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0.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5.xml" ContentType="application/vnd.openxmlformats-officedocument.drawingml.chart+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charts/chart18.xml" ContentType="application/vnd.openxmlformats-officedocument.drawingml.chart+xml"/>
  <Override PartName="/ppt/theme/themeOverride3.xml" ContentType="application/vnd.openxmlformats-officedocument.themeOverride+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theme/themeOverride5.xml" ContentType="application/vnd.openxmlformats-officedocument.themeOverride+xml"/>
  <Override PartName="/ppt/charts/chart21.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 id="2147483707" r:id="rId2"/>
    <p:sldMasterId id="2147483722" r:id="rId3"/>
  </p:sldMasterIdLst>
  <p:notesMasterIdLst>
    <p:notesMasterId r:id="rId73"/>
  </p:notesMasterIdLst>
  <p:handoutMasterIdLst>
    <p:handoutMasterId r:id="rId74"/>
  </p:handoutMasterIdLst>
  <p:sldIdLst>
    <p:sldId id="690" r:id="rId4"/>
    <p:sldId id="691" r:id="rId5"/>
    <p:sldId id="692" r:id="rId6"/>
    <p:sldId id="693" r:id="rId7"/>
    <p:sldId id="694" r:id="rId8"/>
    <p:sldId id="695" r:id="rId9"/>
    <p:sldId id="696" r:id="rId10"/>
    <p:sldId id="697" r:id="rId11"/>
    <p:sldId id="698" r:id="rId12"/>
    <p:sldId id="699" r:id="rId13"/>
    <p:sldId id="700" r:id="rId14"/>
    <p:sldId id="701" r:id="rId15"/>
    <p:sldId id="702" r:id="rId16"/>
    <p:sldId id="703" r:id="rId17"/>
    <p:sldId id="704" r:id="rId18"/>
    <p:sldId id="705" r:id="rId19"/>
    <p:sldId id="706" r:id="rId20"/>
    <p:sldId id="707" r:id="rId21"/>
    <p:sldId id="708" r:id="rId22"/>
    <p:sldId id="709" r:id="rId23"/>
    <p:sldId id="676" r:id="rId24"/>
    <p:sldId id="677" r:id="rId25"/>
    <p:sldId id="678" r:id="rId26"/>
    <p:sldId id="679" r:id="rId27"/>
    <p:sldId id="667" r:id="rId28"/>
    <p:sldId id="680" r:id="rId29"/>
    <p:sldId id="668" r:id="rId30"/>
    <p:sldId id="669" r:id="rId31"/>
    <p:sldId id="673" r:id="rId32"/>
    <p:sldId id="681" r:id="rId33"/>
    <p:sldId id="682" r:id="rId34"/>
    <p:sldId id="683" r:id="rId35"/>
    <p:sldId id="684" r:id="rId36"/>
    <p:sldId id="685" r:id="rId37"/>
    <p:sldId id="686" r:id="rId38"/>
    <p:sldId id="687" r:id="rId39"/>
    <p:sldId id="664" r:id="rId40"/>
    <p:sldId id="688" r:id="rId41"/>
    <p:sldId id="711" r:id="rId42"/>
    <p:sldId id="712" r:id="rId43"/>
    <p:sldId id="713" r:id="rId44"/>
    <p:sldId id="714" r:id="rId45"/>
    <p:sldId id="715" r:id="rId46"/>
    <p:sldId id="716" r:id="rId47"/>
    <p:sldId id="717" r:id="rId48"/>
    <p:sldId id="718" r:id="rId49"/>
    <p:sldId id="719" r:id="rId50"/>
    <p:sldId id="720" r:id="rId51"/>
    <p:sldId id="721" r:id="rId52"/>
    <p:sldId id="722" r:id="rId53"/>
    <p:sldId id="724" r:id="rId54"/>
    <p:sldId id="725" r:id="rId55"/>
    <p:sldId id="726" r:id="rId56"/>
    <p:sldId id="727" r:id="rId57"/>
    <p:sldId id="729" r:id="rId58"/>
    <p:sldId id="730" r:id="rId59"/>
    <p:sldId id="731" r:id="rId60"/>
    <p:sldId id="732" r:id="rId61"/>
    <p:sldId id="733" r:id="rId62"/>
    <p:sldId id="735" r:id="rId63"/>
    <p:sldId id="737" r:id="rId64"/>
    <p:sldId id="738" r:id="rId65"/>
    <p:sldId id="739" r:id="rId66"/>
    <p:sldId id="740" r:id="rId67"/>
    <p:sldId id="741" r:id="rId68"/>
    <p:sldId id="748" r:id="rId69"/>
    <p:sldId id="749" r:id="rId70"/>
    <p:sldId id="750" r:id="rId71"/>
    <p:sldId id="478" r:id="rId72"/>
  </p:sldIdLst>
  <p:sldSz cx="9144000" cy="6858000" type="screen4x3"/>
  <p:notesSz cx="6662738" cy="9832975"/>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rinath" initials="V" lastIdx="12" clrIdx="0"/>
  <p:cmAuthor id="1" name="MMaree" initials="M" lastIdx="24" clrIdx="1"/>
  <p:cmAuthor id="2" name="TDioka" initials="T" lastIdx="6" clrIdx="2"/>
  <p:cmAuthor id="3" name="Windows User" initials="WU"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200"/>
    <a:srgbClr val="666633"/>
    <a:srgbClr val="669900"/>
    <a:srgbClr val="F79646"/>
    <a:srgbClr val="FF6600"/>
    <a:srgbClr val="FFB685"/>
    <a:srgbClr val="CC0066"/>
    <a:srgbClr val="CC9900"/>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1119" autoAdjust="0"/>
  </p:normalViewPr>
  <p:slideViewPr>
    <p:cSldViewPr>
      <p:cViewPr varScale="1">
        <p:scale>
          <a:sx n="80" d="100"/>
          <a:sy n="80" d="100"/>
        </p:scale>
        <p:origin x="1507" y="53"/>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2" d="100"/>
        <a:sy n="92" d="100"/>
      </p:scale>
      <p:origin x="0" y="2928"/>
    </p:cViewPr>
  </p:sorterViewPr>
  <p:notesViewPr>
    <p:cSldViewPr>
      <p:cViewPr varScale="1">
        <p:scale>
          <a:sx n="52" d="100"/>
          <a:sy n="52" d="100"/>
        </p:scale>
        <p:origin x="-2988" y="-90"/>
      </p:cViewPr>
      <p:guideLst>
        <p:guide orient="horz" pos="3097"/>
        <p:guide pos="20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0648648635533"/>
          <c:y val="0"/>
          <c:w val="0.71987216171107937"/>
          <c:h val="1"/>
        </c:manualLayout>
      </c:layout>
      <c:pieChart>
        <c:varyColors val="1"/>
        <c:ser>
          <c:idx val="0"/>
          <c:order val="0"/>
          <c:tx>
            <c:strRef>
              <c:f>Sheet1!$B$1</c:f>
              <c:strCache>
                <c:ptCount val="1"/>
                <c:pt idx="0">
                  <c:v>April 2014 - September 2015</c:v>
                </c:pt>
              </c:strCache>
            </c:strRef>
          </c:tx>
          <c:explosion val="25"/>
          <c:dPt>
            <c:idx val="1"/>
            <c:bubble3D val="0"/>
            <c:spPr>
              <a:solidFill>
                <a:srgbClr val="7030A0"/>
              </a:solidFill>
            </c:spPr>
            <c:extLst>
              <c:ext xmlns:c16="http://schemas.microsoft.com/office/drawing/2014/chart" uri="{C3380CC4-5D6E-409C-BE32-E72D297353CC}">
                <c16:uniqueId val="{00000007-7452-42F4-8D2F-2EC7C9BC7ABA}"/>
              </c:ext>
            </c:extLst>
          </c:dPt>
          <c:dPt>
            <c:idx val="2"/>
            <c:bubble3D val="0"/>
            <c:spPr>
              <a:solidFill>
                <a:srgbClr val="FF6600"/>
              </a:solidFill>
            </c:spPr>
            <c:extLst>
              <c:ext xmlns:c16="http://schemas.microsoft.com/office/drawing/2014/chart" uri="{C3380CC4-5D6E-409C-BE32-E72D297353CC}">
                <c16:uniqueId val="{00000001-7452-42F4-8D2F-2EC7C9BC7ABA}"/>
              </c:ext>
            </c:extLst>
          </c:dPt>
          <c:dPt>
            <c:idx val="3"/>
            <c:bubble3D val="0"/>
            <c:spPr>
              <a:solidFill>
                <a:srgbClr val="FFFF00"/>
              </a:solidFill>
            </c:spPr>
            <c:extLst>
              <c:ext xmlns:c16="http://schemas.microsoft.com/office/drawing/2014/chart" uri="{C3380CC4-5D6E-409C-BE32-E72D297353CC}">
                <c16:uniqueId val="{00000003-7452-42F4-8D2F-2EC7C9BC7ABA}"/>
              </c:ext>
            </c:extLst>
          </c:dPt>
          <c:dPt>
            <c:idx val="4"/>
            <c:bubble3D val="0"/>
            <c:spPr>
              <a:solidFill>
                <a:srgbClr val="00B050"/>
              </a:solidFill>
            </c:spPr>
            <c:extLst>
              <c:ext xmlns:c16="http://schemas.microsoft.com/office/drawing/2014/chart" uri="{C3380CC4-5D6E-409C-BE32-E72D297353CC}">
                <c16:uniqueId val="{00000005-7452-42F4-8D2F-2EC7C9BC7ABA}"/>
              </c:ext>
            </c:extLst>
          </c:dPt>
          <c:dLbls>
            <c:dLbl>
              <c:idx val="0"/>
              <c:layout>
                <c:manualLayout>
                  <c:x val="-0.19360492448416255"/>
                  <c:y val="-0.17159391533352664"/>
                </c:manualLayout>
              </c:layout>
              <c:tx>
                <c:rich>
                  <a:bodyPr/>
                  <a:lstStyle/>
                  <a:p>
                    <a:r>
                      <a:rPr lang="en-US" sz="1200" b="1" dirty="0" smtClean="0"/>
                      <a:t>MIC</a:t>
                    </a:r>
                    <a:r>
                      <a:rPr lang="en-US" sz="1200" b="1" dirty="0"/>
                      <a:t>
</a:t>
                    </a:r>
                    <a:r>
                      <a:rPr lang="en-US" sz="1200" b="1" dirty="0" smtClean="0">
                        <a:solidFill>
                          <a:srgbClr val="FF0000"/>
                        </a:solidFill>
                      </a:rPr>
                      <a:t>R 7.1bil </a:t>
                    </a:r>
                    <a:r>
                      <a:rPr lang="en-US" sz="1200" b="1" dirty="0" smtClean="0"/>
                      <a:t>(70.1%)</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7452-42F4-8D2F-2EC7C9BC7ABA}"/>
                </c:ext>
              </c:extLst>
            </c:dLbl>
            <c:dLbl>
              <c:idx val="1"/>
              <c:layout>
                <c:manualLayout>
                  <c:x val="-1.3253363407186075E-3"/>
                  <c:y val="0.14853184692265425"/>
                </c:manualLayout>
              </c:layout>
              <c:tx>
                <c:rich>
                  <a:bodyPr/>
                  <a:lstStyle/>
                  <a:p>
                    <a:r>
                      <a:rPr lang="en-US" sz="1200" b="1" dirty="0" smtClean="0"/>
                      <a:t>SIC</a:t>
                    </a:r>
                    <a:r>
                      <a:rPr lang="en-US" sz="1200" b="1" dirty="0"/>
                      <a:t>
</a:t>
                    </a:r>
                    <a:r>
                      <a:rPr lang="en-US" sz="1200" b="1" dirty="0" smtClean="0">
                        <a:solidFill>
                          <a:srgbClr val="FF0000"/>
                        </a:solidFill>
                      </a:rPr>
                      <a:t>R917m</a:t>
                    </a:r>
                    <a:r>
                      <a:rPr lang="en-US" sz="1200" b="1" dirty="0" smtClean="0"/>
                      <a:t> </a:t>
                    </a:r>
                  </a:p>
                  <a:p>
                    <a:r>
                      <a:rPr lang="en-US" sz="1200" b="1" dirty="0" smtClean="0"/>
                      <a:t>(9%)</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452-42F4-8D2F-2EC7C9BC7ABA}"/>
                </c:ext>
              </c:extLst>
            </c:dLbl>
            <c:dLbl>
              <c:idx val="2"/>
              <c:layout>
                <c:manualLayout>
                  <c:x val="-0.11635952054284177"/>
                  <c:y val="-1.8640344302400882E-2"/>
                </c:manualLayout>
              </c:layout>
              <c:tx>
                <c:rich>
                  <a:bodyPr/>
                  <a:lstStyle/>
                  <a:p>
                    <a:r>
                      <a:rPr lang="en-US" sz="1200" b="1" dirty="0"/>
                      <a:t>ISC
</a:t>
                    </a:r>
                    <a:r>
                      <a:rPr lang="en-US" sz="1200" b="1" dirty="0" smtClean="0">
                        <a:solidFill>
                          <a:srgbClr val="FF0000"/>
                        </a:solidFill>
                      </a:rPr>
                      <a:t>R51.1m </a:t>
                    </a:r>
                  </a:p>
                  <a:p>
                    <a:r>
                      <a:rPr lang="en-US" sz="1200" b="1" dirty="0" smtClean="0"/>
                      <a:t>(0.5%)</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52-42F4-8D2F-2EC7C9BC7ABA}"/>
                </c:ext>
              </c:extLst>
            </c:dLbl>
            <c:dLbl>
              <c:idx val="3"/>
              <c:layout>
                <c:manualLayout>
                  <c:x val="0.13439481029437078"/>
                  <c:y val="0.13482906392380628"/>
                </c:manualLayout>
              </c:layout>
              <c:tx>
                <c:rich>
                  <a:bodyPr/>
                  <a:lstStyle/>
                  <a:p>
                    <a:r>
                      <a:rPr lang="pt-BR" sz="1200" b="1" dirty="0"/>
                      <a:t>CIC
</a:t>
                    </a:r>
                    <a:r>
                      <a:rPr lang="pt-BR" sz="1200" b="1" dirty="0" smtClean="0">
                        <a:solidFill>
                          <a:srgbClr val="FF0000"/>
                        </a:solidFill>
                      </a:rPr>
                      <a:t>R 2</a:t>
                    </a:r>
                    <a:r>
                      <a:rPr lang="pt-BR" sz="1200" b="1" baseline="0" dirty="0" smtClean="0">
                        <a:solidFill>
                          <a:srgbClr val="FF0000"/>
                        </a:solidFill>
                      </a:rPr>
                      <a:t> </a:t>
                    </a:r>
                    <a:r>
                      <a:rPr lang="pt-BR" sz="1200" b="1" dirty="0" err="1" smtClean="0">
                        <a:solidFill>
                          <a:srgbClr val="FF0000"/>
                        </a:solidFill>
                      </a:rPr>
                      <a:t>bil</a:t>
                    </a:r>
                    <a:r>
                      <a:rPr lang="pt-BR" sz="1200" b="1" dirty="0" smtClean="0">
                        <a:solidFill>
                          <a:srgbClr val="FF0000"/>
                        </a:solidFill>
                      </a:rPr>
                      <a:t> </a:t>
                    </a:r>
                  </a:p>
                  <a:p>
                    <a:r>
                      <a:rPr lang="pt-BR" sz="1200" b="1" dirty="0" smtClean="0"/>
                      <a:t>(20.3%)</a:t>
                    </a:r>
                    <a:endParaRPr lang="pt-BR"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52-42F4-8D2F-2EC7C9BC7ABA}"/>
                </c:ext>
              </c:extLst>
            </c:dLbl>
            <c:dLbl>
              <c:idx val="4"/>
              <c:layout>
                <c:manualLayout>
                  <c:x val="7.0712746069527724E-2"/>
                  <c:y val="0"/>
                </c:manualLayout>
              </c:layout>
              <c:tx>
                <c:rich>
                  <a:bodyPr/>
                  <a:lstStyle/>
                  <a:p>
                    <a:r>
                      <a:rPr lang="en-US" sz="1200" b="1" dirty="0" smtClean="0"/>
                      <a:t>BPIIC</a:t>
                    </a:r>
                    <a:r>
                      <a:rPr lang="en-US" sz="1200" b="1" dirty="0"/>
                      <a:t>
</a:t>
                    </a:r>
                    <a:r>
                      <a:rPr lang="en-US" sz="1200" b="1" dirty="0" smtClean="0">
                        <a:solidFill>
                          <a:srgbClr val="FF0000"/>
                        </a:solidFill>
                      </a:rPr>
                      <a:t>R20.8m</a:t>
                    </a:r>
                    <a:r>
                      <a:rPr lang="en-US" sz="1200" b="1" baseline="0" dirty="0" smtClean="0">
                        <a:solidFill>
                          <a:srgbClr val="FF0000"/>
                        </a:solidFill>
                      </a:rPr>
                      <a:t> </a:t>
                    </a:r>
                  </a:p>
                  <a:p>
                    <a:r>
                      <a:rPr lang="en-US" sz="1200" b="1" baseline="0" dirty="0" smtClean="0"/>
                      <a:t>(</a:t>
                    </a:r>
                    <a:r>
                      <a:rPr lang="en-US" sz="1200" b="1" dirty="0" smtClean="0"/>
                      <a:t>0.2%)</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452-42F4-8D2F-2EC7C9BC7ABA}"/>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MIC</c:v>
                </c:pt>
                <c:pt idx="1">
                  <c:v>SIC</c:v>
                </c:pt>
                <c:pt idx="2">
                  <c:v>ISC</c:v>
                </c:pt>
                <c:pt idx="3">
                  <c:v>CIC</c:v>
                </c:pt>
                <c:pt idx="4">
                  <c:v>BPIIC</c:v>
                </c:pt>
              </c:strCache>
            </c:strRef>
          </c:cat>
          <c:val>
            <c:numRef>
              <c:f>Sheet1!$B$2:$B$6</c:f>
              <c:numCache>
                <c:formatCode>#,##0</c:formatCode>
                <c:ptCount val="5"/>
                <c:pt idx="0">
                  <c:v>7173600000</c:v>
                </c:pt>
                <c:pt idx="1">
                  <c:v>917100000</c:v>
                </c:pt>
                <c:pt idx="2">
                  <c:v>51171113</c:v>
                </c:pt>
                <c:pt idx="3">
                  <c:v>2076900000</c:v>
                </c:pt>
                <c:pt idx="4">
                  <c:v>20867030</c:v>
                </c:pt>
              </c:numCache>
            </c:numRef>
          </c:val>
          <c:extLst>
            <c:ext xmlns:c16="http://schemas.microsoft.com/office/drawing/2014/chart" uri="{C3380CC4-5D6E-409C-BE32-E72D297353CC}">
              <c16:uniqueId val="{00000008-7452-42F4-8D2F-2EC7C9BC7ABA}"/>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solidFill>
        <a:schemeClr val="tx1"/>
      </a:solidFill>
    </a:ln>
  </c:spPr>
  <c:txPr>
    <a:bodyPr/>
    <a:lstStyle/>
    <a:p>
      <a:pPr>
        <a:defRPr sz="105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6.9931295130589308E-2"/>
          <c:y val="0.11319678414175446"/>
          <c:w val="0.93006870486941073"/>
          <c:h val="0.87548353744407015"/>
        </c:manualLayout>
      </c:layout>
      <c:barChart>
        <c:barDir val="col"/>
        <c:grouping val="clustered"/>
        <c:varyColors val="0"/>
        <c:ser>
          <c:idx val="0"/>
          <c:order val="0"/>
          <c:tx>
            <c:strRef>
              <c:f>Sheet1!$B$1</c:f>
              <c:strCache>
                <c:ptCount val="1"/>
                <c:pt idx="0">
                  <c:v>2014/15</c:v>
                </c:pt>
              </c:strCache>
            </c:strRef>
          </c:tx>
          <c:spPr>
            <a:solidFill>
              <a:srgbClr val="FF0000"/>
            </a:solidFill>
          </c:spPr>
          <c:invertIfNegative val="0"/>
          <c:cat>
            <c:strRef>
              <c:f>Sheet1!$A$2</c:f>
              <c:strCache>
                <c:ptCount val="1"/>
                <c:pt idx="0">
                  <c:v>Category 1</c:v>
                </c:pt>
              </c:strCache>
            </c:strRef>
          </c:cat>
          <c:val>
            <c:numRef>
              <c:f>Sheet1!$B$2</c:f>
              <c:numCache>
                <c:formatCode>General</c:formatCode>
                <c:ptCount val="1"/>
                <c:pt idx="0">
                  <c:v>6.9</c:v>
                </c:pt>
              </c:numCache>
            </c:numRef>
          </c:val>
          <c:extLst>
            <c:ext xmlns:c16="http://schemas.microsoft.com/office/drawing/2014/chart" uri="{C3380CC4-5D6E-409C-BE32-E72D297353CC}">
              <c16:uniqueId val="{00000000-9F29-48DA-9661-3BCEE58F2C86}"/>
            </c:ext>
          </c:extLst>
        </c:ser>
        <c:ser>
          <c:idx val="1"/>
          <c:order val="1"/>
          <c:tx>
            <c:strRef>
              <c:f>Sheet1!$C$1</c:f>
              <c:strCache>
                <c:ptCount val="1"/>
                <c:pt idx="0">
                  <c:v>2015/16</c:v>
                </c:pt>
              </c:strCache>
            </c:strRef>
          </c:tx>
          <c:spPr>
            <a:solidFill>
              <a:srgbClr val="FFFF00"/>
            </a:solidFill>
          </c:spPr>
          <c:invertIfNegative val="0"/>
          <c:cat>
            <c:strRef>
              <c:f>Sheet1!$A$2</c:f>
              <c:strCache>
                <c:ptCount val="1"/>
                <c:pt idx="0">
                  <c:v>Category 1</c:v>
                </c:pt>
              </c:strCache>
            </c:strRef>
          </c:cat>
          <c:val>
            <c:numRef>
              <c:f>Sheet1!$C$2</c:f>
              <c:numCache>
                <c:formatCode>General</c:formatCode>
                <c:ptCount val="1"/>
                <c:pt idx="0">
                  <c:v>9.4</c:v>
                </c:pt>
              </c:numCache>
            </c:numRef>
          </c:val>
          <c:extLst>
            <c:ext xmlns:c16="http://schemas.microsoft.com/office/drawing/2014/chart" uri="{C3380CC4-5D6E-409C-BE32-E72D297353CC}">
              <c16:uniqueId val="{00000001-9F29-48DA-9661-3BCEE58F2C86}"/>
            </c:ext>
          </c:extLst>
        </c:ser>
        <c:dLbls>
          <c:showLegendKey val="0"/>
          <c:showVal val="0"/>
          <c:showCatName val="0"/>
          <c:showSerName val="0"/>
          <c:showPercent val="0"/>
          <c:showBubbleSize val="0"/>
        </c:dLbls>
        <c:gapWidth val="150"/>
        <c:axId val="252795520"/>
        <c:axId val="252846464"/>
      </c:barChart>
      <c:catAx>
        <c:axId val="252795520"/>
        <c:scaling>
          <c:orientation val="minMax"/>
        </c:scaling>
        <c:delete val="1"/>
        <c:axPos val="b"/>
        <c:numFmt formatCode="General" sourceLinked="0"/>
        <c:majorTickMark val="out"/>
        <c:minorTickMark val="none"/>
        <c:tickLblPos val="nextTo"/>
        <c:crossAx val="252846464"/>
        <c:crosses val="autoZero"/>
        <c:auto val="1"/>
        <c:lblAlgn val="ctr"/>
        <c:lblOffset val="100"/>
        <c:noMultiLvlLbl val="0"/>
      </c:catAx>
      <c:valAx>
        <c:axId val="252846464"/>
        <c:scaling>
          <c:orientation val="minMax"/>
        </c:scaling>
        <c:delete val="1"/>
        <c:axPos val="l"/>
        <c:numFmt formatCode="General" sourceLinked="1"/>
        <c:majorTickMark val="out"/>
        <c:minorTickMark val="none"/>
        <c:tickLblPos val="nextTo"/>
        <c:crossAx val="252795520"/>
        <c:crosses val="autoZero"/>
        <c:crossBetween val="between"/>
      </c:valAx>
      <c:spPr>
        <a:noFill/>
        <a:ln w="25400">
          <a:noFill/>
        </a:ln>
      </c:spPr>
    </c:plotArea>
    <c:plotVisOnly val="1"/>
    <c:dispBlanksAs val="gap"/>
    <c:showDLblsOverMax val="0"/>
  </c:chart>
  <c:spPr>
    <a:solidFill>
      <a:srgbClr val="00FF00"/>
    </a:solidFill>
    <a:ln w="38100">
      <a:solidFill>
        <a:srgbClr val="FF0000">
          <a:alpha val="66000"/>
        </a:srgbClr>
      </a:solidFill>
    </a:ln>
  </c:spPr>
  <c:txPr>
    <a:bodyPr/>
    <a:lstStyle/>
    <a:p>
      <a:pPr>
        <a:defRPr sz="1800">
          <a:solidFill>
            <a:schemeClr val="tx1"/>
          </a:solidFil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2014/15</c:v>
                </c:pt>
              </c:strCache>
            </c:strRef>
          </c:tx>
          <c:spPr>
            <a:solidFill>
              <a:srgbClr val="FFC000"/>
            </a:solidFill>
          </c:spPr>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Feature Film</c:v>
                </c:pt>
                <c:pt idx="1">
                  <c:v>Mini Tv Series</c:v>
                </c:pt>
                <c:pt idx="2">
                  <c:v>Tele-Movie</c:v>
                </c:pt>
                <c:pt idx="3">
                  <c:v>Animation</c:v>
                </c:pt>
              </c:strCache>
            </c:strRef>
          </c:cat>
          <c:val>
            <c:numRef>
              <c:f>Sheet1!$B$2:$B$5</c:f>
              <c:numCache>
                <c:formatCode>General</c:formatCode>
                <c:ptCount val="4"/>
                <c:pt idx="0">
                  <c:v>10</c:v>
                </c:pt>
                <c:pt idx="1">
                  <c:v>13</c:v>
                </c:pt>
                <c:pt idx="2">
                  <c:v>3</c:v>
                </c:pt>
                <c:pt idx="3">
                  <c:v>2</c:v>
                </c:pt>
              </c:numCache>
            </c:numRef>
          </c:val>
          <c:extLst>
            <c:ext xmlns:c16="http://schemas.microsoft.com/office/drawing/2014/chart" uri="{C3380CC4-5D6E-409C-BE32-E72D297353CC}">
              <c16:uniqueId val="{00000000-7A29-45B2-9BBD-AC51C2230CAD}"/>
            </c:ext>
          </c:extLst>
        </c:ser>
        <c:ser>
          <c:idx val="1"/>
          <c:order val="1"/>
          <c:tx>
            <c:strRef>
              <c:f>Sheet1!$C$1</c:f>
              <c:strCache>
                <c:ptCount val="1"/>
                <c:pt idx="0">
                  <c:v>2015/16</c:v>
                </c:pt>
              </c:strCache>
            </c:strRef>
          </c:tx>
          <c:spPr>
            <a:solidFill>
              <a:srgbClr val="C00000"/>
            </a:solidFill>
          </c:spPr>
          <c:invertIfNegative val="0"/>
          <c:dLbls>
            <c:dLbl>
              <c:idx val="3"/>
              <c:layout>
                <c:manualLayout>
                  <c:x val="2.4590163934426229E-2"/>
                  <c:y val="-2.898550724637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9-45B2-9BBD-AC51C2230CAD}"/>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Feature Film</c:v>
                </c:pt>
                <c:pt idx="1">
                  <c:v>Mini Tv Series</c:v>
                </c:pt>
                <c:pt idx="2">
                  <c:v>Tele-Movie</c:v>
                </c:pt>
                <c:pt idx="3">
                  <c:v>Animation</c:v>
                </c:pt>
              </c:strCache>
            </c:strRef>
          </c:cat>
          <c:val>
            <c:numRef>
              <c:f>Sheet1!$C$2:$C$5</c:f>
              <c:numCache>
                <c:formatCode>General</c:formatCode>
                <c:ptCount val="4"/>
                <c:pt idx="0">
                  <c:v>12</c:v>
                </c:pt>
                <c:pt idx="1">
                  <c:v>10</c:v>
                </c:pt>
                <c:pt idx="2">
                  <c:v>3</c:v>
                </c:pt>
                <c:pt idx="3">
                  <c:v>0</c:v>
                </c:pt>
              </c:numCache>
            </c:numRef>
          </c:val>
          <c:extLst>
            <c:ext xmlns:c16="http://schemas.microsoft.com/office/drawing/2014/chart" uri="{C3380CC4-5D6E-409C-BE32-E72D297353CC}">
              <c16:uniqueId val="{00000002-7A29-45B2-9BBD-AC51C2230CAD}"/>
            </c:ext>
          </c:extLst>
        </c:ser>
        <c:dLbls>
          <c:showLegendKey val="0"/>
          <c:showVal val="1"/>
          <c:showCatName val="0"/>
          <c:showSerName val="0"/>
          <c:showPercent val="0"/>
          <c:showBubbleSize val="0"/>
        </c:dLbls>
        <c:gapWidth val="150"/>
        <c:shape val="box"/>
        <c:axId val="267114752"/>
        <c:axId val="267124736"/>
        <c:axId val="0"/>
      </c:bar3DChart>
      <c:catAx>
        <c:axId val="267114752"/>
        <c:scaling>
          <c:orientation val="minMax"/>
        </c:scaling>
        <c:delete val="0"/>
        <c:axPos val="b"/>
        <c:numFmt formatCode="General" sourceLinked="0"/>
        <c:majorTickMark val="out"/>
        <c:minorTickMark val="none"/>
        <c:tickLblPos val="nextTo"/>
        <c:txPr>
          <a:bodyPr/>
          <a:lstStyle/>
          <a:p>
            <a:pPr>
              <a:defRPr sz="800"/>
            </a:pPr>
            <a:endParaRPr lang="en-US"/>
          </a:p>
        </c:txPr>
        <c:crossAx val="267124736"/>
        <c:crosses val="autoZero"/>
        <c:auto val="1"/>
        <c:lblAlgn val="ctr"/>
        <c:lblOffset val="100"/>
        <c:noMultiLvlLbl val="0"/>
      </c:catAx>
      <c:valAx>
        <c:axId val="267124736"/>
        <c:scaling>
          <c:orientation val="minMax"/>
        </c:scaling>
        <c:delete val="1"/>
        <c:axPos val="l"/>
        <c:numFmt formatCode="General" sourceLinked="1"/>
        <c:majorTickMark val="out"/>
        <c:minorTickMark val="none"/>
        <c:tickLblPos val="nextTo"/>
        <c:crossAx val="267114752"/>
        <c:crosses val="autoZero"/>
        <c:crossBetween val="between"/>
      </c:valAx>
    </c:plotArea>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1.6011998267093083E-2"/>
          <c:y val="7.2929569799865701E-2"/>
          <c:w val="0.96704835232956221"/>
          <c:h val="0.74386753240917569"/>
        </c:manualLayout>
      </c:layout>
      <c:bar3DChart>
        <c:barDir val="col"/>
        <c:grouping val="clustered"/>
        <c:varyColors val="0"/>
        <c:ser>
          <c:idx val="0"/>
          <c:order val="0"/>
          <c:tx>
            <c:strRef>
              <c:f>Sheet1!$B$4</c:f>
              <c:strCache>
                <c:ptCount val="1"/>
                <c:pt idx="0">
                  <c:v>2014/15</c:v>
                </c:pt>
              </c:strCache>
            </c:strRef>
          </c:tx>
          <c:spPr>
            <a:solidFill>
              <a:srgbClr val="FFC000"/>
            </a:solidFill>
          </c:spPr>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Feature Film</c:v>
                </c:pt>
                <c:pt idx="1">
                  <c:v>Mini TV Series</c:v>
                </c:pt>
                <c:pt idx="2">
                  <c:v>Tele-Movie</c:v>
                </c:pt>
                <c:pt idx="3">
                  <c:v>Animation</c:v>
                </c:pt>
                <c:pt idx="4">
                  <c:v>Documentary</c:v>
                </c:pt>
              </c:strCache>
            </c:strRef>
          </c:cat>
          <c:val>
            <c:numRef>
              <c:f>Sheet1!$B$5:$B$9</c:f>
              <c:numCache>
                <c:formatCode>General</c:formatCode>
                <c:ptCount val="5"/>
                <c:pt idx="0">
                  <c:v>61</c:v>
                </c:pt>
                <c:pt idx="1">
                  <c:v>13</c:v>
                </c:pt>
                <c:pt idx="2">
                  <c:v>4</c:v>
                </c:pt>
                <c:pt idx="3">
                  <c:v>3</c:v>
                </c:pt>
                <c:pt idx="4">
                  <c:v>13</c:v>
                </c:pt>
              </c:numCache>
            </c:numRef>
          </c:val>
          <c:extLst>
            <c:ext xmlns:c16="http://schemas.microsoft.com/office/drawing/2014/chart" uri="{C3380CC4-5D6E-409C-BE32-E72D297353CC}">
              <c16:uniqueId val="{00000000-0D13-42E3-8D09-76C67FA7014E}"/>
            </c:ext>
          </c:extLst>
        </c:ser>
        <c:ser>
          <c:idx val="1"/>
          <c:order val="1"/>
          <c:tx>
            <c:strRef>
              <c:f>Sheet1!$C$4</c:f>
              <c:strCache>
                <c:ptCount val="1"/>
                <c:pt idx="0">
                  <c:v>2015/16</c:v>
                </c:pt>
              </c:strCache>
            </c:strRef>
          </c:tx>
          <c:spPr>
            <a:solidFill>
              <a:srgbClr val="C00000"/>
            </a:solidFill>
          </c:spPr>
          <c:invertIfNegative val="0"/>
          <c:dLbls>
            <c:dLbl>
              <c:idx val="0"/>
              <c:layout>
                <c:manualLayout>
                  <c:x val="1.1737089201877934E-2"/>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3-42E3-8D09-76C67FA7014E}"/>
                </c:ext>
              </c:extLst>
            </c:dLbl>
            <c:dLbl>
              <c:idx val="4"/>
              <c:layout>
                <c:manualLayout>
                  <c:x val="7.0422535211267607E-3"/>
                  <c:y val="-2.272727272727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13-42E3-8D09-76C67FA7014E}"/>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Feature Film</c:v>
                </c:pt>
                <c:pt idx="1">
                  <c:v>Mini TV Series</c:v>
                </c:pt>
                <c:pt idx="2">
                  <c:v>Tele-Movie</c:v>
                </c:pt>
                <c:pt idx="3">
                  <c:v>Animation</c:v>
                </c:pt>
                <c:pt idx="4">
                  <c:v>Documentary</c:v>
                </c:pt>
              </c:strCache>
            </c:strRef>
          </c:cat>
          <c:val>
            <c:numRef>
              <c:f>Sheet1!$C$5:$C$9</c:f>
              <c:numCache>
                <c:formatCode>General</c:formatCode>
                <c:ptCount val="5"/>
                <c:pt idx="0">
                  <c:v>36</c:v>
                </c:pt>
                <c:pt idx="1">
                  <c:v>3</c:v>
                </c:pt>
                <c:pt idx="2">
                  <c:v>9</c:v>
                </c:pt>
                <c:pt idx="3">
                  <c:v>0</c:v>
                </c:pt>
                <c:pt idx="4">
                  <c:v>2</c:v>
                </c:pt>
              </c:numCache>
            </c:numRef>
          </c:val>
          <c:extLst>
            <c:ext xmlns:c16="http://schemas.microsoft.com/office/drawing/2014/chart" uri="{C3380CC4-5D6E-409C-BE32-E72D297353CC}">
              <c16:uniqueId val="{00000003-0D13-42E3-8D09-76C67FA7014E}"/>
            </c:ext>
          </c:extLst>
        </c:ser>
        <c:dLbls>
          <c:showLegendKey val="0"/>
          <c:showVal val="1"/>
          <c:showCatName val="0"/>
          <c:showSerName val="0"/>
          <c:showPercent val="0"/>
          <c:showBubbleSize val="0"/>
        </c:dLbls>
        <c:gapWidth val="150"/>
        <c:shape val="box"/>
        <c:axId val="267179136"/>
        <c:axId val="267180672"/>
        <c:axId val="0"/>
      </c:bar3DChart>
      <c:catAx>
        <c:axId val="267179136"/>
        <c:scaling>
          <c:orientation val="minMax"/>
        </c:scaling>
        <c:delete val="0"/>
        <c:axPos val="b"/>
        <c:numFmt formatCode="General" sourceLinked="0"/>
        <c:majorTickMark val="out"/>
        <c:minorTickMark val="none"/>
        <c:tickLblPos val="nextTo"/>
        <c:txPr>
          <a:bodyPr/>
          <a:lstStyle/>
          <a:p>
            <a:pPr>
              <a:defRPr sz="800"/>
            </a:pPr>
            <a:endParaRPr lang="en-US"/>
          </a:p>
        </c:txPr>
        <c:crossAx val="267180672"/>
        <c:crosses val="autoZero"/>
        <c:auto val="1"/>
        <c:lblAlgn val="ctr"/>
        <c:lblOffset val="100"/>
        <c:noMultiLvlLbl val="0"/>
      </c:catAx>
      <c:valAx>
        <c:axId val="267180672"/>
        <c:scaling>
          <c:orientation val="minMax"/>
        </c:scaling>
        <c:delete val="1"/>
        <c:axPos val="l"/>
        <c:numFmt formatCode="General" sourceLinked="1"/>
        <c:majorTickMark val="out"/>
        <c:minorTickMark val="none"/>
        <c:tickLblPos val="nextTo"/>
        <c:crossAx val="267179136"/>
        <c:crosses val="autoZero"/>
        <c:crossBetween val="between"/>
      </c:valAx>
    </c:plotArea>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4875621890547263E-3"/>
          <c:y val="0"/>
          <c:w val="0.98756218905472637"/>
          <c:h val="0.81880764353729474"/>
        </c:manualLayout>
      </c:layout>
      <c:bar3DChart>
        <c:barDir val="col"/>
        <c:grouping val="clustered"/>
        <c:varyColors val="0"/>
        <c:ser>
          <c:idx val="0"/>
          <c:order val="0"/>
          <c:tx>
            <c:strRef>
              <c:f>Sheet1!$B$1</c:f>
              <c:strCache>
                <c:ptCount val="1"/>
                <c:pt idx="0">
                  <c:v>2014/15</c:v>
                </c:pt>
              </c:strCache>
            </c:strRef>
          </c:tx>
          <c:spPr>
            <a:solidFill>
              <a:srgbClr val="FFC000"/>
            </a:solidFill>
          </c:spPr>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Feature Film</c:v>
                </c:pt>
                <c:pt idx="1">
                  <c:v>Mini TV Series</c:v>
                </c:pt>
                <c:pt idx="2">
                  <c:v>Tele-Movie</c:v>
                </c:pt>
                <c:pt idx="3">
                  <c:v>Documentary</c:v>
                </c:pt>
              </c:strCache>
            </c:strRef>
          </c:cat>
          <c:val>
            <c:numRef>
              <c:f>Sheet1!$B$2:$B$5</c:f>
              <c:numCache>
                <c:formatCode>General</c:formatCode>
                <c:ptCount val="4"/>
                <c:pt idx="0">
                  <c:v>10</c:v>
                </c:pt>
                <c:pt idx="1">
                  <c:v>2</c:v>
                </c:pt>
                <c:pt idx="2">
                  <c:v>0</c:v>
                </c:pt>
                <c:pt idx="3">
                  <c:v>3</c:v>
                </c:pt>
              </c:numCache>
            </c:numRef>
          </c:val>
          <c:extLst>
            <c:ext xmlns:c16="http://schemas.microsoft.com/office/drawing/2014/chart" uri="{C3380CC4-5D6E-409C-BE32-E72D297353CC}">
              <c16:uniqueId val="{00000000-67A6-4122-BD7F-3FB2021F851F}"/>
            </c:ext>
          </c:extLst>
        </c:ser>
        <c:ser>
          <c:idx val="1"/>
          <c:order val="1"/>
          <c:tx>
            <c:strRef>
              <c:f>Sheet1!$C$1</c:f>
              <c:strCache>
                <c:ptCount val="1"/>
                <c:pt idx="0">
                  <c:v>2015/16</c:v>
                </c:pt>
              </c:strCache>
            </c:strRef>
          </c:tx>
          <c:spPr>
            <a:solidFill>
              <a:srgbClr val="C00000"/>
            </a:solidFill>
          </c:spPr>
          <c:invertIfNegative val="0"/>
          <c:dLbls>
            <c:dLbl>
              <c:idx val="0"/>
              <c:layout>
                <c:manualLayout>
                  <c:x val="2.0833333333333333E-3"/>
                  <c:y val="-7.517546367574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6-4122-BD7F-3FB2021F851F}"/>
                </c:ext>
              </c:extLst>
            </c:dLbl>
            <c:dLbl>
              <c:idx val="1"/>
              <c:layout>
                <c:manualLayout>
                  <c:x val="1.0416666666666666E-2"/>
                  <c:y val="-6.0140370940598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6-4122-BD7F-3FB2021F851F}"/>
                </c:ext>
              </c:extLst>
            </c:dLbl>
            <c:dLbl>
              <c:idx val="2"/>
              <c:layout>
                <c:manualLayout>
                  <c:x val="0"/>
                  <c:y val="-3.7587731837874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A6-4122-BD7F-3FB2021F851F}"/>
                </c:ext>
              </c:extLst>
            </c:dLbl>
            <c:dLbl>
              <c:idx val="3"/>
              <c:layout>
                <c:manualLayout>
                  <c:x val="1.0416666666666666E-2"/>
                  <c:y val="-4.5105278205449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A6-4122-BD7F-3FB2021F851F}"/>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Feature Film</c:v>
                </c:pt>
                <c:pt idx="1">
                  <c:v>Mini TV Series</c:v>
                </c:pt>
                <c:pt idx="2">
                  <c:v>Tele-Movie</c:v>
                </c:pt>
                <c:pt idx="3">
                  <c:v>Documentary</c:v>
                </c:pt>
              </c:strCache>
            </c:strRef>
          </c:cat>
          <c:val>
            <c:numRef>
              <c:f>Sheet1!$C$2:$C$5</c:f>
              <c:numCache>
                <c:formatCode>General</c:formatCode>
                <c:ptCount val="4"/>
                <c:pt idx="0">
                  <c:v>24</c:v>
                </c:pt>
                <c:pt idx="1">
                  <c:v>8</c:v>
                </c:pt>
                <c:pt idx="2">
                  <c:v>1</c:v>
                </c:pt>
                <c:pt idx="3">
                  <c:v>7</c:v>
                </c:pt>
              </c:numCache>
            </c:numRef>
          </c:val>
          <c:extLst>
            <c:ext xmlns:c16="http://schemas.microsoft.com/office/drawing/2014/chart" uri="{C3380CC4-5D6E-409C-BE32-E72D297353CC}">
              <c16:uniqueId val="{00000005-67A6-4122-BD7F-3FB2021F851F}"/>
            </c:ext>
          </c:extLst>
        </c:ser>
        <c:dLbls>
          <c:showLegendKey val="0"/>
          <c:showVal val="1"/>
          <c:showCatName val="0"/>
          <c:showSerName val="0"/>
          <c:showPercent val="0"/>
          <c:showBubbleSize val="0"/>
        </c:dLbls>
        <c:gapWidth val="150"/>
        <c:shape val="box"/>
        <c:axId val="267243520"/>
        <c:axId val="267245056"/>
        <c:axId val="0"/>
      </c:bar3DChart>
      <c:catAx>
        <c:axId val="267243520"/>
        <c:scaling>
          <c:orientation val="minMax"/>
        </c:scaling>
        <c:delete val="0"/>
        <c:axPos val="b"/>
        <c:numFmt formatCode="General" sourceLinked="0"/>
        <c:majorTickMark val="out"/>
        <c:minorTickMark val="none"/>
        <c:tickLblPos val="nextTo"/>
        <c:txPr>
          <a:bodyPr/>
          <a:lstStyle/>
          <a:p>
            <a:pPr>
              <a:defRPr sz="800"/>
            </a:pPr>
            <a:endParaRPr lang="en-US"/>
          </a:p>
        </c:txPr>
        <c:crossAx val="267245056"/>
        <c:crosses val="autoZero"/>
        <c:auto val="1"/>
        <c:lblAlgn val="ctr"/>
        <c:lblOffset val="100"/>
        <c:noMultiLvlLbl val="0"/>
      </c:catAx>
      <c:valAx>
        <c:axId val="267245056"/>
        <c:scaling>
          <c:orientation val="minMax"/>
        </c:scaling>
        <c:delete val="1"/>
        <c:axPos val="l"/>
        <c:numFmt formatCode="General" sourceLinked="1"/>
        <c:majorTickMark val="out"/>
        <c:minorTickMark val="none"/>
        <c:tickLblPos val="nextTo"/>
        <c:crossAx val="267243520"/>
        <c:crosses val="autoZero"/>
        <c:crossBetween val="between"/>
      </c:valAx>
    </c:plotArea>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0"/>
      <c:rAngAx val="0"/>
      <c:perspective val="0"/>
    </c:view3D>
    <c:floor>
      <c:thickness val="0"/>
    </c:floor>
    <c:sideWall>
      <c:thickness val="0"/>
    </c:sideWall>
    <c:backWall>
      <c:thickness val="0"/>
    </c:backWall>
    <c:plotArea>
      <c:layout>
        <c:manualLayout>
          <c:layoutTarget val="inner"/>
          <c:xMode val="edge"/>
          <c:yMode val="edge"/>
          <c:x val="2.5918635170603672E-2"/>
          <c:y val="3.1424921968411109E-3"/>
          <c:w val="0.96590745178591808"/>
          <c:h val="0.90454818754753996"/>
        </c:manualLayout>
      </c:layout>
      <c:bar3DChart>
        <c:barDir val="col"/>
        <c:grouping val="clustered"/>
        <c:varyColors val="0"/>
        <c:ser>
          <c:idx val="0"/>
          <c:order val="0"/>
          <c:tx>
            <c:strRef>
              <c:f>Sheet1!$B$1</c:f>
              <c:strCache>
                <c:ptCount val="1"/>
                <c:pt idx="0">
                  <c:v>2014/15</c:v>
                </c:pt>
              </c:strCache>
            </c:strRef>
          </c:tx>
          <c:spPr>
            <a:solidFill>
              <a:srgbClr val="C00000"/>
            </a:solidFill>
          </c:spPr>
          <c:invertIfNegative val="0"/>
          <c:dPt>
            <c:idx val="0"/>
            <c:invertIfNegative val="0"/>
            <c:bubble3D val="0"/>
            <c:explosion val="4"/>
            <c:extLst>
              <c:ext xmlns:c16="http://schemas.microsoft.com/office/drawing/2014/chart" uri="{C3380CC4-5D6E-409C-BE32-E72D297353CC}">
                <c16:uniqueId val="{00000000-5B4F-4533-80A5-5CB01583FFFC}"/>
              </c:ext>
            </c:extLst>
          </c:dPt>
          <c:dPt>
            <c:idx val="1"/>
            <c:invertIfNegative val="0"/>
            <c:bubble3D val="0"/>
            <c:explosion val="3"/>
            <c:extLst>
              <c:ext xmlns:c16="http://schemas.microsoft.com/office/drawing/2014/chart" uri="{C3380CC4-5D6E-409C-BE32-E72D297353CC}">
                <c16:uniqueId val="{00000001-5B4F-4533-80A5-5CB01583FFFC}"/>
              </c:ext>
            </c:extLst>
          </c:dPt>
          <c:dPt>
            <c:idx val="2"/>
            <c:invertIfNegative val="0"/>
            <c:bubble3D val="0"/>
            <c:extLst>
              <c:ext xmlns:c16="http://schemas.microsoft.com/office/drawing/2014/chart" uri="{C3380CC4-5D6E-409C-BE32-E72D297353CC}">
                <c16:uniqueId val="{00000002-5B4F-4533-80A5-5CB01583FFFC}"/>
              </c:ext>
            </c:extLst>
          </c:dPt>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Foreign Film</c:v>
                </c:pt>
                <c:pt idx="1">
                  <c:v>SA Film</c:v>
                </c:pt>
                <c:pt idx="2">
                  <c:v>EBFM</c:v>
                </c:pt>
              </c:strCache>
            </c:strRef>
          </c:cat>
          <c:val>
            <c:numRef>
              <c:f>Sheet1!$B$2:$B$4</c:f>
              <c:numCache>
                <c:formatCode>"R"\ #,##0.0</c:formatCode>
                <c:ptCount val="3"/>
                <c:pt idx="0">
                  <c:v>250.9</c:v>
                </c:pt>
                <c:pt idx="1">
                  <c:v>398</c:v>
                </c:pt>
                <c:pt idx="2">
                  <c:v>2.9</c:v>
                </c:pt>
              </c:numCache>
            </c:numRef>
          </c:val>
          <c:extLst>
            <c:ext xmlns:c16="http://schemas.microsoft.com/office/drawing/2014/chart" uri="{C3380CC4-5D6E-409C-BE32-E72D297353CC}">
              <c16:uniqueId val="{00000003-5B4F-4533-80A5-5CB01583FFFC}"/>
            </c:ext>
          </c:extLst>
        </c:ser>
        <c:ser>
          <c:idx val="1"/>
          <c:order val="1"/>
          <c:tx>
            <c:strRef>
              <c:f>Sheet1!$C$1</c:f>
              <c:strCache>
                <c:ptCount val="1"/>
                <c:pt idx="0">
                  <c:v>2015/16</c:v>
                </c:pt>
              </c:strCache>
            </c:strRef>
          </c:tx>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Foreign Film</c:v>
                </c:pt>
                <c:pt idx="1">
                  <c:v>SA Film</c:v>
                </c:pt>
                <c:pt idx="2">
                  <c:v>EBFM</c:v>
                </c:pt>
              </c:strCache>
            </c:strRef>
          </c:cat>
          <c:val>
            <c:numRef>
              <c:f>Sheet1!$C$2:$C$4</c:f>
              <c:numCache>
                <c:formatCode>"R"\ #,##0.0</c:formatCode>
                <c:ptCount val="3"/>
                <c:pt idx="0">
                  <c:v>276.89999999999998</c:v>
                </c:pt>
                <c:pt idx="1">
                  <c:v>163.9</c:v>
                </c:pt>
                <c:pt idx="2">
                  <c:v>27.2</c:v>
                </c:pt>
              </c:numCache>
            </c:numRef>
          </c:val>
          <c:extLst>
            <c:ext xmlns:c16="http://schemas.microsoft.com/office/drawing/2014/chart" uri="{C3380CC4-5D6E-409C-BE32-E72D297353CC}">
              <c16:uniqueId val="{00000004-5B4F-4533-80A5-5CB01583FFFC}"/>
            </c:ext>
          </c:extLst>
        </c:ser>
        <c:dLbls>
          <c:showLegendKey val="0"/>
          <c:showVal val="0"/>
          <c:showCatName val="0"/>
          <c:showSerName val="0"/>
          <c:showPercent val="0"/>
          <c:showBubbleSize val="0"/>
        </c:dLbls>
        <c:gapWidth val="100"/>
        <c:shape val="box"/>
        <c:axId val="267301248"/>
        <c:axId val="267295360"/>
        <c:axId val="0"/>
      </c:bar3DChart>
      <c:valAx>
        <c:axId val="267295360"/>
        <c:scaling>
          <c:orientation val="minMax"/>
        </c:scaling>
        <c:delete val="1"/>
        <c:axPos val="l"/>
        <c:majorGridlines>
          <c:spPr>
            <a:ln>
              <a:noFill/>
            </a:ln>
          </c:spPr>
        </c:majorGridlines>
        <c:numFmt formatCode="&quot;R&quot;\ #,##0.0" sourceLinked="1"/>
        <c:majorTickMark val="out"/>
        <c:minorTickMark val="none"/>
        <c:tickLblPos val="nextTo"/>
        <c:crossAx val="267301248"/>
        <c:crosses val="autoZero"/>
        <c:crossBetween val="between"/>
      </c:valAx>
      <c:catAx>
        <c:axId val="267301248"/>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n-US"/>
          </a:p>
        </c:txPr>
        <c:crossAx val="267295360"/>
        <c:crosses val="autoZero"/>
        <c:auto val="1"/>
        <c:lblAlgn val="ctr"/>
        <c:lblOffset val="100"/>
        <c:noMultiLvlLbl val="0"/>
      </c:catAx>
    </c:plotArea>
    <c:legend>
      <c:legendPos val="r"/>
      <c:layout>
        <c:manualLayout>
          <c:xMode val="edge"/>
          <c:yMode val="edge"/>
          <c:x val="0.85278945566586783"/>
          <c:y val="5.6399929324952018E-2"/>
          <c:w val="9.5036631290653872E-2"/>
          <c:h val="0.2235598081061406"/>
        </c:manualLayout>
      </c:layout>
      <c:overlay val="0"/>
      <c:txPr>
        <a:bodyPr/>
        <a:lstStyle/>
        <a:p>
          <a:pPr>
            <a:defRPr sz="1100">
              <a:solidFill>
                <a:schemeClr val="bg1"/>
              </a:solidFill>
            </a:defRPr>
          </a:pPr>
          <a:endParaRPr lang="en-US"/>
        </a:p>
      </c:txPr>
    </c:legend>
    <c:plotVisOnly val="1"/>
    <c:dispBlanksAs val="gap"/>
    <c:showDLblsOverMax val="0"/>
  </c:chart>
  <c:spPr>
    <a:solidFill>
      <a:schemeClr val="tx1"/>
    </a:solidFill>
  </c:spPr>
  <c:txPr>
    <a:bodyPr/>
    <a:lstStyle/>
    <a:p>
      <a:pPr>
        <a:defRPr sz="9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10"/>
      <c:rotY val="10"/>
      <c:rAngAx val="1"/>
    </c:view3D>
    <c:floor>
      <c:thickness val="0"/>
    </c:floor>
    <c:sideWall>
      <c:thickness val="0"/>
    </c:sideWall>
    <c:backWall>
      <c:thickness val="0"/>
    </c:backWall>
    <c:plotArea>
      <c:layout>
        <c:manualLayout>
          <c:layoutTarget val="inner"/>
          <c:xMode val="edge"/>
          <c:yMode val="edge"/>
          <c:x val="0"/>
          <c:y val="7.0258482819110304E-2"/>
          <c:w val="0.99262536873156337"/>
          <c:h val="0.78824485559040258"/>
        </c:manualLayout>
      </c:layout>
      <c:bar3DChart>
        <c:barDir val="col"/>
        <c:grouping val="clustered"/>
        <c:varyColors val="0"/>
        <c:ser>
          <c:idx val="0"/>
          <c:order val="0"/>
          <c:tx>
            <c:strRef>
              <c:f>Sheet1!$B$1</c:f>
              <c:strCache>
                <c:ptCount val="1"/>
                <c:pt idx="0">
                  <c:v>2014/15</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00-4F4D-4458-91E0-09B16D6FEF2D}"/>
              </c:ext>
            </c:extLst>
          </c:dPt>
          <c:dPt>
            <c:idx val="1"/>
            <c:invertIfNegative val="0"/>
            <c:bubble3D val="0"/>
            <c:spPr>
              <a:solidFill>
                <a:srgbClr val="00B050"/>
              </a:solidFill>
            </c:spPr>
            <c:extLst>
              <c:ext xmlns:c16="http://schemas.microsoft.com/office/drawing/2014/chart" uri="{C3380CC4-5D6E-409C-BE32-E72D297353CC}">
                <c16:uniqueId val="{00000002-4F4D-4458-91E0-09B16D6FEF2D}"/>
              </c:ext>
            </c:extLst>
          </c:dPt>
          <c:dPt>
            <c:idx val="2"/>
            <c:invertIfNegative val="0"/>
            <c:bubble3D val="0"/>
            <c:spPr>
              <a:solidFill>
                <a:srgbClr val="C00000"/>
              </a:solidFill>
            </c:spPr>
            <c:extLst>
              <c:ext xmlns:c16="http://schemas.microsoft.com/office/drawing/2014/chart" uri="{C3380CC4-5D6E-409C-BE32-E72D297353CC}">
                <c16:uniqueId val="{00000004-4F4D-4458-91E0-09B16D6FEF2D}"/>
              </c:ext>
            </c:extLst>
          </c:dPt>
          <c:dLbls>
            <c:dLbl>
              <c:idx val="0"/>
              <c:layout>
                <c:manualLayout>
                  <c:x val="-1.3043478260869565E-2"/>
                  <c:y val="0.28742106607817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4D-4458-91E0-09B16D6FEF2D}"/>
                </c:ext>
              </c:extLst>
            </c:dLbl>
            <c:dLbl>
              <c:idx val="2"/>
              <c:layout>
                <c:manualLayout>
                  <c:x val="1.4492753623188406E-3"/>
                  <c:y val="0.12135556123300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4D-4458-91E0-09B16D6FEF2D}"/>
                </c:ext>
              </c:extLst>
            </c:dLbl>
            <c:spPr>
              <a:noFill/>
              <a:ln>
                <a:noFill/>
              </a:ln>
              <a:effectLst/>
            </c:spPr>
            <c:txPr>
              <a:bodyPr/>
              <a:lstStyle/>
              <a:p>
                <a:pPr>
                  <a:defRPr sz="11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Western Cape</c:v>
                </c:pt>
                <c:pt idx="1">
                  <c:v>Gauteng</c:v>
                </c:pt>
                <c:pt idx="2">
                  <c:v>KwaZulu-Natal</c:v>
                </c:pt>
              </c:strCache>
            </c:strRef>
          </c:cat>
          <c:val>
            <c:numRef>
              <c:f>Sheet1!$B$2:$B$4</c:f>
              <c:numCache>
                <c:formatCode>_ "R"\ * #,##0.0_ ;_ "R"\ * \-#,##0.0_ ;_ "R"\ * "-"??_ ;_ @_ </c:formatCode>
                <c:ptCount val="3"/>
                <c:pt idx="0">
                  <c:v>184.2</c:v>
                </c:pt>
                <c:pt idx="1">
                  <c:v>37.700000000000003</c:v>
                </c:pt>
                <c:pt idx="2">
                  <c:v>79.099999999999994</c:v>
                </c:pt>
              </c:numCache>
            </c:numRef>
          </c:val>
          <c:extLst>
            <c:ext xmlns:c16="http://schemas.microsoft.com/office/drawing/2014/chart" uri="{C3380CC4-5D6E-409C-BE32-E72D297353CC}">
              <c16:uniqueId val="{00000005-4F4D-4458-91E0-09B16D6FEF2D}"/>
            </c:ext>
          </c:extLst>
        </c:ser>
        <c:ser>
          <c:idx val="1"/>
          <c:order val="1"/>
          <c:tx>
            <c:strRef>
              <c:f>Sheet1!$C$1</c:f>
              <c:strCache>
                <c:ptCount val="1"/>
                <c:pt idx="0">
                  <c:v>2015/16</c:v>
                </c:pt>
              </c:strCache>
            </c:strRef>
          </c:tx>
          <c:spPr>
            <a:solidFill>
              <a:srgbClr val="FFC000"/>
            </a:solidFill>
          </c:spPr>
          <c:invertIfNegative val="0"/>
          <c:dPt>
            <c:idx val="0"/>
            <c:invertIfNegative val="0"/>
            <c:bubble3D val="0"/>
            <c:extLst>
              <c:ext xmlns:c16="http://schemas.microsoft.com/office/drawing/2014/chart" uri="{C3380CC4-5D6E-409C-BE32-E72D297353CC}">
                <c16:uniqueId val="{00000006-4F4D-4458-91E0-09B16D6FEF2D}"/>
              </c:ext>
            </c:extLst>
          </c:dPt>
          <c:dPt>
            <c:idx val="1"/>
            <c:invertIfNegative val="0"/>
            <c:bubble3D val="0"/>
            <c:spPr>
              <a:solidFill>
                <a:srgbClr val="B8E08C"/>
              </a:solidFill>
            </c:spPr>
            <c:extLst>
              <c:ext xmlns:c16="http://schemas.microsoft.com/office/drawing/2014/chart" uri="{C3380CC4-5D6E-409C-BE32-E72D297353CC}">
                <c16:uniqueId val="{00000008-4F4D-4458-91E0-09B16D6FEF2D}"/>
              </c:ext>
            </c:extLst>
          </c:dPt>
          <c:dPt>
            <c:idx val="2"/>
            <c:invertIfNegative val="0"/>
            <c:bubble3D val="0"/>
            <c:extLst>
              <c:ext xmlns:c16="http://schemas.microsoft.com/office/drawing/2014/chart" uri="{C3380CC4-5D6E-409C-BE32-E72D297353CC}">
                <c16:uniqueId val="{00000009-4F4D-4458-91E0-09B16D6FEF2D}"/>
              </c:ext>
            </c:extLst>
          </c:dPt>
          <c:dLbls>
            <c:dLbl>
              <c:idx val="0"/>
              <c:layout>
                <c:manualLayout>
                  <c:x val="7.246376811594203E-3"/>
                  <c:y val="0.33213100969033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4D-4458-91E0-09B16D6FEF2D}"/>
                </c:ext>
              </c:extLst>
            </c:dLbl>
            <c:dLbl>
              <c:idx val="1"/>
              <c:spPr/>
              <c:txPr>
                <a:bodyPr/>
                <a:lstStyle/>
                <a:p>
                  <a:pPr>
                    <a:defRPr sz="20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8-4F4D-4458-91E0-09B16D6FEF2D}"/>
                </c:ext>
              </c:extLst>
            </c:dLbl>
            <c:dLbl>
              <c:idx val="2"/>
              <c:layout>
                <c:manualLayout>
                  <c:x val="-1.4492753623189468E-3"/>
                  <c:y val="0.146904100439957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4D-4458-91E0-09B16D6FEF2D}"/>
                </c:ext>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Western Cape</c:v>
                </c:pt>
                <c:pt idx="1">
                  <c:v>Gauteng</c:v>
                </c:pt>
                <c:pt idx="2">
                  <c:v>KwaZulu-Natal</c:v>
                </c:pt>
              </c:strCache>
            </c:strRef>
          </c:cat>
          <c:val>
            <c:numRef>
              <c:f>Sheet1!$C$2:$C$4</c:f>
              <c:numCache>
                <c:formatCode>_ "R"\ * #,##0.0_ ;_ "R"\ * \-#,##0.0_ ;_ "R"\ * "-"??_ ;_ @_ </c:formatCode>
                <c:ptCount val="3"/>
                <c:pt idx="0">
                  <c:v>213.9</c:v>
                </c:pt>
                <c:pt idx="1">
                  <c:v>36.1</c:v>
                </c:pt>
                <c:pt idx="2">
                  <c:v>71.5</c:v>
                </c:pt>
              </c:numCache>
            </c:numRef>
          </c:val>
          <c:extLst>
            <c:ext xmlns:c16="http://schemas.microsoft.com/office/drawing/2014/chart" uri="{C3380CC4-5D6E-409C-BE32-E72D297353CC}">
              <c16:uniqueId val="{0000000A-4F4D-4458-91E0-09B16D6FEF2D}"/>
            </c:ext>
          </c:extLst>
        </c:ser>
        <c:dLbls>
          <c:showLegendKey val="0"/>
          <c:showVal val="0"/>
          <c:showCatName val="0"/>
          <c:showSerName val="0"/>
          <c:showPercent val="0"/>
          <c:showBubbleSize val="0"/>
        </c:dLbls>
        <c:gapWidth val="150"/>
        <c:shape val="box"/>
        <c:axId val="269334400"/>
        <c:axId val="269335936"/>
        <c:axId val="0"/>
      </c:bar3DChart>
      <c:catAx>
        <c:axId val="269334400"/>
        <c:scaling>
          <c:orientation val="minMax"/>
        </c:scaling>
        <c:delete val="0"/>
        <c:axPos val="b"/>
        <c:numFmt formatCode="General"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269335936"/>
        <c:crosses val="autoZero"/>
        <c:auto val="1"/>
        <c:lblAlgn val="ctr"/>
        <c:lblOffset val="100"/>
        <c:noMultiLvlLbl val="0"/>
      </c:catAx>
      <c:valAx>
        <c:axId val="269335936"/>
        <c:scaling>
          <c:orientation val="minMax"/>
        </c:scaling>
        <c:delete val="1"/>
        <c:axPos val="l"/>
        <c:numFmt formatCode="_ &quot;R&quot;\ * #,##0.0_ ;_ &quot;R&quot;\ * \-#,##0.0_ ;_ &quot;R&quot;\ * &quot;-&quot;??_ ;_ @_ " sourceLinked="1"/>
        <c:majorTickMark val="out"/>
        <c:minorTickMark val="none"/>
        <c:tickLblPos val="nextTo"/>
        <c:crossAx val="269334400"/>
        <c:crosses val="autoZero"/>
        <c:crossBetween val="between"/>
      </c:valAx>
    </c:plotArea>
    <c:legend>
      <c:legendPos val="r"/>
      <c:layout>
        <c:manualLayout>
          <c:xMode val="edge"/>
          <c:yMode val="edge"/>
          <c:x val="0.82037464338696808"/>
          <c:y val="8.6525056679534834E-2"/>
          <c:w val="7.5648522195595119E-2"/>
          <c:h val="0.2179702792032879"/>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0"/>
    <c:plotArea>
      <c:layout>
        <c:manualLayout>
          <c:layoutTarget val="inner"/>
          <c:xMode val="edge"/>
          <c:yMode val="edge"/>
          <c:x val="0.21530904225207143"/>
          <c:y val="3.3950617283950615E-2"/>
          <c:w val="0.62138785960578458"/>
          <c:h val="0.89506172839506171"/>
        </c:manualLayout>
      </c:layout>
      <c:barChart>
        <c:barDir val="bar"/>
        <c:grouping val="clustered"/>
        <c:varyColors val="0"/>
        <c:ser>
          <c:idx val="0"/>
          <c:order val="0"/>
          <c:tx>
            <c:strRef>
              <c:f>Sheet1!$B$1</c:f>
              <c:strCache>
                <c:ptCount val="1"/>
                <c:pt idx="0">
                  <c:v>2014/15</c:v>
                </c:pt>
              </c:strCache>
            </c:strRef>
          </c:tx>
          <c:spPr>
            <a:solidFill>
              <a:srgbClr val="92D050"/>
            </a:solidFill>
          </c:spPr>
          <c:invertIfNegative val="0"/>
          <c:dLbls>
            <c:dLbl>
              <c:idx val="0"/>
              <c:tx>
                <c:rich>
                  <a:bodyPr/>
                  <a:lstStyle/>
                  <a:p>
                    <a:r>
                      <a:rPr lang="en-US" smtClean="0"/>
                      <a:t>R35.8 m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9E-498E-9A53-311010897E16}"/>
                </c:ext>
              </c:extLst>
            </c:dLbl>
            <c:dLbl>
              <c:idx val="2"/>
              <c:tx>
                <c:rich>
                  <a:bodyPr/>
                  <a:lstStyle/>
                  <a:p>
                    <a:r>
                      <a:rPr lang="en-US" smtClean="0"/>
                      <a:t>R30 m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9E-498E-9A53-311010897E16}"/>
                </c:ext>
              </c:extLst>
            </c:dLbl>
            <c:dLbl>
              <c:idx val="6"/>
              <c:tx>
                <c:rich>
                  <a:bodyPr/>
                  <a:lstStyle/>
                  <a:p>
                    <a:r>
                      <a:rPr lang="en-US" smtClean="0"/>
                      <a:t>R29 m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9E-498E-9A53-311010897E16}"/>
                </c:ext>
              </c:extLst>
            </c:dLbl>
            <c:dLbl>
              <c:idx val="8"/>
              <c:tx>
                <c:rich>
                  <a:bodyPr/>
                  <a:lstStyle/>
                  <a:p>
                    <a:r>
                      <a:rPr lang="en-US" dirty="0" smtClean="0"/>
                      <a:t>R32.1 m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9E-498E-9A53-311010897E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Sheet1!$B$2:$B$10</c:f>
              <c:numCache>
                <c:formatCode>General</c:formatCode>
                <c:ptCount val="9"/>
                <c:pt idx="0" formatCode="&quot;R&quot;#,##0.00_);[Red]\(&quot;R&quot;#,##0.00\)">
                  <c:v>35.799999999999997</c:v>
                </c:pt>
                <c:pt idx="2" formatCode="&quot;R&quot;#,##0_);[Red]\(&quot;R&quot;#,##0\)">
                  <c:v>30</c:v>
                </c:pt>
                <c:pt idx="6" formatCode="&quot;R&quot;#,##0_);[Red]\(&quot;R&quot;#,##0\)">
                  <c:v>29</c:v>
                </c:pt>
                <c:pt idx="8" formatCode="&quot;R&quot;#,##0.00_);[Red]\(&quot;R&quot;#,##0.00\)">
                  <c:v>32.1</c:v>
                </c:pt>
              </c:numCache>
            </c:numRef>
          </c:val>
          <c:extLst>
            <c:ext xmlns:c16="http://schemas.microsoft.com/office/drawing/2014/chart" uri="{C3380CC4-5D6E-409C-BE32-E72D297353CC}">
              <c16:uniqueId val="{00000004-3E9E-498E-9A53-311010897E16}"/>
            </c:ext>
          </c:extLst>
        </c:ser>
        <c:ser>
          <c:idx val="1"/>
          <c:order val="1"/>
          <c:tx>
            <c:strRef>
              <c:f>Sheet1!$C$1</c:f>
              <c:strCache>
                <c:ptCount val="1"/>
                <c:pt idx="0">
                  <c:v>2015/16</c:v>
                </c:pt>
              </c:strCache>
            </c:strRef>
          </c:tx>
          <c:spPr>
            <a:solidFill>
              <a:srgbClr val="FFFF00"/>
            </a:solidFill>
          </c:spPr>
          <c:invertIfNegative val="0"/>
          <c:dLbls>
            <c:dLbl>
              <c:idx val="2"/>
              <c:tx>
                <c:rich>
                  <a:bodyPr/>
                  <a:lstStyle/>
                  <a:p>
                    <a:r>
                      <a:rPr lang="en-US" smtClean="0"/>
                      <a:t>R55.9 m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9E-498E-9A53-311010897E16}"/>
                </c:ext>
              </c:extLst>
            </c:dLbl>
            <c:dLbl>
              <c:idx val="3"/>
              <c:tx>
                <c:rich>
                  <a:bodyPr/>
                  <a:lstStyle/>
                  <a:p>
                    <a:r>
                      <a:rPr lang="en-US" smtClean="0"/>
                      <a:t>R18.9 m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9E-498E-9A53-311010897E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Sheet1!$C$2:$C$10</c:f>
              <c:numCache>
                <c:formatCode>General</c:formatCode>
                <c:ptCount val="9"/>
                <c:pt idx="2" formatCode="&quot;R&quot;#,##0.00_);[Red]\(&quot;R&quot;#,##0.00\)">
                  <c:v>55.9</c:v>
                </c:pt>
                <c:pt idx="3" formatCode="&quot;R&quot;#,##0.00_);[Red]\(&quot;R&quot;#,##0.00\)">
                  <c:v>18.899999999999999</c:v>
                </c:pt>
              </c:numCache>
            </c:numRef>
          </c:val>
          <c:extLst>
            <c:ext xmlns:c16="http://schemas.microsoft.com/office/drawing/2014/chart" uri="{C3380CC4-5D6E-409C-BE32-E72D297353CC}">
              <c16:uniqueId val="{00000007-3E9E-498E-9A53-311010897E16}"/>
            </c:ext>
          </c:extLst>
        </c:ser>
        <c:dLbls>
          <c:showLegendKey val="0"/>
          <c:showVal val="0"/>
          <c:showCatName val="0"/>
          <c:showSerName val="0"/>
          <c:showPercent val="0"/>
          <c:showBubbleSize val="0"/>
        </c:dLbls>
        <c:gapWidth val="150"/>
        <c:axId val="269988224"/>
        <c:axId val="269989760"/>
      </c:barChart>
      <c:catAx>
        <c:axId val="269988224"/>
        <c:scaling>
          <c:orientation val="minMax"/>
        </c:scaling>
        <c:delete val="0"/>
        <c:axPos val="l"/>
        <c:numFmt formatCode="General" sourceLinked="0"/>
        <c:majorTickMark val="out"/>
        <c:minorTickMark val="none"/>
        <c:tickLblPos val="nextTo"/>
        <c:crossAx val="269989760"/>
        <c:crosses val="autoZero"/>
        <c:auto val="1"/>
        <c:lblAlgn val="ctr"/>
        <c:lblOffset val="100"/>
        <c:noMultiLvlLbl val="0"/>
      </c:catAx>
      <c:valAx>
        <c:axId val="269989760"/>
        <c:scaling>
          <c:orientation val="minMax"/>
        </c:scaling>
        <c:delete val="1"/>
        <c:axPos val="b"/>
        <c:numFmt formatCode="&quot;R&quot;#,##0.00_);[Red]\(&quot;R&quot;#,##0.00\)" sourceLinked="1"/>
        <c:majorTickMark val="out"/>
        <c:minorTickMark val="none"/>
        <c:tickLblPos val="nextTo"/>
        <c:crossAx val="269988224"/>
        <c:crosses val="autoZero"/>
        <c:crossBetween val="between"/>
      </c:valAx>
    </c:plotArea>
    <c:legend>
      <c:legendPos val="r"/>
      <c:layout>
        <c:manualLayout>
          <c:xMode val="edge"/>
          <c:yMode val="edge"/>
          <c:x val="0.80000378331086985"/>
          <c:y val="0.24542915688170558"/>
          <c:w val="0.17146768816060154"/>
          <c:h val="0.19042823594419123"/>
        </c:manualLayout>
      </c:layout>
      <c:overlay val="0"/>
      <c:txPr>
        <a:bodyPr/>
        <a:lstStyle/>
        <a:p>
          <a:pPr>
            <a:defRPr sz="1600"/>
          </a:pPr>
          <a:endParaRPr lang="en-US"/>
        </a:p>
      </c:txPr>
    </c:legend>
    <c:plotVisOnly val="1"/>
    <c:dispBlanksAs val="gap"/>
    <c:showDLblsOverMax val="0"/>
  </c:chart>
  <c:spPr>
    <a:ln>
      <a:solidFill>
        <a:schemeClr val="tx1"/>
      </a:solidFill>
    </a:ln>
  </c:spPr>
  <c:txPr>
    <a:bodyPr/>
    <a:lstStyle/>
    <a:p>
      <a:pPr>
        <a:defRPr sz="10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9.1739499057463174E-4"/>
          <c:y val="0"/>
          <c:w val="0.99335402623544233"/>
          <c:h val="0.93055555555555558"/>
        </c:manualLayout>
      </c:layout>
      <c:pie3DChart>
        <c:varyColors val="1"/>
        <c:ser>
          <c:idx val="0"/>
          <c:order val="0"/>
          <c:tx>
            <c:strRef>
              <c:f>Sheet1!$B$1</c:f>
              <c:strCache>
                <c:ptCount val="1"/>
                <c:pt idx="0">
                  <c:v>2015/16</c:v>
                </c:pt>
              </c:strCache>
            </c:strRef>
          </c:tx>
          <c:dLbls>
            <c:dLbl>
              <c:idx val="0"/>
              <c:layout>
                <c:manualLayout>
                  <c:x val="0.25048087034233502"/>
                  <c:y val="3.47222222222222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74-43A1-B8EE-2B5AF2404309}"/>
                </c:ext>
              </c:extLst>
            </c:dLbl>
            <c:dLbl>
              <c:idx val="1"/>
              <c:layout>
                <c:manualLayout>
                  <c:x val="8.9408419832894992E-2"/>
                  <c:y val="0.105266832213838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74-43A1-B8EE-2B5AF2404309}"/>
                </c:ext>
              </c:extLst>
            </c:dLbl>
            <c:dLbl>
              <c:idx val="2"/>
              <c:layout>
                <c:manualLayout>
                  <c:x val="4.707991946896866E-2"/>
                  <c:y val="-0.1657901374321772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74-43A1-B8EE-2B5AF2404309}"/>
                </c:ext>
              </c:extLst>
            </c:dLbl>
            <c:dLbl>
              <c:idx val="3"/>
              <c:layout>
                <c:manualLayout>
                  <c:x val="-2.9208852183609919E-2"/>
                  <c:y val="-1.35874542468254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4-43A1-B8EE-2B5AF2404309}"/>
                </c:ext>
              </c:extLst>
            </c:dLbl>
            <c:dLbl>
              <c:idx val="4"/>
              <c:layout>
                <c:manualLayout>
                  <c:x val="-1.2493030369418975E-2"/>
                  <c:y val="-0.125456405744707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74-43A1-B8EE-2B5AF2404309}"/>
                </c:ext>
              </c:extLst>
            </c:dLbl>
            <c:dLbl>
              <c:idx val="5"/>
              <c:layout>
                <c:manualLayout>
                  <c:x val="-6.8774289876410405E-2"/>
                  <c:y val="9.9363208892705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74-43A1-B8EE-2B5AF2404309}"/>
                </c:ext>
              </c:extLst>
            </c:dLbl>
            <c:spPr>
              <a:noFill/>
              <a:ln>
                <a:noFill/>
              </a:ln>
              <a:effectLst/>
            </c:spPr>
            <c:txPr>
              <a:bodyPr/>
              <a:lstStyle/>
              <a:p>
                <a:pPr>
                  <a:defRPr sz="11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Eastern Cape</c:v>
                </c:pt>
                <c:pt idx="1">
                  <c:v>Free State</c:v>
                </c:pt>
                <c:pt idx="2">
                  <c:v>Gauteng</c:v>
                </c:pt>
                <c:pt idx="3">
                  <c:v>KwaZulu-Natal</c:v>
                </c:pt>
                <c:pt idx="4">
                  <c:v>Mpumalanga</c:v>
                </c:pt>
                <c:pt idx="5">
                  <c:v>Western Cape</c:v>
                </c:pt>
              </c:strCache>
            </c:strRef>
          </c:cat>
          <c:val>
            <c:numRef>
              <c:f>Sheet1!$B$2:$B$7</c:f>
              <c:numCache>
                <c:formatCode>General</c:formatCode>
                <c:ptCount val="6"/>
                <c:pt idx="0">
                  <c:v>96</c:v>
                </c:pt>
                <c:pt idx="1">
                  <c:v>115</c:v>
                </c:pt>
                <c:pt idx="2">
                  <c:v>443</c:v>
                </c:pt>
                <c:pt idx="3">
                  <c:v>200</c:v>
                </c:pt>
                <c:pt idx="4">
                  <c:v>85</c:v>
                </c:pt>
                <c:pt idx="5">
                  <c:v>322</c:v>
                </c:pt>
              </c:numCache>
            </c:numRef>
          </c:val>
          <c:extLst>
            <c:ext xmlns:c16="http://schemas.microsoft.com/office/drawing/2014/chart" uri="{C3380CC4-5D6E-409C-BE32-E72D297353CC}">
              <c16:uniqueId val="{00000006-D974-43A1-B8EE-2B5AF2404309}"/>
            </c:ext>
          </c:extLst>
        </c:ser>
        <c:dLbls>
          <c:showLegendKey val="0"/>
          <c:showVal val="1"/>
          <c:showCatName val="1"/>
          <c:showSerName val="0"/>
          <c:showPercent val="0"/>
          <c:showBubbleSize val="0"/>
          <c:showLeaderLines val="1"/>
        </c:dLbls>
      </c:pie3DChart>
    </c:plotArea>
    <c:plotVisOnly val="1"/>
    <c:dispBlanksAs val="gap"/>
    <c:showDLblsOverMax val="0"/>
  </c:chart>
  <c:spPr>
    <a:ln>
      <a:solidFill>
        <a:srgbClr val="000000"/>
      </a:solid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900"/>
            </a:pPr>
            <a:r>
              <a:rPr lang="en-ZA" sz="1000" dirty="0" smtClean="0"/>
              <a:t>R'000</a:t>
            </a:r>
            <a:endParaRPr lang="en-ZA" sz="900" dirty="0">
              <a:solidFill>
                <a:schemeClr val="accent6">
                  <a:lumMod val="75000"/>
                </a:schemeClr>
              </a:solidFill>
            </a:endParaRPr>
          </a:p>
        </c:rich>
      </c:tx>
      <c:layout>
        <c:manualLayout>
          <c:xMode val="edge"/>
          <c:yMode val="edge"/>
          <c:x val="0.42983838649188527"/>
          <c:y val="3.380668609294088E-2"/>
        </c:manualLayout>
      </c:layout>
      <c:overlay val="0"/>
      <c:spPr>
        <a:solidFill>
          <a:srgbClr val="FFFF00"/>
        </a:solidFill>
        <a:ln>
          <a:solidFill>
            <a:srgbClr val="000000"/>
          </a:solidFill>
        </a:ln>
      </c:spPr>
    </c:title>
    <c:autoTitleDeleted val="0"/>
    <c:view3D>
      <c:rotX val="15"/>
      <c:rotY val="20"/>
      <c:rAngAx val="0"/>
    </c:view3D>
    <c:floor>
      <c:thickness val="0"/>
    </c:floor>
    <c:sideWall>
      <c:thickness val="0"/>
    </c:sideWall>
    <c:backWall>
      <c:thickness val="0"/>
    </c:backWall>
    <c:plotArea>
      <c:layout>
        <c:manualLayout>
          <c:layoutTarget val="inner"/>
          <c:xMode val="edge"/>
          <c:yMode val="edge"/>
          <c:x val="0"/>
          <c:y val="0.1070082809416265"/>
          <c:w val="0.99609510767916709"/>
          <c:h val="0.71161875114447903"/>
        </c:manualLayout>
      </c:layout>
      <c:line3DChart>
        <c:grouping val="standard"/>
        <c:varyColors val="0"/>
        <c:ser>
          <c:idx val="0"/>
          <c:order val="0"/>
          <c:tx>
            <c:strRef>
              <c:f>Sheet1!$B$1</c:f>
              <c:strCache>
                <c:ptCount val="1"/>
                <c:pt idx="0">
                  <c:v>Series 1</c:v>
                </c:pt>
              </c:strCache>
            </c:strRef>
          </c:tx>
          <c:dLbls>
            <c:dLbl>
              <c:idx val="0"/>
              <c:layout>
                <c:manualLayout>
                  <c:x val="-6.712962962962965E-2"/>
                  <c:y val="3.9215686274509803E-2"/>
                </c:manualLayout>
              </c:layout>
              <c:tx>
                <c:rich>
                  <a:bodyPr/>
                  <a:lstStyle/>
                  <a:p>
                    <a:r>
                      <a:rPr lang="en-US" b="1"/>
                      <a:t>15 257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59-45AB-A6B1-6DCA802A9B10}"/>
                </c:ext>
              </c:extLst>
            </c:dLbl>
            <c:dLbl>
              <c:idx val="1"/>
              <c:layout>
                <c:manualLayout>
                  <c:x val="-3.2407407407407406E-2"/>
                  <c:y val="-3.3613445378151287E-2"/>
                </c:manualLayout>
              </c:layout>
              <c:tx>
                <c:rich>
                  <a:bodyPr/>
                  <a:lstStyle/>
                  <a:p>
                    <a:r>
                      <a:rPr lang="en-US" b="1"/>
                      <a:t>23 167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59-45AB-A6B1-6DCA802A9B10}"/>
                </c:ext>
              </c:extLst>
            </c:dLbl>
            <c:dLbl>
              <c:idx val="2"/>
              <c:layout>
                <c:manualLayout>
                  <c:x val="-6.4814814814814811E-2"/>
                  <c:y val="4.4817927170868396E-2"/>
                </c:manualLayout>
              </c:layout>
              <c:tx>
                <c:rich>
                  <a:bodyPr/>
                  <a:lstStyle/>
                  <a:p>
                    <a:r>
                      <a:rPr lang="en-US" b="1"/>
                      <a:t>6 086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59-45AB-A6B1-6DCA802A9B10}"/>
                </c:ext>
              </c:extLst>
            </c:dLbl>
            <c:dLbl>
              <c:idx val="3"/>
              <c:layout>
                <c:manualLayout>
                  <c:x val="-3.7037037037037035E-2"/>
                  <c:y val="5.0420168067226892E-2"/>
                </c:manualLayout>
              </c:layout>
              <c:tx>
                <c:rich>
                  <a:bodyPr/>
                  <a:lstStyle/>
                  <a:p>
                    <a:r>
                      <a:rPr lang="en-US" b="1"/>
                      <a:t>7 100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59-45AB-A6B1-6DCA802A9B10}"/>
                </c:ext>
              </c:extLst>
            </c:dLbl>
            <c:dLbl>
              <c:idx val="4"/>
              <c:layout>
                <c:manualLayout>
                  <c:x val="-3.4722222222222224E-2"/>
                  <c:y val="4.4817927170868348E-2"/>
                </c:manualLayout>
              </c:layout>
              <c:tx>
                <c:rich>
                  <a:bodyPr/>
                  <a:lstStyle/>
                  <a:p>
                    <a:r>
                      <a:rPr lang="en-US" b="1"/>
                      <a:t>1 084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59-45AB-A6B1-6DCA802A9B10}"/>
                </c:ext>
              </c:extLst>
            </c:dLbl>
            <c:dLbl>
              <c:idx val="5"/>
              <c:layout>
                <c:manualLayout>
                  <c:x val="-2.0833333333333332E-2"/>
                  <c:y val="-4.4817927170868348E-2"/>
                </c:manualLayout>
              </c:layout>
              <c:tx>
                <c:rich>
                  <a:bodyPr/>
                  <a:lstStyle/>
                  <a:p>
                    <a:r>
                      <a:rPr lang="en-US" b="1"/>
                      <a:t>35 079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59-45AB-A6B1-6DCA802A9B10}"/>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Eastern Cape</c:v>
                </c:pt>
                <c:pt idx="1">
                  <c:v>Free State</c:v>
                </c:pt>
                <c:pt idx="2">
                  <c:v>Gauteng</c:v>
                </c:pt>
                <c:pt idx="3">
                  <c:v>KwaZulu-Natal</c:v>
                </c:pt>
                <c:pt idx="4">
                  <c:v>Mpumalanga</c:v>
                </c:pt>
                <c:pt idx="5">
                  <c:v>Western Cape</c:v>
                </c:pt>
              </c:strCache>
            </c:strRef>
          </c:cat>
          <c:val>
            <c:numRef>
              <c:f>Sheet1!$B$2:$B$7</c:f>
              <c:numCache>
                <c:formatCode>General</c:formatCode>
                <c:ptCount val="6"/>
                <c:pt idx="0">
                  <c:v>15257314</c:v>
                </c:pt>
                <c:pt idx="1">
                  <c:v>23166686</c:v>
                </c:pt>
                <c:pt idx="2">
                  <c:v>6085856</c:v>
                </c:pt>
                <c:pt idx="3">
                  <c:v>7100000</c:v>
                </c:pt>
                <c:pt idx="4">
                  <c:v>1083892</c:v>
                </c:pt>
                <c:pt idx="5">
                  <c:v>35079638</c:v>
                </c:pt>
              </c:numCache>
            </c:numRef>
          </c:val>
          <c:smooth val="0"/>
          <c:extLst>
            <c:ext xmlns:c16="http://schemas.microsoft.com/office/drawing/2014/chart" uri="{C3380CC4-5D6E-409C-BE32-E72D297353CC}">
              <c16:uniqueId val="{00000006-5F59-45AB-A6B1-6DCA802A9B10}"/>
            </c:ext>
          </c:extLst>
        </c:ser>
        <c:dLbls>
          <c:showLegendKey val="0"/>
          <c:showVal val="0"/>
          <c:showCatName val="0"/>
          <c:showSerName val="0"/>
          <c:showPercent val="0"/>
          <c:showBubbleSize val="0"/>
        </c:dLbls>
        <c:axId val="270392320"/>
        <c:axId val="270394112"/>
        <c:axId val="269956416"/>
      </c:line3DChart>
      <c:catAx>
        <c:axId val="270392320"/>
        <c:scaling>
          <c:orientation val="minMax"/>
        </c:scaling>
        <c:delete val="0"/>
        <c:axPos val="b"/>
        <c:numFmt formatCode="General" sourceLinked="0"/>
        <c:majorTickMark val="out"/>
        <c:minorTickMark val="none"/>
        <c:tickLblPos val="nextTo"/>
        <c:txPr>
          <a:bodyPr/>
          <a:lstStyle/>
          <a:p>
            <a:pPr>
              <a:defRPr sz="1000" b="1"/>
            </a:pPr>
            <a:endParaRPr lang="en-US"/>
          </a:p>
        </c:txPr>
        <c:crossAx val="270394112"/>
        <c:crosses val="autoZero"/>
        <c:auto val="1"/>
        <c:lblAlgn val="ctr"/>
        <c:lblOffset val="100"/>
        <c:noMultiLvlLbl val="0"/>
      </c:catAx>
      <c:valAx>
        <c:axId val="270394112"/>
        <c:scaling>
          <c:orientation val="minMax"/>
        </c:scaling>
        <c:delete val="1"/>
        <c:axPos val="l"/>
        <c:numFmt formatCode="General" sourceLinked="1"/>
        <c:majorTickMark val="out"/>
        <c:minorTickMark val="none"/>
        <c:tickLblPos val="nextTo"/>
        <c:crossAx val="270392320"/>
        <c:crosses val="autoZero"/>
        <c:crossBetween val="between"/>
      </c:valAx>
      <c:serAx>
        <c:axId val="269956416"/>
        <c:scaling>
          <c:orientation val="minMax"/>
        </c:scaling>
        <c:delete val="1"/>
        <c:axPos val="b"/>
        <c:majorTickMark val="out"/>
        <c:minorTickMark val="none"/>
        <c:tickLblPos val="nextTo"/>
        <c:crossAx val="270394112"/>
        <c:crosses val="autoZero"/>
      </c:serAx>
    </c:plotArea>
    <c:plotVisOnly val="1"/>
    <c:dispBlanksAs val="gap"/>
    <c:showDLblsOverMax val="0"/>
  </c:chart>
  <c:spPr>
    <a:ln>
      <a:solidFill>
        <a:srgbClr val="000000"/>
      </a:solid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3.5448719380121924E-2"/>
          <c:y val="0.11243092778661593"/>
          <c:w val="0.91474798675633817"/>
          <c:h val="0.63488434665078619"/>
        </c:manualLayout>
      </c:layout>
      <c:bar3DChart>
        <c:barDir val="col"/>
        <c:grouping val="clustered"/>
        <c:varyColors val="0"/>
        <c:ser>
          <c:idx val="0"/>
          <c:order val="0"/>
          <c:tx>
            <c:strRef>
              <c:f>Sheet1!$B$1</c:f>
              <c:strCache>
                <c:ptCount val="1"/>
                <c:pt idx="0">
                  <c:v>2014/15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Gauteng</c:v>
                </c:pt>
                <c:pt idx="1">
                  <c:v>KwaZulu-Natal</c:v>
                </c:pt>
                <c:pt idx="2">
                  <c:v>Western Cape</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0-D465-4744-B126-BD271D87C7BE}"/>
            </c:ext>
          </c:extLst>
        </c:ser>
        <c:ser>
          <c:idx val="1"/>
          <c:order val="1"/>
          <c:tx>
            <c:strRef>
              <c:f>Sheet1!$C$1</c:f>
              <c:strCache>
                <c:ptCount val="1"/>
                <c:pt idx="0">
                  <c:v>2015/16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Gauteng</c:v>
                </c:pt>
                <c:pt idx="1">
                  <c:v>KwaZulu-Natal</c:v>
                </c:pt>
                <c:pt idx="2">
                  <c:v>Western Cape</c:v>
                </c:pt>
              </c:strCache>
            </c:strRef>
          </c:cat>
          <c:val>
            <c:numRef>
              <c:f>Sheet1!$C$2:$C$4</c:f>
              <c:numCache>
                <c:formatCode>General</c:formatCode>
                <c:ptCount val="3"/>
                <c:pt idx="0">
                  <c:v>7</c:v>
                </c:pt>
                <c:pt idx="1">
                  <c:v>1</c:v>
                </c:pt>
                <c:pt idx="2">
                  <c:v>1</c:v>
                </c:pt>
              </c:numCache>
            </c:numRef>
          </c:val>
          <c:extLst>
            <c:ext xmlns:c16="http://schemas.microsoft.com/office/drawing/2014/chart" uri="{C3380CC4-5D6E-409C-BE32-E72D297353CC}">
              <c16:uniqueId val="{00000001-D465-4744-B126-BD271D87C7BE}"/>
            </c:ext>
          </c:extLst>
        </c:ser>
        <c:dLbls>
          <c:showLegendKey val="0"/>
          <c:showVal val="0"/>
          <c:showCatName val="0"/>
          <c:showSerName val="0"/>
          <c:showPercent val="0"/>
          <c:showBubbleSize val="0"/>
        </c:dLbls>
        <c:gapWidth val="150"/>
        <c:shape val="cylinder"/>
        <c:axId val="270564736"/>
        <c:axId val="270566528"/>
        <c:axId val="0"/>
      </c:bar3DChart>
      <c:catAx>
        <c:axId val="270564736"/>
        <c:scaling>
          <c:orientation val="minMax"/>
        </c:scaling>
        <c:delete val="0"/>
        <c:axPos val="b"/>
        <c:numFmt formatCode="General" sourceLinked="0"/>
        <c:majorTickMark val="none"/>
        <c:minorTickMark val="none"/>
        <c:tickLblPos val="nextTo"/>
        <c:crossAx val="270566528"/>
        <c:crosses val="autoZero"/>
        <c:auto val="1"/>
        <c:lblAlgn val="ctr"/>
        <c:lblOffset val="100"/>
        <c:noMultiLvlLbl val="0"/>
      </c:catAx>
      <c:valAx>
        <c:axId val="270566528"/>
        <c:scaling>
          <c:orientation val="minMax"/>
        </c:scaling>
        <c:delete val="1"/>
        <c:axPos val="l"/>
        <c:numFmt formatCode="General" sourceLinked="1"/>
        <c:majorTickMark val="none"/>
        <c:minorTickMark val="none"/>
        <c:tickLblPos val="nextTo"/>
        <c:crossAx val="270564736"/>
        <c:crosses val="autoZero"/>
        <c:crossBetween val="between"/>
      </c:valAx>
      <c:spPr>
        <a:ln w="6350"/>
      </c:spPr>
    </c:plotArea>
    <c:legend>
      <c:legendPos val="r"/>
      <c:layout>
        <c:manualLayout>
          <c:xMode val="edge"/>
          <c:yMode val="edge"/>
          <c:x val="0.61903863299323436"/>
          <c:y val="0.12426656602107504"/>
          <c:w val="0.31835867585949296"/>
          <c:h val="0.15431746444320615"/>
        </c:manualLayout>
      </c:layout>
      <c:overlay val="0"/>
      <c:txPr>
        <a:bodyPr/>
        <a:lstStyle/>
        <a:p>
          <a:pPr>
            <a:defRPr sz="1800"/>
          </a:pPr>
          <a:endParaRPr lang="en-US"/>
        </a:p>
      </c:txPr>
    </c:legend>
    <c:plotVisOnly val="1"/>
    <c:dispBlanksAs val="gap"/>
    <c:showDLblsOverMax val="0"/>
  </c:chart>
  <c:spPr>
    <a:ln w="9525">
      <a:solidFill>
        <a:srgbClr val="FFFFFF">
          <a:lumMod val="50000"/>
        </a:srgbClr>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4307854363348542E-2"/>
          <c:y val="6.1411969103185339E-2"/>
          <c:w val="0.94974039608685268"/>
          <c:h val="0.84303195380519513"/>
        </c:manualLayout>
      </c:layout>
      <c:bar3DChart>
        <c:barDir val="col"/>
        <c:grouping val="clustered"/>
        <c:varyColors val="0"/>
        <c:ser>
          <c:idx val="0"/>
          <c:order val="0"/>
          <c:tx>
            <c:strRef>
              <c:f>Sheet1!$B$1</c:f>
              <c:strCache>
                <c:ptCount val="1"/>
                <c:pt idx="0">
                  <c:v>April 2014 - September 2015</c:v>
                </c:pt>
              </c:strCache>
            </c:strRef>
          </c:tx>
          <c:invertIfNegative val="0"/>
          <c:dLbls>
            <c:dLbl>
              <c:idx val="0"/>
              <c:tx>
                <c:rich>
                  <a:bodyPr/>
                  <a:lstStyle/>
                  <a:p>
                    <a:r>
                      <a:rPr lang="en-US" sz="1200" dirty="0" smtClean="0">
                        <a:solidFill>
                          <a:srgbClr val="FF0000"/>
                        </a:solidFill>
                      </a:rPr>
                      <a:t>R9.4</a:t>
                    </a:r>
                    <a:r>
                      <a:rPr lang="en-US" sz="1200" baseline="0" dirty="0" smtClean="0">
                        <a:solidFill>
                          <a:srgbClr val="FF0000"/>
                        </a:solidFill>
                      </a:rPr>
                      <a:t> </a:t>
                    </a:r>
                    <a:r>
                      <a:rPr lang="en-US" sz="1200" dirty="0" err="1" smtClean="0">
                        <a:solidFill>
                          <a:srgbClr val="FF0000"/>
                        </a:solidFill>
                      </a:rPr>
                      <a:t>bil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C-47D5-9C9C-FFA3201D1856}"/>
                </c:ext>
              </c:extLst>
            </c:dLbl>
            <c:dLbl>
              <c:idx val="1"/>
              <c:tx>
                <c:rich>
                  <a:bodyPr/>
                  <a:lstStyle/>
                  <a:p>
                    <a:r>
                      <a:rPr lang="en-US" sz="1200" dirty="0" smtClean="0">
                        <a:solidFill>
                          <a:srgbClr val="FF0000"/>
                        </a:solidFill>
                      </a:rPr>
                      <a:t>R17.4</a:t>
                    </a:r>
                    <a:r>
                      <a:rPr lang="en-US" sz="1200" baseline="0" dirty="0" smtClean="0">
                        <a:solidFill>
                          <a:srgbClr val="FF0000"/>
                        </a:solidFill>
                      </a:rPr>
                      <a:t> </a:t>
                    </a:r>
                    <a:r>
                      <a:rPr lang="en-US" sz="1200" dirty="0" err="1" smtClean="0">
                        <a:solidFill>
                          <a:srgbClr val="FF0000"/>
                        </a:solidFill>
                      </a:rPr>
                      <a:t>bil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8C-47D5-9C9C-FFA3201D1856}"/>
                </c:ext>
              </c:extLst>
            </c:dLbl>
            <c:dLbl>
              <c:idx val="2"/>
              <c:tx>
                <c:rich>
                  <a:bodyPr/>
                  <a:lstStyle/>
                  <a:p>
                    <a:r>
                      <a:rPr lang="en-US" sz="1200" dirty="0" smtClean="0">
                        <a:solidFill>
                          <a:srgbClr val="FF0000"/>
                        </a:solidFill>
                      </a:rPr>
                      <a:t>R149.7</a:t>
                    </a:r>
                    <a:r>
                      <a:rPr lang="en-US" sz="1200" baseline="0" dirty="0" smtClean="0">
                        <a:solidFill>
                          <a:srgbClr val="FF0000"/>
                        </a:solidFill>
                      </a:rPr>
                      <a:t> 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C-47D5-9C9C-FFA3201D1856}"/>
                </c:ext>
              </c:extLst>
            </c:dLbl>
            <c:dLbl>
              <c:idx val="3"/>
              <c:tx>
                <c:rich>
                  <a:bodyPr/>
                  <a:lstStyle/>
                  <a:p>
                    <a:r>
                      <a:rPr lang="en-US" sz="1200" dirty="0" smtClean="0">
                        <a:solidFill>
                          <a:srgbClr val="FF0000"/>
                        </a:solidFill>
                      </a:rPr>
                      <a:t>R27.8</a:t>
                    </a:r>
                    <a:r>
                      <a:rPr lang="en-US" sz="1200" baseline="0" dirty="0" smtClean="0">
                        <a:solidFill>
                          <a:srgbClr val="FF0000"/>
                        </a:solidFill>
                      </a:rPr>
                      <a:t> </a:t>
                    </a:r>
                    <a:r>
                      <a:rPr lang="en-US" sz="1200" dirty="0" err="1" smtClean="0">
                        <a:solidFill>
                          <a:srgbClr val="FF0000"/>
                        </a:solidFill>
                      </a:rPr>
                      <a:t>bil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8C-47D5-9C9C-FFA3201D1856}"/>
                </c:ext>
              </c:extLst>
            </c:dLbl>
            <c:dLbl>
              <c:idx val="4"/>
              <c:tx>
                <c:rich>
                  <a:bodyPr/>
                  <a:lstStyle/>
                  <a:p>
                    <a:r>
                      <a:rPr lang="en-US" sz="1200" dirty="0" smtClean="0">
                        <a:solidFill>
                          <a:srgbClr val="FF0000"/>
                        </a:solidFill>
                      </a:rPr>
                      <a:t>R9.4 </a:t>
                    </a:r>
                    <a:r>
                      <a:rPr lang="en-US" sz="1200" dirty="0" err="1" smtClean="0">
                        <a:solidFill>
                          <a:srgbClr val="FF0000"/>
                        </a:solidFill>
                      </a:rPr>
                      <a:t>bil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8C-47D5-9C9C-FFA3201D1856}"/>
                </c:ext>
              </c:extLst>
            </c:dLbl>
            <c:spPr>
              <a:noFill/>
              <a:ln>
                <a:noFill/>
              </a:ln>
              <a:effectLst/>
            </c:spPr>
            <c:txPr>
              <a:bodyPr/>
              <a:lstStyle/>
              <a:p>
                <a:pPr>
                  <a:defRPr sz="1200">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SIC</c:v>
                </c:pt>
                <c:pt idx="1">
                  <c:v>MIC</c:v>
                </c:pt>
                <c:pt idx="2">
                  <c:v>BPIIC</c:v>
                </c:pt>
                <c:pt idx="3">
                  <c:v>ISC</c:v>
                </c:pt>
                <c:pt idx="4">
                  <c:v>CIC</c:v>
                </c:pt>
              </c:strCache>
            </c:strRef>
          </c:cat>
          <c:val>
            <c:numRef>
              <c:f>Sheet1!$B$2:$B$6</c:f>
              <c:numCache>
                <c:formatCode>_ "R"\ * #,##0_ ;_ "R"\ * \-#,##0_ ;_ "R"\ * "-"??_ ;_ @_ </c:formatCode>
                <c:ptCount val="5"/>
                <c:pt idx="0">
                  <c:v>9400000000</c:v>
                </c:pt>
                <c:pt idx="1">
                  <c:v>17402800000</c:v>
                </c:pt>
                <c:pt idx="2">
                  <c:v>149700000</c:v>
                </c:pt>
                <c:pt idx="3">
                  <c:v>27800000000</c:v>
                </c:pt>
                <c:pt idx="4">
                  <c:v>9400000000</c:v>
                </c:pt>
              </c:numCache>
            </c:numRef>
          </c:val>
          <c:extLst>
            <c:ext xmlns:c16="http://schemas.microsoft.com/office/drawing/2014/chart" uri="{C3380CC4-5D6E-409C-BE32-E72D297353CC}">
              <c16:uniqueId val="{00000005-4C8C-47D5-9C9C-FFA3201D1856}"/>
            </c:ext>
          </c:extLst>
        </c:ser>
        <c:dLbls>
          <c:showLegendKey val="0"/>
          <c:showVal val="0"/>
          <c:showCatName val="0"/>
          <c:showSerName val="0"/>
          <c:showPercent val="0"/>
          <c:showBubbleSize val="0"/>
        </c:dLbls>
        <c:gapWidth val="150"/>
        <c:shape val="cylinder"/>
        <c:axId val="237791104"/>
        <c:axId val="237792640"/>
        <c:axId val="0"/>
      </c:bar3DChart>
      <c:catAx>
        <c:axId val="237791104"/>
        <c:scaling>
          <c:orientation val="minMax"/>
        </c:scaling>
        <c:delete val="0"/>
        <c:axPos val="b"/>
        <c:numFmt formatCode="General" sourceLinked="0"/>
        <c:majorTickMark val="out"/>
        <c:minorTickMark val="none"/>
        <c:tickLblPos val="nextTo"/>
        <c:txPr>
          <a:bodyPr/>
          <a:lstStyle/>
          <a:p>
            <a:pPr>
              <a:defRPr sz="1050"/>
            </a:pPr>
            <a:endParaRPr lang="en-US"/>
          </a:p>
        </c:txPr>
        <c:crossAx val="237792640"/>
        <c:crosses val="autoZero"/>
        <c:auto val="1"/>
        <c:lblAlgn val="ctr"/>
        <c:lblOffset val="100"/>
        <c:noMultiLvlLbl val="0"/>
      </c:catAx>
      <c:valAx>
        <c:axId val="237792640"/>
        <c:scaling>
          <c:orientation val="minMax"/>
        </c:scaling>
        <c:delete val="1"/>
        <c:axPos val="l"/>
        <c:numFmt formatCode="_ &quot;R&quot;\ * #,##0_ ;_ &quot;R&quot;\ * \-#,##0_ ;_ &quot;R&quot;\ * &quot;-&quot;??_ ;_ @_ " sourceLinked="1"/>
        <c:majorTickMark val="out"/>
        <c:minorTickMark val="none"/>
        <c:tickLblPos val="nextTo"/>
        <c:crossAx val="237791104"/>
        <c:crosses val="autoZero"/>
        <c:crossBetween val="between"/>
      </c:valAx>
    </c:plotArea>
    <c:plotVisOnly val="1"/>
    <c:dispBlanksAs val="gap"/>
    <c:showDLblsOverMax val="0"/>
  </c:chart>
  <c:spPr>
    <a:ln>
      <a:solidFill>
        <a:schemeClr val="tx1"/>
      </a:solidFill>
    </a:ln>
  </c:spPr>
  <c:txPr>
    <a:bodyPr/>
    <a:lstStyle/>
    <a:p>
      <a:pPr>
        <a:defRPr sz="9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2701259689094374"/>
          <c:w val="1"/>
          <c:h val="0.74361965479619063"/>
        </c:manualLayout>
      </c:layout>
      <c:lineChart>
        <c:grouping val="standard"/>
        <c:varyColors val="0"/>
        <c:ser>
          <c:idx val="0"/>
          <c:order val="0"/>
          <c:tx>
            <c:strRef>
              <c:f>Sheet1!$B$1</c:f>
              <c:strCache>
                <c:ptCount val="1"/>
                <c:pt idx="0">
                  <c:v>2014/15</c:v>
                </c:pt>
              </c:strCache>
            </c:strRef>
          </c:tx>
          <c:marker>
            <c:symbol val="none"/>
          </c:marker>
          <c:dLbls>
            <c:dLbl>
              <c:idx val="0"/>
              <c:layout>
                <c:manualLayout>
                  <c:x val="-5.4707141593320921E-2"/>
                  <c:y val="-1.5289611695566507E-2"/>
                </c:manualLayout>
              </c:layout>
              <c:tx>
                <c:rich>
                  <a:bodyPr/>
                  <a:lstStyle/>
                  <a:p>
                    <a:r>
                      <a:rPr lang="en-US" dirty="0" smtClean="0"/>
                      <a:t>R4.9m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37-41D4-B96C-E57C78079432}"/>
                </c:ext>
              </c:extLst>
            </c:dLbl>
            <c:dLbl>
              <c:idx val="1"/>
              <c:layout>
                <c:manualLayout>
                  <c:x val="-5.1531928122745908E-2"/>
                  <c:y val="-4.0575073294961204E-2"/>
                </c:manualLayout>
              </c:layout>
              <c:tx>
                <c:rich>
                  <a:bodyPr/>
                  <a:lstStyle/>
                  <a:p>
                    <a:r>
                      <a:rPr lang="en-US" dirty="0" smtClean="0"/>
                      <a:t>R2.9m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37-41D4-B96C-E57C78079432}"/>
                </c:ext>
              </c:extLst>
            </c:dLbl>
            <c:dLbl>
              <c:idx val="2"/>
              <c:layout>
                <c:manualLayout>
                  <c:x val="-2.8345064834066055E-2"/>
                  <c:y val="-1.3997562881020274E-2"/>
                </c:manualLayout>
              </c:layout>
              <c:tx>
                <c:rich>
                  <a:bodyPr/>
                  <a:lstStyle/>
                  <a:p>
                    <a:r>
                      <a:rPr lang="en-US" dirty="0" smtClean="0"/>
                      <a:t>R5.5m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37-41D4-B96C-E57C7807943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Gauteng</c:v>
                </c:pt>
                <c:pt idx="1">
                  <c:v>KwaZulu-Natal</c:v>
                </c:pt>
                <c:pt idx="2">
                  <c:v>Western Cape</c:v>
                </c:pt>
              </c:strCache>
            </c:strRef>
          </c:cat>
          <c:val>
            <c:numRef>
              <c:f>Sheet1!$B$2:$B$4</c:f>
              <c:numCache>
                <c:formatCode>General</c:formatCode>
                <c:ptCount val="3"/>
                <c:pt idx="0">
                  <c:v>4.9000000000000004</c:v>
                </c:pt>
                <c:pt idx="1">
                  <c:v>2.9</c:v>
                </c:pt>
                <c:pt idx="2">
                  <c:v>5.5</c:v>
                </c:pt>
              </c:numCache>
            </c:numRef>
          </c:val>
          <c:smooth val="0"/>
          <c:extLst>
            <c:ext xmlns:c16="http://schemas.microsoft.com/office/drawing/2014/chart" uri="{C3380CC4-5D6E-409C-BE32-E72D297353CC}">
              <c16:uniqueId val="{00000003-AD37-41D4-B96C-E57C78079432}"/>
            </c:ext>
          </c:extLst>
        </c:ser>
        <c:ser>
          <c:idx val="1"/>
          <c:order val="1"/>
          <c:tx>
            <c:strRef>
              <c:f>Sheet1!$C$1</c:f>
              <c:strCache>
                <c:ptCount val="1"/>
                <c:pt idx="0">
                  <c:v>2015/16</c:v>
                </c:pt>
              </c:strCache>
            </c:strRef>
          </c:tx>
          <c:marker>
            <c:symbol val="none"/>
          </c:marker>
          <c:dLbls>
            <c:dLbl>
              <c:idx val="0"/>
              <c:tx>
                <c:rich>
                  <a:bodyPr/>
                  <a:lstStyle/>
                  <a:p>
                    <a:r>
                      <a:rPr lang="en-US" smtClean="0"/>
                      <a:t>R28.6m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37-41D4-B96C-E57C78079432}"/>
                </c:ext>
              </c:extLst>
            </c:dLbl>
            <c:dLbl>
              <c:idx val="1"/>
              <c:layout>
                <c:manualLayout>
                  <c:x val="-5.2536197854051454E-2"/>
                  <c:y val="1.2303623392869469E-2"/>
                </c:manualLayout>
              </c:layout>
              <c:tx>
                <c:rich>
                  <a:bodyPr/>
                  <a:lstStyle/>
                  <a:p>
                    <a:r>
                      <a:rPr lang="en-US" dirty="0" smtClean="0"/>
                      <a:t>R2m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37-41D4-B96C-E57C78079432}"/>
                </c:ext>
              </c:extLst>
            </c:dLbl>
            <c:dLbl>
              <c:idx val="2"/>
              <c:layout>
                <c:manualLayout>
                  <c:x val="-2.8345064834066055E-2"/>
                  <c:y val="1.6797075457224329E-2"/>
                </c:manualLayout>
              </c:layout>
              <c:tx>
                <c:rich>
                  <a:bodyPr/>
                  <a:lstStyle/>
                  <a:p>
                    <a:r>
                      <a:rPr lang="en-US" dirty="0" smtClean="0"/>
                      <a:t>R4.9m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37-41D4-B96C-E57C7807943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Gauteng</c:v>
                </c:pt>
                <c:pt idx="1">
                  <c:v>KwaZulu-Natal</c:v>
                </c:pt>
                <c:pt idx="2">
                  <c:v>Western Cape</c:v>
                </c:pt>
              </c:strCache>
            </c:strRef>
          </c:cat>
          <c:val>
            <c:numRef>
              <c:f>Sheet1!$C$2:$C$4</c:f>
              <c:numCache>
                <c:formatCode>General</c:formatCode>
                <c:ptCount val="3"/>
                <c:pt idx="0">
                  <c:v>28.6</c:v>
                </c:pt>
                <c:pt idx="1">
                  <c:v>2</c:v>
                </c:pt>
                <c:pt idx="2">
                  <c:v>4.9000000000000004</c:v>
                </c:pt>
              </c:numCache>
            </c:numRef>
          </c:val>
          <c:smooth val="0"/>
          <c:extLst>
            <c:ext xmlns:c16="http://schemas.microsoft.com/office/drawing/2014/chart" uri="{C3380CC4-5D6E-409C-BE32-E72D297353CC}">
              <c16:uniqueId val="{00000007-AD37-41D4-B96C-E57C78079432}"/>
            </c:ext>
          </c:extLst>
        </c:ser>
        <c:dLbls>
          <c:showLegendKey val="0"/>
          <c:showVal val="1"/>
          <c:showCatName val="0"/>
          <c:showSerName val="0"/>
          <c:showPercent val="0"/>
          <c:showBubbleSize val="0"/>
        </c:dLbls>
        <c:smooth val="0"/>
        <c:axId val="270633600"/>
        <c:axId val="270635392"/>
      </c:lineChart>
      <c:catAx>
        <c:axId val="270633600"/>
        <c:scaling>
          <c:orientation val="minMax"/>
        </c:scaling>
        <c:delete val="0"/>
        <c:axPos val="b"/>
        <c:numFmt formatCode="General" sourceLinked="0"/>
        <c:majorTickMark val="none"/>
        <c:minorTickMark val="none"/>
        <c:tickLblPos val="nextTo"/>
        <c:crossAx val="270635392"/>
        <c:crosses val="autoZero"/>
        <c:auto val="1"/>
        <c:lblAlgn val="ctr"/>
        <c:lblOffset val="100"/>
        <c:noMultiLvlLbl val="0"/>
      </c:catAx>
      <c:valAx>
        <c:axId val="270635392"/>
        <c:scaling>
          <c:orientation val="minMax"/>
        </c:scaling>
        <c:delete val="1"/>
        <c:axPos val="l"/>
        <c:numFmt formatCode="General" sourceLinked="1"/>
        <c:majorTickMark val="none"/>
        <c:minorTickMark val="none"/>
        <c:tickLblPos val="nextTo"/>
        <c:crossAx val="270633600"/>
        <c:crosses val="autoZero"/>
        <c:crossBetween val="between"/>
      </c:valAx>
    </c:plotArea>
    <c:legend>
      <c:legendPos val="t"/>
      <c:layout>
        <c:manualLayout>
          <c:xMode val="edge"/>
          <c:yMode val="edge"/>
          <c:x val="0.35167491677879414"/>
          <c:y val="6.0190875700707101E-2"/>
          <c:w val="0.47141547029753894"/>
          <c:h val="0.14175881265190313"/>
        </c:manualLayout>
      </c:layout>
      <c:overlay val="0"/>
      <c:txPr>
        <a:bodyPr/>
        <a:lstStyle/>
        <a:p>
          <a:pPr>
            <a:defRPr sz="1800"/>
          </a:pPr>
          <a:endParaRPr lang="en-US"/>
        </a:p>
      </c:txPr>
    </c:legend>
    <c:plotVisOnly val="1"/>
    <c:dispBlanksAs val="gap"/>
    <c:showDLblsOverMax val="0"/>
  </c:chart>
  <c:spPr>
    <a:ln w="6350">
      <a:solidFill>
        <a:srgbClr val="00000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Direct jobs</c:v>
                </c:pt>
              </c:strCache>
            </c:strRef>
          </c:tx>
          <c:spPr>
            <a:solidFill>
              <a:srgbClr val="92D050"/>
            </a:solidFill>
          </c:spPr>
          <c:invertIfNegative val="0"/>
          <c:dLbls>
            <c:dLbl>
              <c:idx val="0"/>
              <c:layout>
                <c:manualLayout>
                  <c:x val="8.7145969498910684E-3"/>
                  <c:y val="0"/>
                </c:manualLayout>
              </c:layout>
              <c:tx>
                <c:rich>
                  <a:bodyPr/>
                  <a:lstStyle/>
                  <a:p>
                    <a:r>
                      <a:rPr lang="en-US" b="1"/>
                      <a:t>2 439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D3-4030-AFF8-99E1D23FAD4E}"/>
                </c:ext>
              </c:extLst>
            </c:dLbl>
            <c:dLbl>
              <c:idx val="1"/>
              <c:layout>
                <c:manualLayout>
                  <c:x val="1.1619462599854757E-2"/>
                  <c:y val="0"/>
                </c:manualLayout>
              </c:layout>
              <c:tx>
                <c:rich>
                  <a:bodyPr/>
                  <a:lstStyle/>
                  <a:p>
                    <a:r>
                      <a:rPr lang="en-US" b="1"/>
                      <a:t>8 074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D3-4030-AFF8-99E1D23FAD4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2014/15</c:v>
                </c:pt>
                <c:pt idx="1">
                  <c:v>2015/16</c:v>
                </c:pt>
              </c:strCache>
            </c:strRef>
          </c:cat>
          <c:val>
            <c:numRef>
              <c:f>Sheet1!$B$2:$B$3</c:f>
              <c:numCache>
                <c:formatCode>General</c:formatCode>
                <c:ptCount val="2"/>
                <c:pt idx="0">
                  <c:v>2439</c:v>
                </c:pt>
                <c:pt idx="1">
                  <c:v>8074</c:v>
                </c:pt>
              </c:numCache>
            </c:numRef>
          </c:val>
          <c:extLst>
            <c:ext xmlns:c16="http://schemas.microsoft.com/office/drawing/2014/chart" uri="{C3380CC4-5D6E-409C-BE32-E72D297353CC}">
              <c16:uniqueId val="{00000002-A6D3-4030-AFF8-99E1D23FAD4E}"/>
            </c:ext>
          </c:extLst>
        </c:ser>
        <c:ser>
          <c:idx val="1"/>
          <c:order val="1"/>
          <c:tx>
            <c:strRef>
              <c:f>Sheet1!$C$1</c:f>
              <c:strCache>
                <c:ptCount val="1"/>
                <c:pt idx="0">
                  <c:v>Construction jobs</c:v>
                </c:pt>
              </c:strCache>
            </c:strRef>
          </c:tx>
          <c:spPr>
            <a:solidFill>
              <a:srgbClr val="FF6600"/>
            </a:solidFill>
          </c:spPr>
          <c:invertIfNegative val="0"/>
          <c:dLbls>
            <c:dLbl>
              <c:idx val="0"/>
              <c:layout>
                <c:manualLayout>
                  <c:x val="1.1619462599854757E-2"/>
                  <c:y val="-1.1695906432748537E-2"/>
                </c:manualLayout>
              </c:layout>
              <c:tx>
                <c:rich>
                  <a:bodyPr/>
                  <a:lstStyle/>
                  <a:p>
                    <a:r>
                      <a:rPr lang="en-US" b="1"/>
                      <a:t>7 705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D3-4030-AFF8-99E1D23FAD4E}"/>
                </c:ext>
              </c:extLst>
            </c:dLbl>
            <c:dLbl>
              <c:idx val="1"/>
              <c:delete val="1"/>
              <c:extLst>
                <c:ext xmlns:c15="http://schemas.microsoft.com/office/drawing/2012/chart" uri="{CE6537A1-D6FC-4f65-9D91-7224C49458BB}"/>
                <c:ext xmlns:c16="http://schemas.microsoft.com/office/drawing/2014/chart" uri="{C3380CC4-5D6E-409C-BE32-E72D297353CC}">
                  <c16:uniqueId val="{00000004-A6D3-4030-AFF8-99E1D23FAD4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2014/15</c:v>
                </c:pt>
                <c:pt idx="1">
                  <c:v>2015/16</c:v>
                </c:pt>
              </c:strCache>
            </c:strRef>
          </c:cat>
          <c:val>
            <c:numRef>
              <c:f>Sheet1!$C$2:$C$3</c:f>
              <c:numCache>
                <c:formatCode>General</c:formatCode>
                <c:ptCount val="2"/>
                <c:pt idx="0">
                  <c:v>7705</c:v>
                </c:pt>
                <c:pt idx="1">
                  <c:v>0</c:v>
                </c:pt>
              </c:numCache>
            </c:numRef>
          </c:val>
          <c:extLst>
            <c:ext xmlns:c16="http://schemas.microsoft.com/office/drawing/2014/chart" uri="{C3380CC4-5D6E-409C-BE32-E72D297353CC}">
              <c16:uniqueId val="{00000005-A6D3-4030-AFF8-99E1D23FAD4E}"/>
            </c:ext>
          </c:extLst>
        </c:ser>
        <c:dLbls>
          <c:showLegendKey val="0"/>
          <c:showVal val="0"/>
          <c:showCatName val="0"/>
          <c:showSerName val="0"/>
          <c:showPercent val="0"/>
          <c:showBubbleSize val="0"/>
        </c:dLbls>
        <c:gapWidth val="150"/>
        <c:shape val="cylinder"/>
        <c:axId val="278293120"/>
        <c:axId val="278315392"/>
        <c:axId val="0"/>
      </c:bar3DChart>
      <c:catAx>
        <c:axId val="278293120"/>
        <c:scaling>
          <c:orientation val="minMax"/>
        </c:scaling>
        <c:delete val="0"/>
        <c:axPos val="l"/>
        <c:numFmt formatCode="General" sourceLinked="0"/>
        <c:majorTickMark val="out"/>
        <c:minorTickMark val="none"/>
        <c:tickLblPos val="nextTo"/>
        <c:crossAx val="278315392"/>
        <c:crosses val="autoZero"/>
        <c:auto val="1"/>
        <c:lblAlgn val="ctr"/>
        <c:lblOffset val="100"/>
        <c:noMultiLvlLbl val="0"/>
      </c:catAx>
      <c:valAx>
        <c:axId val="278315392"/>
        <c:scaling>
          <c:orientation val="minMax"/>
        </c:scaling>
        <c:delete val="0"/>
        <c:axPos val="b"/>
        <c:numFmt formatCode="General" sourceLinked="1"/>
        <c:majorTickMark val="out"/>
        <c:minorTickMark val="none"/>
        <c:tickLblPos val="nextTo"/>
        <c:crossAx val="278293120"/>
        <c:crosses val="autoZero"/>
        <c:crossBetween val="between"/>
      </c:valAx>
    </c:plotArea>
    <c:legend>
      <c:legendPos val="r"/>
      <c:overlay val="0"/>
    </c:legend>
    <c:plotVisOnly val="1"/>
    <c:dispBlanksAs val="gap"/>
    <c:showDLblsOverMax val="0"/>
  </c:chart>
  <c:spPr>
    <a:ln>
      <a:solidFill>
        <a:srgbClr val="00000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69340063829567E-2"/>
          <c:y val="3.3950617283950615E-2"/>
          <c:w val="0.93453065993617046"/>
          <c:h val="0.698520948770292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CC9900"/>
              </a:solidFill>
            </c:spPr>
            <c:extLst>
              <c:ext xmlns:c16="http://schemas.microsoft.com/office/drawing/2014/chart" uri="{C3380CC4-5D6E-409C-BE32-E72D297353CC}">
                <c16:uniqueId val="{00000001-414E-445F-A910-EFB6993FF1A6}"/>
              </c:ext>
            </c:extLst>
          </c:dPt>
          <c:dPt>
            <c:idx val="1"/>
            <c:invertIfNegative val="0"/>
            <c:bubble3D val="0"/>
            <c:spPr>
              <a:solidFill>
                <a:srgbClr val="FF0000"/>
              </a:solidFill>
            </c:spPr>
            <c:extLst>
              <c:ext xmlns:c16="http://schemas.microsoft.com/office/drawing/2014/chart" uri="{C3380CC4-5D6E-409C-BE32-E72D297353CC}">
                <c16:uniqueId val="{00000003-414E-445F-A910-EFB6993FF1A6}"/>
              </c:ext>
            </c:extLst>
          </c:dPt>
          <c:dPt>
            <c:idx val="2"/>
            <c:invertIfNegative val="0"/>
            <c:bubble3D val="0"/>
            <c:spPr>
              <a:solidFill>
                <a:srgbClr val="FFFF00"/>
              </a:solidFill>
            </c:spPr>
            <c:extLst>
              <c:ext xmlns:c16="http://schemas.microsoft.com/office/drawing/2014/chart" uri="{C3380CC4-5D6E-409C-BE32-E72D297353CC}">
                <c16:uniqueId val="{00000005-414E-445F-A910-EFB6993FF1A6}"/>
              </c:ext>
            </c:extLst>
          </c:dPt>
          <c:dPt>
            <c:idx val="3"/>
            <c:invertIfNegative val="0"/>
            <c:bubble3D val="0"/>
            <c:spPr>
              <a:solidFill>
                <a:schemeClr val="accent5">
                  <a:lumMod val="25000"/>
                </a:schemeClr>
              </a:solidFill>
            </c:spPr>
            <c:extLst>
              <c:ext xmlns:c16="http://schemas.microsoft.com/office/drawing/2014/chart" uri="{C3380CC4-5D6E-409C-BE32-E72D297353CC}">
                <c16:uniqueId val="{00000007-414E-445F-A910-EFB6993FF1A6}"/>
              </c:ext>
            </c:extLst>
          </c:dPt>
          <c:dPt>
            <c:idx val="4"/>
            <c:invertIfNegative val="0"/>
            <c:bubble3D val="0"/>
            <c:spPr>
              <a:solidFill>
                <a:srgbClr val="92D050"/>
              </a:solidFill>
            </c:spPr>
            <c:extLst>
              <c:ext xmlns:c16="http://schemas.microsoft.com/office/drawing/2014/chart" uri="{C3380CC4-5D6E-409C-BE32-E72D297353CC}">
                <c16:uniqueId val="{00000009-414E-445F-A910-EFB6993FF1A6}"/>
              </c:ext>
            </c:extLst>
          </c:dPt>
          <c:dPt>
            <c:idx val="5"/>
            <c:invertIfNegative val="0"/>
            <c:bubble3D val="0"/>
            <c:spPr>
              <a:solidFill>
                <a:srgbClr val="0000FF"/>
              </a:solidFill>
            </c:spPr>
            <c:extLst>
              <c:ext xmlns:c16="http://schemas.microsoft.com/office/drawing/2014/chart" uri="{C3380CC4-5D6E-409C-BE32-E72D297353CC}">
                <c16:uniqueId val="{0000000B-414E-445F-A910-EFB6993FF1A6}"/>
              </c:ext>
            </c:extLst>
          </c:dPt>
          <c:dPt>
            <c:idx val="6"/>
            <c:invertIfNegative val="0"/>
            <c:bubble3D val="0"/>
            <c:spPr>
              <a:solidFill>
                <a:srgbClr val="00FF00"/>
              </a:solidFill>
            </c:spPr>
            <c:extLst>
              <c:ext xmlns:c16="http://schemas.microsoft.com/office/drawing/2014/chart" uri="{C3380CC4-5D6E-409C-BE32-E72D297353CC}">
                <c16:uniqueId val="{0000000D-414E-445F-A910-EFB6993FF1A6}"/>
              </c:ext>
            </c:extLst>
          </c:dPt>
          <c:dPt>
            <c:idx val="7"/>
            <c:invertIfNegative val="0"/>
            <c:bubble3D val="0"/>
            <c:spPr>
              <a:solidFill>
                <a:srgbClr val="FF00FF"/>
              </a:solidFill>
            </c:spPr>
            <c:extLst>
              <c:ext xmlns:c16="http://schemas.microsoft.com/office/drawing/2014/chart" uri="{C3380CC4-5D6E-409C-BE32-E72D297353CC}">
                <c16:uniqueId val="{0000000F-414E-445F-A910-EFB6993FF1A6}"/>
              </c:ext>
            </c:extLst>
          </c:dPt>
          <c:dPt>
            <c:idx val="9"/>
            <c:invertIfNegative val="0"/>
            <c:bubble3D val="0"/>
            <c:spPr>
              <a:solidFill>
                <a:schemeClr val="tx1"/>
              </a:solidFill>
            </c:spPr>
            <c:extLst>
              <c:ext xmlns:c16="http://schemas.microsoft.com/office/drawing/2014/chart" uri="{C3380CC4-5D6E-409C-BE32-E72D297353CC}">
                <c16:uniqueId val="{00000011-414E-445F-A910-EFB6993FF1A6}"/>
              </c:ext>
            </c:extLst>
          </c:dPt>
          <c:dPt>
            <c:idx val="10"/>
            <c:invertIfNegative val="0"/>
            <c:bubble3D val="0"/>
            <c:spPr>
              <a:solidFill>
                <a:srgbClr val="C00000"/>
              </a:solidFill>
            </c:spPr>
            <c:extLst>
              <c:ext xmlns:c16="http://schemas.microsoft.com/office/drawing/2014/chart" uri="{C3380CC4-5D6E-409C-BE32-E72D297353CC}">
                <c16:uniqueId val="{00000013-414E-445F-A910-EFB6993FF1A6}"/>
              </c:ext>
            </c:extLst>
          </c:dPt>
          <c:dPt>
            <c:idx val="11"/>
            <c:invertIfNegative val="0"/>
            <c:bubble3D val="0"/>
            <c:spPr>
              <a:solidFill>
                <a:srgbClr val="6600CC"/>
              </a:solidFill>
            </c:spPr>
            <c:extLst>
              <c:ext xmlns:c16="http://schemas.microsoft.com/office/drawing/2014/chart" uri="{C3380CC4-5D6E-409C-BE32-E72D297353CC}">
                <c16:uniqueId val="{00000015-414E-445F-A910-EFB6993FF1A6}"/>
              </c:ext>
            </c:extLst>
          </c:dPt>
          <c:dLbls>
            <c:dLbl>
              <c:idx val="0"/>
              <c:tx>
                <c:rich>
                  <a:bodyPr/>
                  <a:lstStyle/>
                  <a:p>
                    <a:r>
                      <a:rPr lang="en-US" sz="1100" dirty="0" smtClean="0"/>
                      <a:t>43</a:t>
                    </a:r>
                  </a:p>
                  <a:p>
                    <a:r>
                      <a:rPr lang="en-US" sz="1100" dirty="0" smtClean="0"/>
                      <a:t>R234m)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E-445F-A910-EFB6993FF1A6}"/>
                </c:ext>
              </c:extLst>
            </c:dLbl>
            <c:dLbl>
              <c:idx val="1"/>
              <c:tx>
                <c:rich>
                  <a:bodyPr/>
                  <a:lstStyle/>
                  <a:p>
                    <a:r>
                      <a:rPr lang="en-US" sz="1100" smtClean="0"/>
                      <a:t>1</a:t>
                    </a:r>
                  </a:p>
                  <a:p>
                    <a:r>
                      <a:rPr lang="en-US" sz="1100" smtClean="0"/>
                      <a:t>R500 000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4E-445F-A910-EFB6993FF1A6}"/>
                </c:ext>
              </c:extLst>
            </c:dLbl>
            <c:dLbl>
              <c:idx val="2"/>
              <c:layout>
                <c:manualLayout>
                  <c:x val="2.9956080960047044E-17"/>
                  <c:y val="-9.2592592592592587E-3"/>
                </c:manualLayout>
              </c:layout>
              <c:tx>
                <c:rich>
                  <a:bodyPr/>
                  <a:lstStyle/>
                  <a:p>
                    <a:r>
                      <a:rPr lang="en-US" sz="1100" smtClean="0"/>
                      <a:t>3</a:t>
                    </a:r>
                  </a:p>
                  <a:p>
                    <a:r>
                      <a:rPr lang="en-US" sz="1100" smtClean="0"/>
                      <a:t>R19m)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4E-445F-A910-EFB6993FF1A6}"/>
                </c:ext>
              </c:extLst>
            </c:dLbl>
            <c:dLbl>
              <c:idx val="3"/>
              <c:tx>
                <c:rich>
                  <a:bodyPr/>
                  <a:lstStyle/>
                  <a:p>
                    <a:r>
                      <a:rPr lang="en-US" sz="1100" smtClean="0"/>
                      <a:t>1</a:t>
                    </a:r>
                  </a:p>
                  <a:p>
                    <a:r>
                      <a:rPr lang="en-US" sz="1100" smtClean="0"/>
                      <a:t>(R2.6m)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4E-445F-A910-EFB6993FF1A6}"/>
                </c:ext>
              </c:extLst>
            </c:dLbl>
            <c:dLbl>
              <c:idx val="4"/>
              <c:layout>
                <c:manualLayout>
                  <c:x val="3.2679738562091504E-3"/>
                  <c:y val="-1.5432098765432098E-2"/>
                </c:manualLayout>
              </c:layout>
              <c:tx>
                <c:rich>
                  <a:bodyPr/>
                  <a:lstStyle/>
                  <a:p>
                    <a:r>
                      <a:rPr lang="en-US" sz="1100" smtClean="0"/>
                      <a:t>2</a:t>
                    </a:r>
                  </a:p>
                  <a:p>
                    <a:r>
                      <a:rPr lang="en-US" sz="1100" smtClean="0"/>
                      <a:t>(R11.6m)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4E-445F-A910-EFB6993FF1A6}"/>
                </c:ext>
              </c:extLst>
            </c:dLbl>
            <c:dLbl>
              <c:idx val="5"/>
              <c:tx>
                <c:rich>
                  <a:bodyPr/>
                  <a:lstStyle/>
                  <a:p>
                    <a:r>
                      <a:rPr lang="en-US" smtClean="0"/>
                      <a:t>6</a:t>
                    </a:r>
                  </a:p>
                  <a:p>
                    <a:r>
                      <a:rPr lang="en-US" smtClean="0"/>
                      <a:t>(R27m)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4E-445F-A910-EFB6993FF1A6}"/>
                </c:ext>
              </c:extLst>
            </c:dLbl>
            <c:dLbl>
              <c:idx val="6"/>
              <c:tx>
                <c:rich>
                  <a:bodyPr/>
                  <a:lstStyle/>
                  <a:p>
                    <a:r>
                      <a:rPr lang="en-US" dirty="0" smtClean="0"/>
                      <a:t>1</a:t>
                    </a:r>
                  </a:p>
                  <a:p>
                    <a:r>
                      <a:rPr lang="en-US" dirty="0" smtClean="0"/>
                      <a:t>(R55m)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14E-445F-A910-EFB6993FF1A6}"/>
                </c:ext>
              </c:extLst>
            </c:dLbl>
            <c:dLbl>
              <c:idx val="7"/>
              <c:tx>
                <c:rich>
                  <a:bodyPr/>
                  <a:lstStyle/>
                  <a:p>
                    <a:r>
                      <a:rPr lang="en-US" dirty="0" smtClean="0"/>
                      <a:t>1</a:t>
                    </a:r>
                  </a:p>
                  <a:p>
                    <a:r>
                      <a:rPr lang="en-US" dirty="0" smtClean="0"/>
                      <a:t>(R4.5)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14E-445F-A910-EFB6993FF1A6}"/>
                </c:ext>
              </c:extLst>
            </c:dLbl>
            <c:dLbl>
              <c:idx val="8"/>
              <c:tx>
                <c:rich>
                  <a:bodyPr/>
                  <a:lstStyle/>
                  <a:p>
                    <a:r>
                      <a:rPr lang="en-US" smtClean="0"/>
                      <a:t>12</a:t>
                    </a:r>
                  </a:p>
                  <a:p>
                    <a:r>
                      <a:rPr lang="en-US" smtClean="0"/>
                      <a:t>(R55m)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14E-445F-A910-EFB6993FF1A6}"/>
                </c:ext>
              </c:extLst>
            </c:dLbl>
            <c:dLbl>
              <c:idx val="9"/>
              <c:tx>
                <c:rich>
                  <a:bodyPr/>
                  <a:lstStyle/>
                  <a:p>
                    <a:r>
                      <a:rPr lang="en-US" dirty="0" smtClean="0"/>
                      <a:t>1</a:t>
                    </a:r>
                  </a:p>
                  <a:p>
                    <a:r>
                      <a:rPr lang="en-US" dirty="0" smtClean="0"/>
                      <a:t>(R1m)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14E-445F-A910-EFB6993FF1A6}"/>
                </c:ext>
              </c:extLst>
            </c:dLbl>
            <c:dLbl>
              <c:idx val="10"/>
              <c:tx>
                <c:rich>
                  <a:bodyPr/>
                  <a:lstStyle/>
                  <a:p>
                    <a:r>
                      <a:rPr lang="en-US" smtClean="0"/>
                      <a:t>1</a:t>
                    </a:r>
                  </a:p>
                  <a:p>
                    <a:r>
                      <a:rPr lang="en-US" smtClean="0"/>
                      <a:t>(R300 000)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14E-445F-A910-EFB6993FF1A6}"/>
                </c:ext>
              </c:extLst>
            </c:dLbl>
            <c:dLbl>
              <c:idx val="11"/>
              <c:tx>
                <c:rich>
                  <a:bodyPr/>
                  <a:lstStyle/>
                  <a:p>
                    <a:r>
                      <a:rPr lang="en-US" smtClean="0"/>
                      <a:t>1</a:t>
                    </a:r>
                  </a:p>
                  <a:p>
                    <a:r>
                      <a:rPr lang="en-US" smtClean="0"/>
                      <a:t>(R6m)</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14E-445F-A910-EFB6993FF1A6}"/>
                </c:ext>
              </c:extLst>
            </c:dLbl>
            <c:spPr>
              <a:noFill/>
              <a:ln>
                <a:noFill/>
              </a:ln>
              <a:effectLst/>
            </c:spPr>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Agro-Processing</c:v>
                </c:pt>
                <c:pt idx="1">
                  <c:v>Boatbuilding </c:v>
                </c:pt>
                <c:pt idx="2">
                  <c:v>Chemicals</c:v>
                </c:pt>
                <c:pt idx="3">
                  <c:v>Electro-Technical</c:v>
                </c:pt>
                <c:pt idx="4">
                  <c:v>Furniture</c:v>
                </c:pt>
                <c:pt idx="5">
                  <c:v>Metals</c:v>
                </c:pt>
                <c:pt idx="6">
                  <c:v>Non-Metals</c:v>
                </c:pt>
                <c:pt idx="7">
                  <c:v>Pharmaceuticals</c:v>
                </c:pt>
                <c:pt idx="8">
                  <c:v>Plastics</c:v>
                </c:pt>
                <c:pt idx="9">
                  <c:v>Printing</c:v>
                </c:pt>
                <c:pt idx="10">
                  <c:v>Services</c:v>
                </c:pt>
                <c:pt idx="11">
                  <c:v>Wood</c:v>
                </c:pt>
              </c:strCache>
            </c:strRef>
          </c:cat>
          <c:val>
            <c:numRef>
              <c:f>Sheet1!$B$2:$B$13</c:f>
              <c:numCache>
                <c:formatCode>_-[$R-1C09]* #,##0_-;\-[$R-1C09]* #,##0_-;_-[$R-1C09]* "-"??_-;_-@_-</c:formatCode>
                <c:ptCount val="12"/>
                <c:pt idx="0">
                  <c:v>234000000</c:v>
                </c:pt>
                <c:pt idx="1">
                  <c:v>500000</c:v>
                </c:pt>
                <c:pt idx="2">
                  <c:v>19000000</c:v>
                </c:pt>
                <c:pt idx="3">
                  <c:v>2600000</c:v>
                </c:pt>
                <c:pt idx="4">
                  <c:v>11600000</c:v>
                </c:pt>
                <c:pt idx="5">
                  <c:v>27000000</c:v>
                </c:pt>
                <c:pt idx="6">
                  <c:v>55000000</c:v>
                </c:pt>
                <c:pt idx="7">
                  <c:v>4500000</c:v>
                </c:pt>
                <c:pt idx="8">
                  <c:v>55000000</c:v>
                </c:pt>
                <c:pt idx="9">
                  <c:v>1000000</c:v>
                </c:pt>
                <c:pt idx="10">
                  <c:v>300000</c:v>
                </c:pt>
                <c:pt idx="11">
                  <c:v>6000000</c:v>
                </c:pt>
              </c:numCache>
            </c:numRef>
          </c:val>
          <c:extLst>
            <c:ext xmlns:c16="http://schemas.microsoft.com/office/drawing/2014/chart" uri="{C3380CC4-5D6E-409C-BE32-E72D297353CC}">
              <c16:uniqueId val="{00000017-414E-445F-A910-EFB6993FF1A6}"/>
            </c:ext>
          </c:extLst>
        </c:ser>
        <c:dLbls>
          <c:showLegendKey val="0"/>
          <c:showVal val="0"/>
          <c:showCatName val="0"/>
          <c:showSerName val="0"/>
          <c:showPercent val="0"/>
          <c:showBubbleSize val="0"/>
        </c:dLbls>
        <c:gapWidth val="150"/>
        <c:axId val="243835264"/>
        <c:axId val="243836800"/>
      </c:barChart>
      <c:catAx>
        <c:axId val="243835264"/>
        <c:scaling>
          <c:orientation val="minMax"/>
        </c:scaling>
        <c:delete val="0"/>
        <c:axPos val="b"/>
        <c:numFmt formatCode="General" sourceLinked="0"/>
        <c:majorTickMark val="out"/>
        <c:minorTickMark val="none"/>
        <c:tickLblPos val="nextTo"/>
        <c:txPr>
          <a:bodyPr/>
          <a:lstStyle/>
          <a:p>
            <a:pPr>
              <a:defRPr sz="1100" b="1">
                <a:latin typeface="Arial" pitchFamily="34" charset="0"/>
                <a:cs typeface="Arial" pitchFamily="34" charset="0"/>
              </a:defRPr>
            </a:pPr>
            <a:endParaRPr lang="en-US"/>
          </a:p>
        </c:txPr>
        <c:crossAx val="243836800"/>
        <c:crosses val="autoZero"/>
        <c:auto val="1"/>
        <c:lblAlgn val="ctr"/>
        <c:lblOffset val="100"/>
        <c:noMultiLvlLbl val="0"/>
      </c:catAx>
      <c:valAx>
        <c:axId val="243836800"/>
        <c:scaling>
          <c:orientation val="minMax"/>
        </c:scaling>
        <c:delete val="1"/>
        <c:axPos val="l"/>
        <c:numFmt formatCode="_-[$R-1C09]* #,##0_-;\-[$R-1C09]* #,##0_-;_-[$R-1C09]* &quot;-&quot;??_-;_-@_-" sourceLinked="1"/>
        <c:majorTickMark val="out"/>
        <c:minorTickMark val="none"/>
        <c:tickLblPos val="nextTo"/>
        <c:crossAx val="243835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6.9931295130589308E-2"/>
          <c:y val="0.11319678414175446"/>
          <c:w val="0.93006870486941073"/>
          <c:h val="0.87548353744407015"/>
        </c:manualLayout>
      </c:layout>
      <c:barChart>
        <c:barDir val="col"/>
        <c:grouping val="clustered"/>
        <c:varyColors val="0"/>
        <c:ser>
          <c:idx val="0"/>
          <c:order val="0"/>
          <c:tx>
            <c:strRef>
              <c:f>Sheet1!$B$1</c:f>
              <c:strCache>
                <c:ptCount val="1"/>
                <c:pt idx="0">
                  <c:v>2014/15</c:v>
                </c:pt>
              </c:strCache>
            </c:strRef>
          </c:tx>
          <c:spPr>
            <a:solidFill>
              <a:srgbClr val="FF0000"/>
            </a:solidFill>
          </c:spPr>
          <c:invertIfNegative val="0"/>
          <c:cat>
            <c:strRef>
              <c:f>Sheet1!$A$2</c:f>
              <c:strCache>
                <c:ptCount val="1"/>
                <c:pt idx="0">
                  <c:v>Category 1</c:v>
                </c:pt>
              </c:strCache>
            </c:strRef>
          </c:cat>
          <c:val>
            <c:numRef>
              <c:f>Sheet1!$B$2</c:f>
              <c:numCache>
                <c:formatCode>General</c:formatCode>
                <c:ptCount val="1"/>
                <c:pt idx="0">
                  <c:v>13.3</c:v>
                </c:pt>
              </c:numCache>
            </c:numRef>
          </c:val>
          <c:extLst>
            <c:ext xmlns:c16="http://schemas.microsoft.com/office/drawing/2014/chart" uri="{C3380CC4-5D6E-409C-BE32-E72D297353CC}">
              <c16:uniqueId val="{00000000-E9F9-44AC-BED6-CF10B897981E}"/>
            </c:ext>
          </c:extLst>
        </c:ser>
        <c:ser>
          <c:idx val="1"/>
          <c:order val="1"/>
          <c:tx>
            <c:strRef>
              <c:f>Sheet1!$C$1</c:f>
              <c:strCache>
                <c:ptCount val="1"/>
                <c:pt idx="0">
                  <c:v>2015/16</c:v>
                </c:pt>
              </c:strCache>
            </c:strRef>
          </c:tx>
          <c:spPr>
            <a:solidFill>
              <a:srgbClr val="FFFF00"/>
            </a:solidFill>
          </c:spPr>
          <c:invertIfNegative val="0"/>
          <c:cat>
            <c:strRef>
              <c:f>Sheet1!$A$2</c:f>
              <c:strCache>
                <c:ptCount val="1"/>
                <c:pt idx="0">
                  <c:v>Category 1</c:v>
                </c:pt>
              </c:strCache>
            </c:strRef>
          </c:cat>
          <c:val>
            <c:numRef>
              <c:f>Sheet1!$C$2</c:f>
              <c:numCache>
                <c:formatCode>General</c:formatCode>
                <c:ptCount val="1"/>
                <c:pt idx="0">
                  <c:v>17.3</c:v>
                </c:pt>
              </c:numCache>
            </c:numRef>
          </c:val>
          <c:extLst>
            <c:ext xmlns:c16="http://schemas.microsoft.com/office/drawing/2014/chart" uri="{C3380CC4-5D6E-409C-BE32-E72D297353CC}">
              <c16:uniqueId val="{00000001-E9F9-44AC-BED6-CF10B897981E}"/>
            </c:ext>
          </c:extLst>
        </c:ser>
        <c:dLbls>
          <c:showLegendKey val="0"/>
          <c:showVal val="0"/>
          <c:showCatName val="0"/>
          <c:showSerName val="0"/>
          <c:showPercent val="0"/>
          <c:showBubbleSize val="0"/>
        </c:dLbls>
        <c:gapWidth val="150"/>
        <c:axId val="249184256"/>
        <c:axId val="249185792"/>
      </c:barChart>
      <c:catAx>
        <c:axId val="249184256"/>
        <c:scaling>
          <c:orientation val="minMax"/>
        </c:scaling>
        <c:delete val="1"/>
        <c:axPos val="b"/>
        <c:numFmt formatCode="General" sourceLinked="0"/>
        <c:majorTickMark val="out"/>
        <c:minorTickMark val="none"/>
        <c:tickLblPos val="nextTo"/>
        <c:crossAx val="249185792"/>
        <c:crosses val="autoZero"/>
        <c:auto val="1"/>
        <c:lblAlgn val="ctr"/>
        <c:lblOffset val="100"/>
        <c:noMultiLvlLbl val="0"/>
      </c:catAx>
      <c:valAx>
        <c:axId val="249185792"/>
        <c:scaling>
          <c:orientation val="minMax"/>
        </c:scaling>
        <c:delete val="1"/>
        <c:axPos val="l"/>
        <c:numFmt formatCode="General" sourceLinked="1"/>
        <c:majorTickMark val="out"/>
        <c:minorTickMark val="none"/>
        <c:tickLblPos val="nextTo"/>
        <c:crossAx val="249184256"/>
        <c:crosses val="autoZero"/>
        <c:crossBetween val="between"/>
      </c:valAx>
      <c:spPr>
        <a:noFill/>
        <a:ln w="25400">
          <a:noFill/>
        </a:ln>
      </c:spPr>
    </c:plotArea>
    <c:plotVisOnly val="1"/>
    <c:dispBlanksAs val="gap"/>
    <c:showDLblsOverMax val="0"/>
  </c:chart>
  <c:spPr>
    <a:solidFill>
      <a:srgbClr val="00FF00"/>
    </a:solidFill>
    <a:ln w="38100">
      <a:solidFill>
        <a:srgbClr val="FF0000">
          <a:alpha val="66000"/>
        </a:srgbClr>
      </a:solidFill>
    </a:ln>
  </c:spPr>
  <c:txPr>
    <a:bodyPr/>
    <a:lstStyle/>
    <a:p>
      <a:pPr>
        <a:defRPr sz="1800">
          <a:solidFill>
            <a:schemeClr val="tx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7"/>
          <c:dPt>
            <c:idx val="0"/>
            <c:bubble3D val="0"/>
            <c:spPr>
              <a:solidFill>
                <a:schemeClr val="tx1">
                  <a:lumMod val="65000"/>
                  <a:lumOff val="35000"/>
                </a:schemeClr>
              </a:solidFill>
            </c:spPr>
            <c:extLst>
              <c:ext xmlns:c16="http://schemas.microsoft.com/office/drawing/2014/chart" uri="{C3380CC4-5D6E-409C-BE32-E72D297353CC}">
                <c16:uniqueId val="{00000001-E441-4F68-8FFD-8F4AAFAA9ABD}"/>
              </c:ext>
            </c:extLst>
          </c:dPt>
          <c:dPt>
            <c:idx val="1"/>
            <c:bubble3D val="0"/>
            <c:spPr>
              <a:solidFill>
                <a:srgbClr val="C00000"/>
              </a:solidFill>
            </c:spPr>
            <c:extLst>
              <c:ext xmlns:c16="http://schemas.microsoft.com/office/drawing/2014/chart" uri="{C3380CC4-5D6E-409C-BE32-E72D297353CC}">
                <c16:uniqueId val="{00000003-E441-4F68-8FFD-8F4AAFAA9ABD}"/>
              </c:ext>
            </c:extLst>
          </c:dPt>
          <c:dPt>
            <c:idx val="2"/>
            <c:bubble3D val="0"/>
            <c:spPr>
              <a:solidFill>
                <a:srgbClr val="499200"/>
              </a:solidFill>
            </c:spPr>
            <c:extLst>
              <c:ext xmlns:c16="http://schemas.microsoft.com/office/drawing/2014/chart" uri="{C3380CC4-5D6E-409C-BE32-E72D297353CC}">
                <c16:uniqueId val="{00000005-E441-4F68-8FFD-8F4AAFAA9ABD}"/>
              </c:ext>
            </c:extLst>
          </c:dPt>
          <c:dPt>
            <c:idx val="3"/>
            <c:bubble3D val="0"/>
            <c:spPr>
              <a:solidFill>
                <a:srgbClr val="FFC000"/>
              </a:solidFill>
            </c:spPr>
            <c:extLst>
              <c:ext xmlns:c16="http://schemas.microsoft.com/office/drawing/2014/chart" uri="{C3380CC4-5D6E-409C-BE32-E72D297353CC}">
                <c16:uniqueId val="{00000007-E441-4F68-8FFD-8F4AAFAA9ABD}"/>
              </c:ext>
            </c:extLst>
          </c:dPt>
          <c:dLbls>
            <c:dLbl>
              <c:idx val="0"/>
              <c:layout>
                <c:manualLayout>
                  <c:x val="3.1022616997232941E-2"/>
                  <c:y val="6.1054957416037281E-2"/>
                </c:manualLayout>
              </c:layout>
              <c:tx>
                <c:rich>
                  <a:bodyPr/>
                  <a:lstStyle/>
                  <a:p>
                    <a:r>
                      <a:rPr lang="en-US" sz="1000" b="1" dirty="0" smtClean="0"/>
                      <a:t>OEMS</a:t>
                    </a:r>
                    <a:r>
                      <a:rPr lang="en-US" sz="1000" b="1" baseline="0" dirty="0" smtClean="0"/>
                      <a:t>             </a:t>
                    </a:r>
                    <a:r>
                      <a:rPr lang="en-US" sz="1000" b="1" baseline="0" dirty="0" smtClean="0">
                        <a:solidFill>
                          <a:srgbClr val="FF0000"/>
                        </a:solidFill>
                      </a:rPr>
                      <a:t>(</a:t>
                    </a:r>
                    <a:r>
                      <a:rPr lang="en-US" sz="1000" b="1" dirty="0" smtClean="0">
                        <a:solidFill>
                          <a:srgbClr val="FF0000"/>
                        </a:solidFill>
                      </a:rPr>
                      <a:t>R 211.0m</a:t>
                    </a:r>
                    <a:r>
                      <a:rPr lang="en-US" sz="1000" b="1" dirty="0" smtClean="0"/>
                      <a:t>)</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41-4F68-8FFD-8F4AAFAA9ABD}"/>
                </c:ext>
              </c:extLst>
            </c:dLbl>
            <c:dLbl>
              <c:idx val="1"/>
              <c:layout>
                <c:manualLayout>
                  <c:x val="5.3490032371330702E-2"/>
                  <c:y val="-1.4800739193315121E-2"/>
                </c:manualLayout>
              </c:layout>
              <c:tx>
                <c:rich>
                  <a:bodyPr/>
                  <a:lstStyle/>
                  <a:p>
                    <a:r>
                      <a:rPr lang="en-US" sz="1000" b="1" dirty="0" smtClean="0">
                        <a:latin typeface="Arial" pitchFamily="34" charset="0"/>
                        <a:cs typeface="Arial" pitchFamily="34" charset="0"/>
                      </a:rPr>
                      <a:t>CM</a:t>
                    </a:r>
                    <a:r>
                      <a:rPr lang="en-US" sz="1000" b="1" baseline="0" dirty="0" smtClean="0">
                        <a:latin typeface="Arial" pitchFamily="34" charset="0"/>
                        <a:cs typeface="Arial" pitchFamily="34" charset="0"/>
                      </a:rPr>
                      <a:t> </a:t>
                    </a:r>
                    <a:r>
                      <a:rPr lang="en-US" sz="1000" b="1" baseline="0" dirty="0" smtClean="0">
                        <a:solidFill>
                          <a:srgbClr val="FF0000"/>
                        </a:solidFill>
                        <a:latin typeface="Arial" pitchFamily="34" charset="0"/>
                        <a:cs typeface="Arial" pitchFamily="34" charset="0"/>
                      </a:rPr>
                      <a:t>(</a:t>
                    </a:r>
                    <a:r>
                      <a:rPr lang="en-US" sz="1000" b="1" dirty="0" smtClean="0">
                        <a:solidFill>
                          <a:srgbClr val="FF0000"/>
                        </a:solidFill>
                        <a:latin typeface="Arial" pitchFamily="34" charset="0"/>
                        <a:cs typeface="Arial" pitchFamily="34" charset="0"/>
                      </a:rPr>
                      <a:t>R585.7m)</a:t>
                    </a:r>
                    <a:endParaRPr lang="en-US" b="1" dirty="0">
                      <a:solidFill>
                        <a:srgbClr val="FF0000"/>
                      </a:solidFill>
                    </a:endParaRP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41-4F68-8FFD-8F4AAFAA9ABD}"/>
                </c:ext>
              </c:extLst>
            </c:dLbl>
            <c:dLbl>
              <c:idx val="2"/>
              <c:layout>
                <c:manualLayout>
                  <c:x val="-1.5157995322367484E-2"/>
                  <c:y val="3.2065322191868875E-2"/>
                </c:manualLayout>
              </c:layout>
              <c:tx>
                <c:rich>
                  <a:bodyPr/>
                  <a:lstStyle/>
                  <a:p>
                    <a:r>
                      <a:rPr lang="en-US" sz="1000" b="1" dirty="0" smtClean="0">
                        <a:latin typeface="Arial" pitchFamily="34" charset="0"/>
                        <a:cs typeface="Arial" pitchFamily="34" charset="0"/>
                      </a:rPr>
                      <a:t>P-AIS</a:t>
                    </a:r>
                    <a:r>
                      <a:rPr lang="en-US" sz="1000" b="1" baseline="0" dirty="0" smtClean="0">
                        <a:latin typeface="Arial" pitchFamily="34" charset="0"/>
                        <a:cs typeface="Arial" pitchFamily="34" charset="0"/>
                      </a:rPr>
                      <a:t>            </a:t>
                    </a:r>
                    <a:r>
                      <a:rPr lang="en-US" sz="1000" b="1" baseline="0" dirty="0" smtClean="0">
                        <a:solidFill>
                          <a:srgbClr val="FF0000"/>
                        </a:solidFill>
                        <a:latin typeface="Arial" pitchFamily="34" charset="0"/>
                        <a:cs typeface="Arial" pitchFamily="34" charset="0"/>
                      </a:rPr>
                      <a:t>(</a:t>
                    </a:r>
                    <a:r>
                      <a:rPr lang="en-US" sz="1000" b="1" dirty="0" smtClean="0">
                        <a:solidFill>
                          <a:srgbClr val="FF0000"/>
                        </a:solidFill>
                        <a:latin typeface="Arial" pitchFamily="34" charset="0"/>
                        <a:cs typeface="Arial" pitchFamily="34" charset="0"/>
                      </a:rPr>
                      <a:t>R 27.0m</a:t>
                    </a:r>
                    <a:r>
                      <a:rPr lang="en-US" sz="1000" b="1" dirty="0" smtClean="0">
                        <a:latin typeface="Arial" pitchFamily="34" charset="0"/>
                        <a:cs typeface="Arial" pitchFamily="34" charset="0"/>
                      </a:rPr>
                      <a:t>)</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41-4F68-8FFD-8F4AAFAA9ABD}"/>
                </c:ext>
              </c:extLst>
            </c:dLbl>
            <c:dLbl>
              <c:idx val="3"/>
              <c:layout>
                <c:manualLayout>
                  <c:x val="-3.0129391748145433E-2"/>
                  <c:y val="8.9285714285714281E-3"/>
                </c:manualLayout>
              </c:layout>
              <c:tx>
                <c:rich>
                  <a:bodyPr/>
                  <a:lstStyle/>
                  <a:p>
                    <a:r>
                      <a:rPr lang="en-US" sz="1000" b="1" dirty="0"/>
                      <a:t>MHCV &amp; </a:t>
                    </a:r>
                    <a:r>
                      <a:rPr lang="en-US" sz="1000" b="1" dirty="0" smtClean="0"/>
                      <a:t>MHCM </a:t>
                    </a:r>
                    <a:r>
                      <a:rPr lang="en-US" sz="1000" b="1" dirty="0" smtClean="0">
                        <a:solidFill>
                          <a:srgbClr val="FF0000"/>
                        </a:solidFill>
                      </a:rPr>
                      <a:t>(R154.9m</a:t>
                    </a:r>
                    <a:r>
                      <a:rPr lang="en-US" sz="1000" b="1" dirty="0" smtClean="0"/>
                      <a:t>)</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41-4F68-8FFD-8F4AAFAA9ABD}"/>
                </c:ext>
              </c:extLst>
            </c:dLbl>
            <c:spPr>
              <a:noFill/>
              <a:ln>
                <a:noFill/>
              </a:ln>
              <a:effectLst/>
            </c:spPr>
            <c:txPr>
              <a:bodyPr/>
              <a:lstStyle/>
              <a:p>
                <a:pPr>
                  <a:defRPr sz="1000" b="1">
                    <a:latin typeface="Arial" pitchFamily="34" charset="0"/>
                    <a:cs typeface="Arial"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OEMS</c:v>
                </c:pt>
                <c:pt idx="1">
                  <c:v>CM</c:v>
                </c:pt>
                <c:pt idx="2">
                  <c:v>P-AIS</c:v>
                </c:pt>
                <c:pt idx="3">
                  <c:v>MHCV &amp; MHCM</c:v>
                </c:pt>
              </c:strCache>
            </c:strRef>
          </c:cat>
          <c:val>
            <c:numRef>
              <c:f>Sheet1!$B$2:$B$5</c:f>
              <c:numCache>
                <c:formatCode>"R"\ #,##0.0</c:formatCode>
                <c:ptCount val="4"/>
                <c:pt idx="0">
                  <c:v>211</c:v>
                </c:pt>
                <c:pt idx="1">
                  <c:v>585.70000000000005</c:v>
                </c:pt>
                <c:pt idx="2">
                  <c:v>27</c:v>
                </c:pt>
                <c:pt idx="3">
                  <c:v>154.9</c:v>
                </c:pt>
              </c:numCache>
            </c:numRef>
          </c:val>
          <c:extLst>
            <c:ext xmlns:c16="http://schemas.microsoft.com/office/drawing/2014/chart" uri="{C3380CC4-5D6E-409C-BE32-E72D297353CC}">
              <c16:uniqueId val="{00000008-E441-4F68-8FFD-8F4AAFAA9ABD}"/>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9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5"/>
          <c:dPt>
            <c:idx val="0"/>
            <c:bubble3D val="0"/>
            <c:spPr>
              <a:solidFill>
                <a:schemeClr val="tx1">
                  <a:lumMod val="65000"/>
                  <a:lumOff val="35000"/>
                </a:schemeClr>
              </a:solidFill>
            </c:spPr>
            <c:extLst>
              <c:ext xmlns:c16="http://schemas.microsoft.com/office/drawing/2014/chart" uri="{C3380CC4-5D6E-409C-BE32-E72D297353CC}">
                <c16:uniqueId val="{00000001-205D-4FCC-88D9-D037305C1125}"/>
              </c:ext>
            </c:extLst>
          </c:dPt>
          <c:dPt>
            <c:idx val="1"/>
            <c:bubble3D val="0"/>
            <c:spPr>
              <a:solidFill>
                <a:srgbClr val="C00000"/>
              </a:solidFill>
            </c:spPr>
            <c:extLst>
              <c:ext xmlns:c16="http://schemas.microsoft.com/office/drawing/2014/chart" uri="{C3380CC4-5D6E-409C-BE32-E72D297353CC}">
                <c16:uniqueId val="{00000003-205D-4FCC-88D9-D037305C1125}"/>
              </c:ext>
            </c:extLst>
          </c:dPt>
          <c:dPt>
            <c:idx val="2"/>
            <c:bubble3D val="0"/>
            <c:spPr>
              <a:solidFill>
                <a:srgbClr val="499200"/>
              </a:solidFill>
            </c:spPr>
            <c:extLst>
              <c:ext xmlns:c16="http://schemas.microsoft.com/office/drawing/2014/chart" uri="{C3380CC4-5D6E-409C-BE32-E72D297353CC}">
                <c16:uniqueId val="{00000005-205D-4FCC-88D9-D037305C1125}"/>
              </c:ext>
            </c:extLst>
          </c:dPt>
          <c:dPt>
            <c:idx val="3"/>
            <c:bubble3D val="0"/>
            <c:spPr>
              <a:solidFill>
                <a:srgbClr val="FFC000"/>
              </a:solidFill>
            </c:spPr>
            <c:extLst>
              <c:ext xmlns:c16="http://schemas.microsoft.com/office/drawing/2014/chart" uri="{C3380CC4-5D6E-409C-BE32-E72D297353CC}">
                <c16:uniqueId val="{00000007-205D-4FCC-88D9-D037305C1125}"/>
              </c:ext>
            </c:extLst>
          </c:dPt>
          <c:dLbls>
            <c:dLbl>
              <c:idx val="0"/>
              <c:layout>
                <c:manualLayout>
                  <c:x val="5.8612900660144754E-2"/>
                  <c:y val="0.10166556154164939"/>
                </c:manualLayout>
              </c:layout>
              <c:tx>
                <c:rich>
                  <a:bodyPr/>
                  <a:lstStyle/>
                  <a:p>
                    <a:pPr>
                      <a:defRPr sz="1050" b="1"/>
                    </a:pPr>
                    <a:r>
                      <a:rPr lang="en-US" sz="1050" b="1" dirty="0" smtClean="0"/>
                      <a:t>EOM</a:t>
                    </a:r>
                    <a:r>
                      <a:rPr lang="en-US" sz="1050" b="1" baseline="0" dirty="0" smtClean="0"/>
                      <a:t>  </a:t>
                    </a:r>
                  </a:p>
                  <a:p>
                    <a:pPr>
                      <a:defRPr sz="1050" b="1"/>
                    </a:pPr>
                    <a:r>
                      <a:rPr lang="en-US" sz="1050" b="1" baseline="0" dirty="0" smtClean="0">
                        <a:solidFill>
                          <a:srgbClr val="FF0000"/>
                        </a:solidFill>
                      </a:rPr>
                      <a:t>(</a:t>
                    </a:r>
                    <a:r>
                      <a:rPr lang="en-US" sz="1050" b="1" dirty="0" smtClean="0">
                        <a:solidFill>
                          <a:srgbClr val="FF0000"/>
                        </a:solidFill>
                      </a:rPr>
                      <a:t>R 115.0m)</a:t>
                    </a:r>
                    <a:endParaRPr lang="en-US" sz="800" b="1" dirty="0">
                      <a:solidFill>
                        <a:srgbClr val="FF0000"/>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D-4FCC-88D9-D037305C1125}"/>
                </c:ext>
              </c:extLst>
            </c:dLbl>
            <c:dLbl>
              <c:idx val="1"/>
              <c:layout>
                <c:manualLayout>
                  <c:x val="4.9857631432434581E-2"/>
                  <c:y val="1.782552838789888E-2"/>
                </c:manualLayout>
              </c:layout>
              <c:tx>
                <c:rich>
                  <a:bodyPr/>
                  <a:lstStyle/>
                  <a:p>
                    <a:pPr>
                      <a:defRPr sz="1050" b="1"/>
                    </a:pPr>
                    <a:r>
                      <a:rPr lang="en-US" sz="1050" b="1" dirty="0" smtClean="0"/>
                      <a:t>CM</a:t>
                    </a:r>
                    <a:r>
                      <a:rPr lang="en-US" sz="1050" b="1" baseline="0" dirty="0" smtClean="0"/>
                      <a:t>               </a:t>
                    </a:r>
                    <a:r>
                      <a:rPr lang="en-US" sz="1050" b="1" dirty="0" smtClean="0"/>
                      <a:t> </a:t>
                    </a:r>
                    <a:r>
                      <a:rPr lang="en-US" sz="1050" b="1" dirty="0" smtClean="0">
                        <a:solidFill>
                          <a:srgbClr val="FF0000"/>
                        </a:solidFill>
                      </a:rPr>
                      <a:t>(R 348.0m)</a:t>
                    </a:r>
                    <a:endParaRPr lang="en-US" sz="800" b="1" dirty="0">
                      <a:solidFill>
                        <a:srgbClr val="FF0000"/>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5D-4FCC-88D9-D037305C1125}"/>
                </c:ext>
              </c:extLst>
            </c:dLbl>
            <c:dLbl>
              <c:idx val="2"/>
              <c:layout>
                <c:manualLayout>
                  <c:x val="-9.0757973435138792E-2"/>
                  <c:y val="0.12926647326978866"/>
                </c:manualLayout>
              </c:layout>
              <c:tx>
                <c:rich>
                  <a:bodyPr/>
                  <a:lstStyle/>
                  <a:p>
                    <a:pPr>
                      <a:defRPr sz="1050" b="1"/>
                    </a:pPr>
                    <a:r>
                      <a:rPr lang="en-US" sz="1050" b="1" dirty="0" smtClean="0"/>
                      <a:t>P-AIS</a:t>
                    </a:r>
                    <a:r>
                      <a:rPr lang="en-US" sz="1050" b="1" baseline="0" dirty="0" smtClean="0"/>
                      <a:t>                  </a:t>
                    </a:r>
                    <a:r>
                      <a:rPr lang="en-US" sz="1050" b="1" baseline="0" dirty="0" smtClean="0">
                        <a:solidFill>
                          <a:srgbClr val="FF0000"/>
                        </a:solidFill>
                      </a:rPr>
                      <a:t>(</a:t>
                    </a:r>
                    <a:r>
                      <a:rPr lang="en-US" sz="1050" b="1" dirty="0" smtClean="0">
                        <a:solidFill>
                          <a:srgbClr val="FF0000"/>
                        </a:solidFill>
                      </a:rPr>
                      <a:t>R 3.0m</a:t>
                    </a:r>
                    <a:r>
                      <a:rPr lang="en-US" sz="1050" b="1" dirty="0" smtClean="0"/>
                      <a:t>)</a:t>
                    </a:r>
                    <a:endParaRPr lang="en-US" sz="800" dirty="0"/>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5D-4FCC-88D9-D037305C1125}"/>
                </c:ext>
              </c:extLst>
            </c:dLbl>
            <c:dLbl>
              <c:idx val="3"/>
              <c:layout>
                <c:manualLayout>
                  <c:x val="3.5022932739468174E-2"/>
                  <c:y val="0"/>
                </c:manualLayout>
              </c:layout>
              <c:tx>
                <c:rich>
                  <a:bodyPr/>
                  <a:lstStyle/>
                  <a:p>
                    <a:pPr>
                      <a:defRPr sz="1050" b="1"/>
                    </a:pPr>
                    <a:r>
                      <a:rPr lang="en-US" sz="1050" b="1" dirty="0"/>
                      <a:t>MHCV &amp; </a:t>
                    </a:r>
                    <a:r>
                      <a:rPr lang="en-US" sz="1050" b="1" dirty="0" smtClean="0"/>
                      <a:t>MHMC</a:t>
                    </a:r>
                    <a:r>
                      <a:rPr lang="en-US" sz="1050" b="1" baseline="0" dirty="0" smtClean="0"/>
                      <a:t>            </a:t>
                    </a:r>
                    <a:r>
                      <a:rPr lang="en-US" sz="1050" b="1" baseline="0" dirty="0" smtClean="0">
                        <a:solidFill>
                          <a:srgbClr val="FF0000"/>
                        </a:solidFill>
                      </a:rPr>
                      <a:t>(</a:t>
                    </a:r>
                    <a:r>
                      <a:rPr lang="en-US" sz="1050" b="1" dirty="0" smtClean="0">
                        <a:solidFill>
                          <a:srgbClr val="FF0000"/>
                        </a:solidFill>
                      </a:rPr>
                      <a:t>R 58.0m)</a:t>
                    </a:r>
                    <a:endParaRPr lang="en-US" b="1" dirty="0">
                      <a:solidFill>
                        <a:srgbClr val="FF0000"/>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5D-4FCC-88D9-D037305C1125}"/>
                </c:ext>
              </c:extLst>
            </c:dLbl>
            <c:spPr>
              <a:noFill/>
              <a:ln>
                <a:noFill/>
              </a:ln>
              <a:effectLst/>
            </c:spPr>
            <c:txPr>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EOM</c:v>
                </c:pt>
                <c:pt idx="1">
                  <c:v>CM</c:v>
                </c:pt>
                <c:pt idx="2">
                  <c:v>P-AIS</c:v>
                </c:pt>
                <c:pt idx="3">
                  <c:v>MHCV &amp; MHMC</c:v>
                </c:pt>
              </c:strCache>
            </c:strRef>
          </c:cat>
          <c:val>
            <c:numRef>
              <c:f>Sheet1!$B$2:$B$5</c:f>
              <c:numCache>
                <c:formatCode>"R"\ #,##0.0</c:formatCode>
                <c:ptCount val="4"/>
                <c:pt idx="0">
                  <c:v>115</c:v>
                </c:pt>
                <c:pt idx="1">
                  <c:v>348</c:v>
                </c:pt>
                <c:pt idx="2">
                  <c:v>3</c:v>
                </c:pt>
                <c:pt idx="3">
                  <c:v>58</c:v>
                </c:pt>
              </c:numCache>
            </c:numRef>
          </c:val>
          <c:extLst>
            <c:ext xmlns:c16="http://schemas.microsoft.com/office/drawing/2014/chart" uri="{C3380CC4-5D6E-409C-BE32-E72D297353CC}">
              <c16:uniqueId val="{00000008-205D-4FCC-88D9-D037305C1125}"/>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ZA" sz="1000">
                <a:latin typeface="Arial" pitchFamily="34" charset="0"/>
                <a:cs typeface="Arial" pitchFamily="34" charset="0"/>
              </a:rPr>
              <a:t>Number of approvals</a:t>
            </a:r>
          </a:p>
        </c:rich>
      </c:tx>
      <c:layout>
        <c:manualLayout>
          <c:xMode val="edge"/>
          <c:yMode val="edge"/>
          <c:x val="0.32699300087489064"/>
          <c:y val="1.3888888888888888E-2"/>
        </c:manualLayout>
      </c:layout>
      <c:overlay val="0"/>
    </c:title>
    <c:autoTitleDeleted val="0"/>
    <c:plotArea>
      <c:layout>
        <c:manualLayout>
          <c:layoutTarget val="inner"/>
          <c:xMode val="edge"/>
          <c:yMode val="edge"/>
          <c:x val="3.3333333333333333E-2"/>
          <c:y val="0.10879629629629629"/>
          <c:w val="0.9194444444444444"/>
          <c:h val="0.73757083249209232"/>
        </c:manualLayout>
      </c:layout>
      <c:barChart>
        <c:barDir val="col"/>
        <c:grouping val="clustered"/>
        <c:varyColors val="0"/>
        <c:ser>
          <c:idx val="0"/>
          <c:order val="0"/>
          <c:tx>
            <c:strRef>
              <c:f>'[Chart in Microsoft PowerPoint]Sheet1'!$B$2</c:f>
              <c:strCache>
                <c:ptCount val="1"/>
                <c:pt idx="0">
                  <c:v>Primary Aquaculture</c:v>
                </c:pt>
              </c:strCache>
            </c:strRef>
          </c:tx>
          <c:spPr>
            <a:solidFill>
              <a:srgbClr val="FF6600"/>
            </a:solidFill>
            <a:ln>
              <a:noFill/>
            </a:ln>
            <a:scene3d>
              <a:camera prst="orthographicFront"/>
              <a:lightRig rig="contrasting" dir="b">
                <a:rot lat="0" lon="0" rev="1500000"/>
              </a:lightRig>
            </a:scene3d>
            <a:sp3d prstMaterial="metal">
              <a:bevelT w="88900" h="88900"/>
            </a:sp3d>
          </c:spPr>
          <c:invertIfNegative val="0"/>
          <c:dLbls>
            <c:dLbl>
              <c:idx val="1"/>
              <c:spPr/>
              <c:txPr>
                <a:bodyPr/>
                <a:lstStyle/>
                <a:p>
                  <a:pPr>
                    <a:defRPr sz="1200" b="1">
                      <a:solidFill>
                        <a:schemeClr val="tx1"/>
                      </a:solidFill>
                      <a:latin typeface="Arial" pitchFamily="34" charset="0"/>
                      <a:cs typeface="Arial"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E965-4A36-9D38-620726E77E45}"/>
                </c:ext>
              </c:extLst>
            </c:dLbl>
            <c:spPr>
              <a:noFill/>
              <a:ln>
                <a:noFill/>
              </a:ln>
              <a:effectLst/>
            </c:spPr>
            <c:txPr>
              <a:bodyPr/>
              <a:lstStyle/>
              <a:p>
                <a:pPr>
                  <a:defRPr sz="800" b="1">
                    <a:solidFill>
                      <a:schemeClr val="tx1"/>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PowerPoint]Sheet1'!$A$3:$A$4</c:f>
              <c:strCache>
                <c:ptCount val="2"/>
                <c:pt idx="0">
                  <c:v>2014/15</c:v>
                </c:pt>
                <c:pt idx="1">
                  <c:v>2015/16</c:v>
                </c:pt>
              </c:strCache>
            </c:strRef>
          </c:cat>
          <c:val>
            <c:numRef>
              <c:f>'[Chart in Microsoft PowerPoint]Sheet1'!$B$3:$B$4</c:f>
              <c:numCache>
                <c:formatCode>General</c:formatCode>
                <c:ptCount val="2"/>
                <c:pt idx="0">
                  <c:v>11</c:v>
                </c:pt>
                <c:pt idx="1">
                  <c:v>9</c:v>
                </c:pt>
              </c:numCache>
            </c:numRef>
          </c:val>
          <c:extLst>
            <c:ext xmlns:c16="http://schemas.microsoft.com/office/drawing/2014/chart" uri="{C3380CC4-5D6E-409C-BE32-E72D297353CC}">
              <c16:uniqueId val="{00000001-BBCC-491A-B8C5-0ECAFCA3461C}"/>
            </c:ext>
          </c:extLst>
        </c:ser>
        <c:ser>
          <c:idx val="1"/>
          <c:order val="1"/>
          <c:tx>
            <c:strRef>
              <c:f>'[Chart in Microsoft PowerPoint]Sheet1'!$C$2</c:f>
              <c:strCache>
                <c:ptCount val="1"/>
                <c:pt idx="0">
                  <c:v>Secondary Acuaculture</c:v>
                </c:pt>
              </c:strCache>
            </c:strRef>
          </c:tx>
          <c:spPr>
            <a:solidFill>
              <a:srgbClr val="FFB685"/>
            </a:solidFill>
            <a:scene3d>
              <a:camera prst="orthographicFront"/>
              <a:lightRig rig="soft" dir="b">
                <a:rot lat="0" lon="0" rev="0"/>
              </a:lightRig>
            </a:scene3d>
            <a:sp3d prstMaterial="matte">
              <a:bevelT w="63500" h="63500" prst="artDeco"/>
              <a:contourClr>
                <a:srgbClr val="000000"/>
              </a:contourClr>
            </a:sp3d>
          </c:spPr>
          <c:invertIfNegative val="0"/>
          <c:dLbls>
            <c:dLbl>
              <c:idx val="1"/>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CC-491A-B8C5-0ECAFCA3461C}"/>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PowerPoint]Sheet1'!$A$3:$A$4</c:f>
              <c:strCache>
                <c:ptCount val="2"/>
                <c:pt idx="0">
                  <c:v>2014/15</c:v>
                </c:pt>
                <c:pt idx="1">
                  <c:v>2015/16</c:v>
                </c:pt>
              </c:strCache>
            </c:strRef>
          </c:cat>
          <c:val>
            <c:numRef>
              <c:f>'[Chart in Microsoft PowerPoint]Sheet1'!$C$3:$C$4</c:f>
              <c:numCache>
                <c:formatCode>General</c:formatCode>
                <c:ptCount val="2"/>
                <c:pt idx="0">
                  <c:v>0</c:v>
                </c:pt>
                <c:pt idx="1">
                  <c:v>2</c:v>
                </c:pt>
              </c:numCache>
            </c:numRef>
          </c:val>
          <c:extLst>
            <c:ext xmlns:c16="http://schemas.microsoft.com/office/drawing/2014/chart" uri="{C3380CC4-5D6E-409C-BE32-E72D297353CC}">
              <c16:uniqueId val="{00000003-BBCC-491A-B8C5-0ECAFCA3461C}"/>
            </c:ext>
          </c:extLst>
        </c:ser>
        <c:dLbls>
          <c:showLegendKey val="0"/>
          <c:showVal val="1"/>
          <c:showCatName val="0"/>
          <c:showSerName val="0"/>
          <c:showPercent val="0"/>
          <c:showBubbleSize val="0"/>
        </c:dLbls>
        <c:gapWidth val="150"/>
        <c:overlap val="-25"/>
        <c:axId val="238705664"/>
        <c:axId val="140870784"/>
      </c:barChart>
      <c:catAx>
        <c:axId val="238705664"/>
        <c:scaling>
          <c:orientation val="minMax"/>
        </c:scaling>
        <c:delete val="0"/>
        <c:axPos val="b"/>
        <c:numFmt formatCode="General" sourceLinked="0"/>
        <c:majorTickMark val="none"/>
        <c:minorTickMark val="none"/>
        <c:tickLblPos val="nextTo"/>
        <c:txPr>
          <a:bodyPr/>
          <a:lstStyle/>
          <a:p>
            <a:pPr>
              <a:defRPr sz="800" b="1">
                <a:latin typeface="Arial" pitchFamily="34" charset="0"/>
                <a:cs typeface="Arial" pitchFamily="34" charset="0"/>
              </a:defRPr>
            </a:pPr>
            <a:endParaRPr lang="en-US"/>
          </a:p>
        </c:txPr>
        <c:crossAx val="140870784"/>
        <c:crosses val="autoZero"/>
        <c:auto val="1"/>
        <c:lblAlgn val="ctr"/>
        <c:lblOffset val="100"/>
        <c:noMultiLvlLbl val="0"/>
      </c:catAx>
      <c:valAx>
        <c:axId val="140870784"/>
        <c:scaling>
          <c:orientation val="minMax"/>
        </c:scaling>
        <c:delete val="1"/>
        <c:axPos val="l"/>
        <c:numFmt formatCode="General" sourceLinked="1"/>
        <c:majorTickMark val="out"/>
        <c:minorTickMark val="none"/>
        <c:tickLblPos val="nextTo"/>
        <c:crossAx val="238705664"/>
        <c:crosses val="autoZero"/>
        <c:crossBetween val="between"/>
      </c:valAx>
    </c:plotArea>
    <c:legend>
      <c:legendPos val="b"/>
      <c:overlay val="0"/>
      <c:txPr>
        <a:bodyPr/>
        <a:lstStyle/>
        <a:p>
          <a:pPr>
            <a:defRPr sz="10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sz="1000">
                <a:latin typeface="Arial" pitchFamily="34" charset="0"/>
                <a:cs typeface="Arial" pitchFamily="34" charset="0"/>
              </a:defRPr>
            </a:pPr>
            <a:r>
              <a:rPr lang="en-ZA" sz="1000" dirty="0">
                <a:latin typeface="Arial" pitchFamily="34" charset="0"/>
                <a:cs typeface="Arial" pitchFamily="34" charset="0"/>
              </a:rPr>
              <a:t>Value of approvals (</a:t>
            </a:r>
            <a:r>
              <a:rPr lang="en-ZA" sz="1000" dirty="0" smtClean="0">
                <a:latin typeface="Arial" pitchFamily="34" charset="0"/>
                <a:cs typeface="Arial" pitchFamily="34" charset="0"/>
              </a:rPr>
              <a:t>Rm)</a:t>
            </a:r>
            <a:endParaRPr lang="en-ZA" sz="1000" dirty="0">
              <a:latin typeface="Arial" pitchFamily="34" charset="0"/>
              <a:cs typeface="Arial" pitchFamily="34" charset="0"/>
            </a:endParaRPr>
          </a:p>
        </c:rich>
      </c:tx>
      <c:layout>
        <c:manualLayout>
          <c:xMode val="edge"/>
          <c:yMode val="edge"/>
          <c:x val="0.33498600174978127"/>
          <c:y val="0"/>
        </c:manualLayout>
      </c:layout>
      <c:overlay val="0"/>
    </c:title>
    <c:autoTitleDeleted val="0"/>
    <c:plotArea>
      <c:layout>
        <c:manualLayout>
          <c:layoutTarget val="inner"/>
          <c:xMode val="edge"/>
          <c:yMode val="edge"/>
          <c:x val="3.3639143730886847E-2"/>
          <c:y val="0.10042735042735043"/>
          <c:w val="0.93272171253822633"/>
          <c:h val="0.74476142405276269"/>
        </c:manualLayout>
      </c:layout>
      <c:barChart>
        <c:barDir val="col"/>
        <c:grouping val="clustered"/>
        <c:varyColors val="0"/>
        <c:ser>
          <c:idx val="0"/>
          <c:order val="0"/>
          <c:tx>
            <c:strRef>
              <c:f>'[Chart in Microsoft PowerPoint]Sheet1'!$B$6</c:f>
              <c:strCache>
                <c:ptCount val="1"/>
                <c:pt idx="0">
                  <c:v>Primary Aquaculture</c:v>
                </c:pt>
              </c:strCache>
            </c:strRef>
          </c:tx>
          <c:spPr>
            <a:solidFill>
              <a:srgbClr val="FF6600"/>
            </a:solidFill>
            <a:ln>
              <a:noFill/>
            </a:ln>
            <a:scene3d>
              <a:camera prst="orthographicFront"/>
              <a:lightRig rig="soft" dir="b">
                <a:rot lat="0" lon="0" rev="0"/>
              </a:lightRig>
            </a:scene3d>
            <a:sp3d prstMaterial="matte">
              <a:bevelT w="63500" h="63500" prst="artDeco"/>
              <a:contourClr>
                <a:srgbClr val="000000"/>
              </a:contourClr>
            </a:sp3d>
          </c:spPr>
          <c:invertIfNegative val="0"/>
          <c:dLbls>
            <c:dLbl>
              <c:idx val="0"/>
              <c:tx>
                <c:rich>
                  <a:bodyPr/>
                  <a:lstStyle/>
                  <a:p>
                    <a:r>
                      <a:rPr lang="en-US"/>
                      <a:t> R </a:t>
                    </a:r>
                    <a:r>
                      <a:rPr lang="en-US" smtClean="0"/>
                      <a:t>28m </a:t>
                    </a:r>
                    <a:endParaRPr lang="en-US"/>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B1-45A1-BCDA-C50C9C8CA113}"/>
                </c:ext>
              </c:extLst>
            </c:dLbl>
            <c:dLbl>
              <c:idx val="1"/>
              <c:tx>
                <c:rich>
                  <a:bodyPr/>
                  <a:lstStyle/>
                  <a:p>
                    <a:pPr>
                      <a:defRPr sz="1200" b="1">
                        <a:solidFill>
                          <a:schemeClr val="tx1"/>
                        </a:solidFill>
                        <a:latin typeface="Arial" pitchFamily="34" charset="0"/>
                        <a:cs typeface="Arial" pitchFamily="34" charset="0"/>
                      </a:defRPr>
                    </a:pPr>
                    <a:r>
                      <a:rPr lang="en-US" sz="1200"/>
                      <a:t> R </a:t>
                    </a:r>
                    <a:r>
                      <a:rPr lang="en-US" sz="1200" smtClean="0"/>
                      <a:t>42.7m </a:t>
                    </a:r>
                    <a:endParaRPr lang="en-US" sz="1200"/>
                  </a:p>
                </c:rich>
              </c:tx>
              <c:sp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B1-45A1-BCDA-C50C9C8CA113}"/>
                </c:ext>
              </c:extLst>
            </c:dLbl>
            <c:spPr>
              <a:noFill/>
              <a:ln>
                <a:noFill/>
              </a:ln>
              <a:effectLst/>
            </c:spPr>
            <c:txPr>
              <a:bodyPr/>
              <a:lstStyle/>
              <a:p>
                <a:pPr>
                  <a:defRPr sz="800" b="1">
                    <a:solidFill>
                      <a:schemeClr val="tx1"/>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PowerPoint]Sheet1'!$A$7:$A$8</c:f>
              <c:strCache>
                <c:ptCount val="2"/>
                <c:pt idx="0">
                  <c:v>2014/15</c:v>
                </c:pt>
                <c:pt idx="1">
                  <c:v>2015/16</c:v>
                </c:pt>
              </c:strCache>
            </c:strRef>
          </c:cat>
          <c:val>
            <c:numRef>
              <c:f>'[Chart in Microsoft PowerPoint]Sheet1'!$B$7:$B$8</c:f>
              <c:numCache>
                <c:formatCode>_ [$R-1C09]\ * #,##0_ ;_ [$R-1C09]\ * \-#,##0_ ;_ [$R-1C09]\ * "-"??_ ;_ @_ </c:formatCode>
                <c:ptCount val="2"/>
                <c:pt idx="0">
                  <c:v>28000000</c:v>
                </c:pt>
                <c:pt idx="1">
                  <c:v>42741000</c:v>
                </c:pt>
              </c:numCache>
            </c:numRef>
          </c:val>
          <c:extLst>
            <c:ext xmlns:c16="http://schemas.microsoft.com/office/drawing/2014/chart" uri="{C3380CC4-5D6E-409C-BE32-E72D297353CC}">
              <c16:uniqueId val="{00000002-4EB1-45A1-BCDA-C50C9C8CA113}"/>
            </c:ext>
          </c:extLst>
        </c:ser>
        <c:ser>
          <c:idx val="1"/>
          <c:order val="1"/>
          <c:tx>
            <c:strRef>
              <c:f>'[Chart in Microsoft PowerPoint]Sheet1'!$C$6</c:f>
              <c:strCache>
                <c:ptCount val="1"/>
                <c:pt idx="0">
                  <c:v>Secondary Aquaculture</c:v>
                </c:pt>
              </c:strCache>
            </c:strRef>
          </c:tx>
          <c:spPr>
            <a:solidFill>
              <a:srgbClr val="FFB685"/>
            </a:solidFill>
            <a:scene3d>
              <a:camera prst="orthographicFront"/>
              <a:lightRig rig="soft" dir="b">
                <a:rot lat="0" lon="0" rev="0"/>
              </a:lightRig>
            </a:scene3d>
            <a:sp3d prstMaterial="matte">
              <a:bevelT w="63500" h="63500" prst="artDeco"/>
              <a:contourClr>
                <a:srgbClr val="000000"/>
              </a:contourClr>
            </a:sp3d>
          </c:spPr>
          <c:invertIfNegative val="0"/>
          <c:dLbls>
            <c:dLbl>
              <c:idx val="1"/>
              <c:tx>
                <c:rich>
                  <a:bodyPr/>
                  <a:lstStyle/>
                  <a:p>
                    <a:pPr>
                      <a:defRPr sz="1200" b="1">
                        <a:solidFill>
                          <a:schemeClr val="tx1"/>
                        </a:solidFill>
                        <a:latin typeface="Arial" panose="020B0604020202020204" pitchFamily="34" charset="0"/>
                        <a:cs typeface="Arial" panose="020B0604020202020204" pitchFamily="34" charset="0"/>
                      </a:defRPr>
                    </a:pPr>
                    <a:r>
                      <a:rPr lang="en-US" sz="1200"/>
                      <a:t> R </a:t>
                    </a:r>
                    <a:r>
                      <a:rPr lang="en-US" sz="1200" smtClean="0"/>
                      <a:t>6.3m </a:t>
                    </a:r>
                    <a:endParaRPr lang="en-US" sz="1200"/>
                  </a:p>
                </c:rich>
              </c:tx>
              <c:sp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B1-45A1-BCDA-C50C9C8CA113}"/>
                </c:ext>
              </c:extLst>
            </c:dLbl>
            <c:spPr>
              <a:noFill/>
              <a:ln>
                <a:noFill/>
              </a:ln>
              <a:effectLst/>
            </c:spPr>
            <c:txPr>
              <a:bodyPr/>
              <a:lstStyle/>
              <a:p>
                <a:pPr>
                  <a:defRPr sz="8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PowerPoint]Sheet1'!$A$7:$A$8</c:f>
              <c:strCache>
                <c:ptCount val="2"/>
                <c:pt idx="0">
                  <c:v>2014/15</c:v>
                </c:pt>
                <c:pt idx="1">
                  <c:v>2015/16</c:v>
                </c:pt>
              </c:strCache>
            </c:strRef>
          </c:cat>
          <c:val>
            <c:numRef>
              <c:f>'[Chart in Microsoft PowerPoint]Sheet1'!$C$7:$C$8</c:f>
              <c:numCache>
                <c:formatCode>_ [$R-1C09]\ * #,##0_ ;_ [$R-1C09]\ * \-#,##0_ ;_ [$R-1C09]\ * "-"??_ ;_ @_ </c:formatCode>
                <c:ptCount val="2"/>
                <c:pt idx="0">
                  <c:v>0</c:v>
                </c:pt>
                <c:pt idx="1">
                  <c:v>6310000</c:v>
                </c:pt>
              </c:numCache>
            </c:numRef>
          </c:val>
          <c:extLst>
            <c:ext xmlns:c16="http://schemas.microsoft.com/office/drawing/2014/chart" uri="{C3380CC4-5D6E-409C-BE32-E72D297353CC}">
              <c16:uniqueId val="{00000004-4EB1-45A1-BCDA-C50C9C8CA113}"/>
            </c:ext>
          </c:extLst>
        </c:ser>
        <c:dLbls>
          <c:showLegendKey val="0"/>
          <c:showVal val="1"/>
          <c:showCatName val="0"/>
          <c:showSerName val="0"/>
          <c:showPercent val="0"/>
          <c:showBubbleSize val="0"/>
        </c:dLbls>
        <c:gapWidth val="150"/>
        <c:overlap val="-25"/>
        <c:axId val="140895744"/>
        <c:axId val="140897280"/>
      </c:barChart>
      <c:catAx>
        <c:axId val="140895744"/>
        <c:scaling>
          <c:orientation val="minMax"/>
        </c:scaling>
        <c:delete val="0"/>
        <c:axPos val="b"/>
        <c:numFmt formatCode="General" sourceLinked="0"/>
        <c:majorTickMark val="none"/>
        <c:minorTickMark val="none"/>
        <c:tickLblPos val="nextTo"/>
        <c:txPr>
          <a:bodyPr/>
          <a:lstStyle/>
          <a:p>
            <a:pPr>
              <a:defRPr sz="800" b="1">
                <a:latin typeface="Arial" pitchFamily="34" charset="0"/>
                <a:cs typeface="Arial" pitchFamily="34" charset="0"/>
              </a:defRPr>
            </a:pPr>
            <a:endParaRPr lang="en-US"/>
          </a:p>
        </c:txPr>
        <c:crossAx val="140897280"/>
        <c:crosses val="autoZero"/>
        <c:auto val="1"/>
        <c:lblAlgn val="ctr"/>
        <c:lblOffset val="100"/>
        <c:noMultiLvlLbl val="0"/>
      </c:catAx>
      <c:valAx>
        <c:axId val="140897280"/>
        <c:scaling>
          <c:orientation val="minMax"/>
        </c:scaling>
        <c:delete val="1"/>
        <c:axPos val="l"/>
        <c:numFmt formatCode="_ [$R-1C09]\ * #,##0_ ;_ [$R-1C09]\ * \-#,##0_ ;_ [$R-1C09]\ * &quot;-&quot;??_ ;_ @_ " sourceLinked="1"/>
        <c:majorTickMark val="out"/>
        <c:minorTickMark val="none"/>
        <c:tickLblPos val="nextTo"/>
        <c:crossAx val="140895744"/>
        <c:crosses val="autoZero"/>
        <c:crossBetween val="between"/>
      </c:valAx>
    </c:plotArea>
    <c:legend>
      <c:legendPos val="b"/>
      <c:overlay val="0"/>
      <c:txPr>
        <a:bodyPr/>
        <a:lstStyle/>
        <a:p>
          <a:pPr>
            <a:defRPr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Sheet4!$G$37</c:f>
              <c:strCache>
                <c:ptCount val="1"/>
                <c:pt idx="0">
                  <c:v>Claim paid</c:v>
                </c:pt>
              </c:strCache>
            </c:strRef>
          </c:tx>
          <c:invertIfNegative val="0"/>
          <c:dLbls>
            <c:dLbl>
              <c:idx val="0"/>
              <c:tx>
                <c:rich>
                  <a:bodyPr/>
                  <a:lstStyle/>
                  <a:p>
                    <a:r>
                      <a:rPr lang="en-US" sz="1200" b="1" dirty="0"/>
                      <a:t> R34.1m (2 </a:t>
                    </a:r>
                    <a:r>
                      <a:rPr lang="en-US" sz="1200" b="1" dirty="0" smtClean="0"/>
                      <a:t>698 jobs)</a:t>
                    </a:r>
                    <a:endParaRPr lang="en-US" sz="1200"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AF-41BA-80C3-C89D05EBC349}"/>
                </c:ext>
              </c:extLst>
            </c:dLbl>
            <c:dLbl>
              <c:idx val="1"/>
              <c:tx>
                <c:rich>
                  <a:bodyPr/>
                  <a:lstStyle/>
                  <a:p>
                    <a:r>
                      <a:rPr lang="en-US" sz="1200" b="1" dirty="0"/>
                      <a:t> R39.8m (1 </a:t>
                    </a:r>
                    <a:r>
                      <a:rPr lang="en-US" sz="1200" b="1" dirty="0" smtClean="0"/>
                      <a:t>493 jobs)</a:t>
                    </a:r>
                    <a:endParaRPr lang="en-US" sz="1200"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AF-41BA-80C3-C89D05EBC349}"/>
                </c:ext>
              </c:extLst>
            </c:dLbl>
            <c:dLbl>
              <c:idx val="2"/>
              <c:tx>
                <c:rich>
                  <a:bodyPr/>
                  <a:lstStyle/>
                  <a:p>
                    <a:r>
                      <a:rPr lang="en-US" sz="1200" b="1" dirty="0"/>
                      <a:t> R1.8m (</a:t>
                    </a:r>
                    <a:r>
                      <a:rPr lang="en-US" sz="1200" b="1" dirty="0" smtClean="0"/>
                      <a:t>810 jobs)</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AF-41BA-80C3-C89D05EBC349}"/>
                </c:ext>
              </c:extLst>
            </c:dLbl>
            <c:dLbl>
              <c:idx val="3"/>
              <c:tx>
                <c:rich>
                  <a:bodyPr/>
                  <a:lstStyle/>
                  <a:p>
                    <a:r>
                      <a:rPr lang="en-US" sz="1200" b="1" dirty="0"/>
                      <a:t> R667 (</a:t>
                    </a:r>
                    <a:r>
                      <a:rPr lang="en-US" sz="1200" b="1" dirty="0" smtClean="0"/>
                      <a:t>141 jobs)</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AF-41BA-80C3-C89D05EBC349}"/>
                </c:ext>
              </c:extLst>
            </c:dLbl>
            <c:dLbl>
              <c:idx val="4"/>
              <c:tx>
                <c:rich>
                  <a:bodyPr/>
                  <a:lstStyle/>
                  <a:p>
                    <a:r>
                      <a:rPr lang="en-US" sz="1200" b="1" dirty="0"/>
                      <a:t> R28.9m (</a:t>
                    </a:r>
                    <a:r>
                      <a:rPr lang="en-US" sz="1200" b="1" dirty="0" smtClean="0"/>
                      <a:t>694 jobs)</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AF-41BA-80C3-C89D05EBC349}"/>
                </c:ext>
              </c:extLst>
            </c:dLbl>
            <c:dLbl>
              <c:idx val="5"/>
              <c:tx>
                <c:rich>
                  <a:bodyPr/>
                  <a:lstStyle/>
                  <a:p>
                    <a:r>
                      <a:rPr lang="en-US" sz="1200" b="1" dirty="0"/>
                      <a:t> R3.7m (</a:t>
                    </a:r>
                    <a:r>
                      <a:rPr lang="en-US" sz="1200" b="1" dirty="0" smtClean="0"/>
                      <a:t>490 jobs)</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AF-41BA-80C3-C89D05EBC349}"/>
                </c:ext>
              </c:extLst>
            </c:dLbl>
            <c:dLbl>
              <c:idx val="6"/>
              <c:tx>
                <c:rich>
                  <a:bodyPr/>
                  <a:lstStyle/>
                  <a:p>
                    <a:r>
                      <a:rPr lang="en-US" sz="1200" b="1" dirty="0"/>
                      <a:t> R66m (2 </a:t>
                    </a:r>
                    <a:r>
                      <a:rPr lang="en-US" sz="1200" b="1" dirty="0" smtClean="0"/>
                      <a:t>856 jobs)</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AF-41BA-80C3-C89D05EBC349}"/>
                </c:ext>
              </c:extLst>
            </c:dLbl>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Sheet4!$F$38:$F$44</c:f>
              <c:strCache>
                <c:ptCount val="7"/>
                <c:pt idx="0">
                  <c:v>Agro processing</c:v>
                </c:pt>
                <c:pt idx="1">
                  <c:v>Chemicals &amp; plastics </c:v>
                </c:pt>
                <c:pt idx="2">
                  <c:v>Clothing &amp; textile</c:v>
                </c:pt>
                <c:pt idx="3">
                  <c:v>Electrotechnical </c:v>
                </c:pt>
                <c:pt idx="4">
                  <c:v>Metals fabrication</c:v>
                </c:pt>
                <c:pt idx="5">
                  <c:v>Wood &amp; paper</c:v>
                </c:pt>
                <c:pt idx="6">
                  <c:v>Other</c:v>
                </c:pt>
              </c:strCache>
            </c:strRef>
          </c:cat>
          <c:val>
            <c:numRef>
              <c:f>Sheet4!$G$38:$G$44</c:f>
              <c:numCache>
                <c:formatCode>_ * #,##0_ ;_ * \-#,##0_ ;_ * "-"??_ ;_ @_ </c:formatCode>
                <c:ptCount val="7"/>
                <c:pt idx="0">
                  <c:v>34101237</c:v>
                </c:pt>
                <c:pt idx="1">
                  <c:v>39872408</c:v>
                </c:pt>
                <c:pt idx="2">
                  <c:v>1863281</c:v>
                </c:pt>
                <c:pt idx="3">
                  <c:v>667443</c:v>
                </c:pt>
                <c:pt idx="4">
                  <c:v>28905290</c:v>
                </c:pt>
                <c:pt idx="5">
                  <c:v>3780910</c:v>
                </c:pt>
                <c:pt idx="6">
                  <c:v>66014777</c:v>
                </c:pt>
              </c:numCache>
            </c:numRef>
          </c:val>
          <c:extLst>
            <c:ext xmlns:c16="http://schemas.microsoft.com/office/drawing/2014/chart" uri="{C3380CC4-5D6E-409C-BE32-E72D297353CC}">
              <c16:uniqueId val="{00000007-BEAF-41BA-80C3-C89D05EBC349}"/>
            </c:ext>
          </c:extLst>
        </c:ser>
        <c:dLbls>
          <c:showLegendKey val="0"/>
          <c:showVal val="1"/>
          <c:showCatName val="0"/>
          <c:showSerName val="0"/>
          <c:showPercent val="0"/>
          <c:showBubbleSize val="0"/>
        </c:dLbls>
        <c:gapWidth val="150"/>
        <c:overlap val="-25"/>
        <c:axId val="253823616"/>
        <c:axId val="253851136"/>
      </c:barChart>
      <c:catAx>
        <c:axId val="253823616"/>
        <c:scaling>
          <c:orientation val="minMax"/>
        </c:scaling>
        <c:delete val="0"/>
        <c:axPos val="l"/>
        <c:numFmt formatCode="General" sourceLinked="0"/>
        <c:majorTickMark val="none"/>
        <c:minorTickMark val="none"/>
        <c:tickLblPos val="nextTo"/>
        <c:txPr>
          <a:bodyPr/>
          <a:lstStyle/>
          <a:p>
            <a:pPr>
              <a:defRPr sz="1400" b="1"/>
            </a:pPr>
            <a:endParaRPr lang="en-US"/>
          </a:p>
        </c:txPr>
        <c:crossAx val="253851136"/>
        <c:crosses val="autoZero"/>
        <c:auto val="1"/>
        <c:lblAlgn val="ctr"/>
        <c:lblOffset val="100"/>
        <c:noMultiLvlLbl val="0"/>
      </c:catAx>
      <c:valAx>
        <c:axId val="253851136"/>
        <c:scaling>
          <c:orientation val="minMax"/>
        </c:scaling>
        <c:delete val="1"/>
        <c:axPos val="b"/>
        <c:numFmt formatCode="_ * #,##0_ ;_ * \-#,##0_ ;_ * &quot;-&quot;??_ ;_ @_ " sourceLinked="1"/>
        <c:majorTickMark val="out"/>
        <c:minorTickMark val="none"/>
        <c:tickLblPos val="nextTo"/>
        <c:crossAx val="253823616"/>
        <c:crosses val="autoZero"/>
        <c:crossBetween val="between"/>
      </c:valAx>
    </c:plotArea>
    <c:plotVisOnly val="1"/>
    <c:dispBlanksAs val="gap"/>
    <c:showDLblsOverMax val="0"/>
  </c:chart>
  <c:externalData r:id="rId2">
    <c:autoUpdate val="0"/>
  </c:externalData>
</c:chartSpace>
</file>

<file path=ppt/diagrams/_rels/data11.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87.jpeg"/></Relationships>
</file>

<file path=ppt/diagrams/_rels/data1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png"/><Relationship Id="rId1" Type="http://schemas.openxmlformats.org/officeDocument/2006/relationships/image" Target="../media/image88.png"/></Relationships>
</file>

<file path=ppt/diagrams/_rels/data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2.png"/><Relationship Id="rId7" Type="http://schemas.microsoft.com/office/2007/relationships/hdphoto" Target="../media/hdphoto4.wdp"/><Relationship Id="rId12" Type="http://schemas.openxmlformats.org/officeDocument/2006/relationships/image" Target="../media/image38.png"/><Relationship Id="rId2" Type="http://schemas.microsoft.com/office/2007/relationships/hdphoto" Target="../media/hdphoto2.wdp"/><Relationship Id="rId1" Type="http://schemas.openxmlformats.org/officeDocument/2006/relationships/image" Target="../media/image31.png"/><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6.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40.png"/></Relationships>
</file>

<file path=ppt/diagrams/_rels/data4.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5.wdp"/><Relationship Id="rId7"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image" Target="../media/image36.png"/><Relationship Id="rId6" Type="http://schemas.openxmlformats.org/officeDocument/2006/relationships/image" Target="../media/image44.png"/><Relationship Id="rId11" Type="http://schemas.openxmlformats.org/officeDocument/2006/relationships/image" Target="../media/image49.png"/><Relationship Id="rId5" Type="http://schemas.microsoft.com/office/2007/relationships/hdphoto" Target="../media/hdphoto6.wdp"/><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diagrams/_rels/drawing11.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87.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png"/><Relationship Id="rId1" Type="http://schemas.openxmlformats.org/officeDocument/2006/relationships/image" Target="../media/image8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png"/><Relationship Id="rId2" Type="http://schemas.microsoft.com/office/2007/relationships/hdphoto" Target="../media/hdphoto5.wdp"/><Relationship Id="rId1" Type="http://schemas.openxmlformats.org/officeDocument/2006/relationships/image" Target="../media/image35.png"/><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4" Type="http://schemas.microsoft.com/office/2007/relationships/hdphoto" Target="../media/hdphoto2.wdp"/><Relationship Id="rId9" Type="http://schemas.microsoft.com/office/2007/relationships/hdphoto" Target="../media/hdphoto4.wdp"/><Relationship Id="rId14"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png"/><Relationship Id="rId7" Type="http://schemas.openxmlformats.org/officeDocument/2006/relationships/image" Target="../media/image47.png"/><Relationship Id="rId2" Type="http://schemas.microsoft.com/office/2007/relationships/hdphoto" Target="../media/hdphoto5.wdp"/><Relationship Id="rId1" Type="http://schemas.openxmlformats.org/officeDocument/2006/relationships/image" Target="../media/image35.png"/><Relationship Id="rId6" Type="http://schemas.openxmlformats.org/officeDocument/2006/relationships/image" Target="../media/image46.png"/><Relationship Id="rId11" Type="http://schemas.microsoft.com/office/2007/relationships/hdphoto" Target="../media/hdphoto6.wdp"/><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1858D-00E4-4804-867C-A9534C5CFA18}" type="doc">
      <dgm:prSet loTypeId="urn:microsoft.com/office/officeart/2005/8/layout/venn3" loCatId="relationship" qsTypeId="urn:microsoft.com/office/officeart/2005/8/quickstyle/simple1" qsCatId="simple" csTypeId="urn:microsoft.com/office/officeart/2005/8/colors/accent4_2" csCatId="accent4" phldr="1"/>
      <dgm:spPr/>
      <dgm:t>
        <a:bodyPr/>
        <a:lstStyle/>
        <a:p>
          <a:endParaRPr lang="en-ZA"/>
        </a:p>
      </dgm:t>
    </dgm:pt>
    <dgm:pt modelId="{5EFE4B3A-9CBD-4B49-8C53-5093E081085E}">
      <dgm:prSet phldrT="[Text]" custT="1"/>
      <dgm:spPr>
        <a:solidFill>
          <a:srgbClr val="FFC000">
            <a:alpha val="50000"/>
          </a:srgbClr>
        </a:solidFill>
        <a:ln w="25400">
          <a:solidFill>
            <a:srgbClr val="FF0000"/>
          </a:solidFill>
        </a:ln>
      </dgm:spPr>
      <dgm:t>
        <a:bodyPr/>
        <a:lstStyle/>
        <a:p>
          <a:r>
            <a:rPr lang="en-ZA" sz="1400" b="1" u="sng" dirty="0" smtClean="0">
              <a:latin typeface="Arial" pitchFamily="34" charset="0"/>
              <a:cs typeface="Arial" pitchFamily="34" charset="0"/>
            </a:rPr>
            <a:t>2014/15</a:t>
          </a:r>
        </a:p>
        <a:p>
          <a:endParaRPr lang="en-ZA" sz="1400" b="1" u="sng" dirty="0" smtClean="0">
            <a:latin typeface="Arial" pitchFamily="34" charset="0"/>
            <a:cs typeface="Arial" pitchFamily="34" charset="0"/>
          </a:endParaRPr>
        </a:p>
        <a:p>
          <a:r>
            <a:rPr lang="en-ZA" sz="1600" b="1" dirty="0" smtClean="0">
              <a:solidFill>
                <a:srgbClr val="1C1CA4"/>
              </a:solidFill>
              <a:latin typeface="Arial" pitchFamily="34" charset="0"/>
              <a:cs typeface="Arial" pitchFamily="34" charset="0"/>
            </a:rPr>
            <a:t>1 396</a:t>
          </a:r>
        </a:p>
        <a:p>
          <a:r>
            <a:rPr lang="en-ZA" sz="1400" b="1" dirty="0" smtClean="0">
              <a:solidFill>
                <a:srgbClr val="1C1CA4"/>
              </a:solidFill>
              <a:latin typeface="Arial" pitchFamily="34" charset="0"/>
              <a:cs typeface="Arial" pitchFamily="34" charset="0"/>
            </a:rPr>
            <a:t>Enterprises</a:t>
          </a:r>
        </a:p>
        <a:p>
          <a:endParaRPr lang="en-ZA" sz="1400" b="1" dirty="0" smtClean="0">
            <a:latin typeface="Arial" pitchFamily="34" charset="0"/>
            <a:cs typeface="Arial" pitchFamily="34" charset="0"/>
          </a:endParaRPr>
        </a:p>
        <a:p>
          <a:r>
            <a:rPr lang="en-ZA" sz="1600" b="1" dirty="0" smtClean="0">
              <a:latin typeface="Arial" pitchFamily="34" charset="0"/>
              <a:cs typeface="Arial" pitchFamily="34" charset="0"/>
            </a:rPr>
            <a:t>R129.4m</a:t>
          </a:r>
        </a:p>
        <a:p>
          <a:r>
            <a:rPr lang="en-ZA" sz="1400" b="1" dirty="0" smtClean="0">
              <a:latin typeface="Arial" pitchFamily="34" charset="0"/>
              <a:cs typeface="Arial" pitchFamily="34" charset="0"/>
            </a:rPr>
            <a:t>Value of approvals</a:t>
          </a:r>
        </a:p>
        <a:p>
          <a:endParaRPr lang="en-ZA" sz="1400" b="1" dirty="0" smtClean="0">
            <a:latin typeface="Arial" pitchFamily="34" charset="0"/>
            <a:cs typeface="Arial" pitchFamily="34" charset="0"/>
          </a:endParaRPr>
        </a:p>
        <a:p>
          <a:r>
            <a:rPr lang="en-ZA" sz="1600" b="1" dirty="0" smtClean="0">
              <a:solidFill>
                <a:srgbClr val="1C1CA4"/>
              </a:solidFill>
              <a:latin typeface="Arial" pitchFamily="34" charset="0"/>
              <a:cs typeface="Arial" pitchFamily="34" charset="0"/>
            </a:rPr>
            <a:t>R62.5m</a:t>
          </a:r>
        </a:p>
        <a:p>
          <a:r>
            <a:rPr lang="en-ZA" sz="1400" b="1" dirty="0" smtClean="0">
              <a:solidFill>
                <a:srgbClr val="1C1CA4"/>
              </a:solidFill>
              <a:latin typeface="Arial" pitchFamily="34" charset="0"/>
              <a:cs typeface="Arial" pitchFamily="34" charset="0"/>
            </a:rPr>
            <a:t>Value of claims paid</a:t>
          </a:r>
          <a:endParaRPr lang="en-ZA" sz="1400" b="1" dirty="0">
            <a:solidFill>
              <a:srgbClr val="1C1CA4"/>
            </a:solidFill>
            <a:latin typeface="Arial" pitchFamily="34" charset="0"/>
            <a:cs typeface="Arial" pitchFamily="34" charset="0"/>
          </a:endParaRPr>
        </a:p>
      </dgm:t>
    </dgm:pt>
    <dgm:pt modelId="{0E1DF8B2-FAF7-4669-8E03-AC01BE973531}" type="parTrans" cxnId="{196E486C-696D-4AEA-AE48-4E4BC74FC150}">
      <dgm:prSet/>
      <dgm:spPr/>
      <dgm:t>
        <a:bodyPr/>
        <a:lstStyle/>
        <a:p>
          <a:endParaRPr lang="en-ZA" sz="2000"/>
        </a:p>
      </dgm:t>
    </dgm:pt>
    <dgm:pt modelId="{E00B2113-83E5-4700-84BC-734594255233}" type="sibTrans" cxnId="{196E486C-696D-4AEA-AE48-4E4BC74FC150}">
      <dgm:prSet/>
      <dgm:spPr/>
      <dgm:t>
        <a:bodyPr/>
        <a:lstStyle/>
        <a:p>
          <a:endParaRPr lang="en-ZA" sz="2000"/>
        </a:p>
      </dgm:t>
    </dgm:pt>
    <dgm:pt modelId="{53EF82C9-764B-40B8-957F-95E7DAD2AA62}">
      <dgm:prSet custT="1"/>
      <dgm:spPr>
        <a:solidFill>
          <a:srgbClr val="FFC000">
            <a:alpha val="50000"/>
          </a:srgbClr>
        </a:solidFill>
        <a:ln w="25400">
          <a:solidFill>
            <a:srgbClr val="FF0000"/>
          </a:solidFill>
        </a:ln>
      </dgm:spPr>
      <dgm:t>
        <a:bodyPr/>
        <a:lstStyle/>
        <a:p>
          <a:r>
            <a:rPr lang="en-ZA" sz="1400" b="1" u="sng" dirty="0" smtClean="0">
              <a:latin typeface="Arial" pitchFamily="34" charset="0"/>
              <a:cs typeface="Arial" pitchFamily="34" charset="0"/>
            </a:rPr>
            <a:t>2015/16</a:t>
          </a:r>
        </a:p>
        <a:p>
          <a:endParaRPr lang="en-ZA" sz="1400" b="1" u="sng" dirty="0" smtClean="0">
            <a:latin typeface="Arial" pitchFamily="34" charset="0"/>
            <a:cs typeface="Arial" pitchFamily="34" charset="0"/>
          </a:endParaRPr>
        </a:p>
        <a:p>
          <a:r>
            <a:rPr lang="en-ZA" sz="1600" b="1" dirty="0" smtClean="0">
              <a:solidFill>
                <a:srgbClr val="1C1CA4"/>
              </a:solidFill>
              <a:latin typeface="Arial" pitchFamily="34" charset="0"/>
              <a:cs typeface="Arial" pitchFamily="34" charset="0"/>
            </a:rPr>
            <a:t>641</a:t>
          </a:r>
        </a:p>
        <a:p>
          <a:r>
            <a:rPr lang="en-ZA" sz="1400" b="1" dirty="0" smtClean="0">
              <a:solidFill>
                <a:srgbClr val="1C1CA4"/>
              </a:solidFill>
              <a:latin typeface="Arial" pitchFamily="34" charset="0"/>
              <a:cs typeface="Arial" pitchFamily="34" charset="0"/>
            </a:rPr>
            <a:t>Enterprises</a:t>
          </a:r>
        </a:p>
        <a:p>
          <a:endParaRPr lang="en-ZA" sz="1400" b="1" dirty="0" smtClean="0">
            <a:latin typeface="Arial" pitchFamily="34" charset="0"/>
            <a:cs typeface="Arial" pitchFamily="34" charset="0"/>
          </a:endParaRPr>
        </a:p>
        <a:p>
          <a:r>
            <a:rPr lang="en-ZA" sz="1600" b="1" dirty="0" smtClean="0">
              <a:latin typeface="Arial" pitchFamily="34" charset="0"/>
              <a:cs typeface="Arial" pitchFamily="34" charset="0"/>
            </a:rPr>
            <a:t>R55.6m</a:t>
          </a:r>
        </a:p>
        <a:p>
          <a:r>
            <a:rPr lang="en-ZA" sz="1400" b="1" dirty="0" smtClean="0">
              <a:latin typeface="Arial" pitchFamily="34" charset="0"/>
              <a:cs typeface="Arial" pitchFamily="34" charset="0"/>
            </a:rPr>
            <a:t>Value of approvals</a:t>
          </a:r>
        </a:p>
        <a:p>
          <a:endParaRPr lang="en-ZA" sz="1400" b="1" dirty="0" smtClean="0">
            <a:latin typeface="Arial" pitchFamily="34" charset="0"/>
            <a:cs typeface="Arial" pitchFamily="34" charset="0"/>
          </a:endParaRPr>
        </a:p>
        <a:p>
          <a:r>
            <a:rPr lang="en-ZA" sz="1600" b="1" dirty="0" smtClean="0">
              <a:solidFill>
                <a:srgbClr val="1C1CA4"/>
              </a:solidFill>
              <a:latin typeface="Arial" pitchFamily="34" charset="0"/>
              <a:cs typeface="Arial" pitchFamily="34" charset="0"/>
            </a:rPr>
            <a:t>R43.9m</a:t>
          </a:r>
        </a:p>
        <a:p>
          <a:r>
            <a:rPr lang="en-ZA" sz="1400" b="1" dirty="0" smtClean="0">
              <a:solidFill>
                <a:srgbClr val="1C1CA4"/>
              </a:solidFill>
              <a:latin typeface="Arial" pitchFamily="34" charset="0"/>
              <a:cs typeface="Arial" pitchFamily="34" charset="0"/>
            </a:rPr>
            <a:t>Value of claims paid</a:t>
          </a:r>
          <a:endParaRPr lang="en-ZA" sz="1400" b="1" dirty="0">
            <a:solidFill>
              <a:srgbClr val="1C1CA4"/>
            </a:solidFill>
            <a:latin typeface="Arial" pitchFamily="34" charset="0"/>
            <a:cs typeface="Arial" pitchFamily="34" charset="0"/>
          </a:endParaRPr>
        </a:p>
      </dgm:t>
    </dgm:pt>
    <dgm:pt modelId="{92F452B9-AF0C-4ADF-A71C-05B465ACEE75}" type="parTrans" cxnId="{70DA7C92-96B1-402D-A428-1CE68AE87416}">
      <dgm:prSet/>
      <dgm:spPr/>
      <dgm:t>
        <a:bodyPr/>
        <a:lstStyle/>
        <a:p>
          <a:endParaRPr lang="en-ZA" sz="2000"/>
        </a:p>
      </dgm:t>
    </dgm:pt>
    <dgm:pt modelId="{B6130E5E-BB8B-45E7-9F55-1FC1D757B6E2}" type="sibTrans" cxnId="{70DA7C92-96B1-402D-A428-1CE68AE87416}">
      <dgm:prSet/>
      <dgm:spPr/>
      <dgm:t>
        <a:bodyPr/>
        <a:lstStyle/>
        <a:p>
          <a:endParaRPr lang="en-ZA" sz="2000"/>
        </a:p>
      </dgm:t>
    </dgm:pt>
    <dgm:pt modelId="{87B22FD7-471D-4B38-BF55-252DCDD6DA99}" type="pres">
      <dgm:prSet presAssocID="{EAC1858D-00E4-4804-867C-A9534C5CFA18}" presName="Name0" presStyleCnt="0">
        <dgm:presLayoutVars>
          <dgm:dir/>
          <dgm:resizeHandles val="exact"/>
        </dgm:presLayoutVars>
      </dgm:prSet>
      <dgm:spPr/>
      <dgm:t>
        <a:bodyPr/>
        <a:lstStyle/>
        <a:p>
          <a:endParaRPr lang="en-ZA"/>
        </a:p>
      </dgm:t>
    </dgm:pt>
    <dgm:pt modelId="{025CA84F-CC14-457E-9C51-58ABD5F9980C}" type="pres">
      <dgm:prSet presAssocID="{5EFE4B3A-9CBD-4B49-8C53-5093E081085E}" presName="Name5" presStyleLbl="vennNode1" presStyleIdx="0" presStyleCnt="2" custScaleX="153783" custScaleY="189305">
        <dgm:presLayoutVars>
          <dgm:bulletEnabled val="1"/>
        </dgm:presLayoutVars>
      </dgm:prSet>
      <dgm:spPr/>
      <dgm:t>
        <a:bodyPr/>
        <a:lstStyle/>
        <a:p>
          <a:endParaRPr lang="en-ZA"/>
        </a:p>
      </dgm:t>
    </dgm:pt>
    <dgm:pt modelId="{8804F9F6-9BDD-428C-A377-AD4FE371982F}" type="pres">
      <dgm:prSet presAssocID="{E00B2113-83E5-4700-84BC-734594255233}" presName="space" presStyleCnt="0"/>
      <dgm:spPr/>
    </dgm:pt>
    <dgm:pt modelId="{52E52C81-A0A5-41A0-8C7F-0A576407F900}" type="pres">
      <dgm:prSet presAssocID="{53EF82C9-764B-40B8-957F-95E7DAD2AA62}" presName="Name5" presStyleLbl="vennNode1" presStyleIdx="1" presStyleCnt="2" custScaleX="153595" custScaleY="189352">
        <dgm:presLayoutVars>
          <dgm:bulletEnabled val="1"/>
        </dgm:presLayoutVars>
      </dgm:prSet>
      <dgm:spPr/>
      <dgm:t>
        <a:bodyPr/>
        <a:lstStyle/>
        <a:p>
          <a:endParaRPr lang="en-ZA"/>
        </a:p>
      </dgm:t>
    </dgm:pt>
  </dgm:ptLst>
  <dgm:cxnLst>
    <dgm:cxn modelId="{70DA7C92-96B1-402D-A428-1CE68AE87416}" srcId="{EAC1858D-00E4-4804-867C-A9534C5CFA18}" destId="{53EF82C9-764B-40B8-957F-95E7DAD2AA62}" srcOrd="1" destOrd="0" parTransId="{92F452B9-AF0C-4ADF-A71C-05B465ACEE75}" sibTransId="{B6130E5E-BB8B-45E7-9F55-1FC1D757B6E2}"/>
    <dgm:cxn modelId="{6E229079-738E-4A6C-AE08-454B95A9EE7C}" type="presOf" srcId="{53EF82C9-764B-40B8-957F-95E7DAD2AA62}" destId="{52E52C81-A0A5-41A0-8C7F-0A576407F900}" srcOrd="0" destOrd="0" presId="urn:microsoft.com/office/officeart/2005/8/layout/venn3"/>
    <dgm:cxn modelId="{D07847C1-13F7-4BE3-8497-C769BE3FEC09}" type="presOf" srcId="{5EFE4B3A-9CBD-4B49-8C53-5093E081085E}" destId="{025CA84F-CC14-457E-9C51-58ABD5F9980C}" srcOrd="0" destOrd="0" presId="urn:microsoft.com/office/officeart/2005/8/layout/venn3"/>
    <dgm:cxn modelId="{196E486C-696D-4AEA-AE48-4E4BC74FC150}" srcId="{EAC1858D-00E4-4804-867C-A9534C5CFA18}" destId="{5EFE4B3A-9CBD-4B49-8C53-5093E081085E}" srcOrd="0" destOrd="0" parTransId="{0E1DF8B2-FAF7-4669-8E03-AC01BE973531}" sibTransId="{E00B2113-83E5-4700-84BC-734594255233}"/>
    <dgm:cxn modelId="{7AF0EFF6-61A0-4D6F-B4A7-5B82EDE407C7}" type="presOf" srcId="{EAC1858D-00E4-4804-867C-A9534C5CFA18}" destId="{87B22FD7-471D-4B38-BF55-252DCDD6DA99}" srcOrd="0" destOrd="0" presId="urn:microsoft.com/office/officeart/2005/8/layout/venn3"/>
    <dgm:cxn modelId="{499665BD-899E-42C7-84E8-99C8ACF25EAD}" type="presParOf" srcId="{87B22FD7-471D-4B38-BF55-252DCDD6DA99}" destId="{025CA84F-CC14-457E-9C51-58ABD5F9980C}" srcOrd="0" destOrd="0" presId="urn:microsoft.com/office/officeart/2005/8/layout/venn3"/>
    <dgm:cxn modelId="{9B8E7A4D-29FD-4664-9DB9-7B14F40F1655}" type="presParOf" srcId="{87B22FD7-471D-4B38-BF55-252DCDD6DA99}" destId="{8804F9F6-9BDD-428C-A377-AD4FE371982F}" srcOrd="1" destOrd="0" presId="urn:microsoft.com/office/officeart/2005/8/layout/venn3"/>
    <dgm:cxn modelId="{46AB8B96-B932-4B3F-97BC-C8D994729A02}" type="presParOf" srcId="{87B22FD7-471D-4B38-BF55-252DCDD6DA99}" destId="{52E52C81-A0A5-41A0-8C7F-0A576407F900}"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171408-988D-4085-BD30-CE2C93B6C425}"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ZA"/>
        </a:p>
      </dgm:t>
    </dgm:pt>
    <dgm:pt modelId="{3089B504-65DB-4600-AEB3-97EF2E09D468}">
      <dgm:prSet phldrT="[Text]" custT="1"/>
      <dgm:spPr>
        <a:solidFill>
          <a:srgbClr val="66CCFF"/>
        </a:solidFill>
        <a:ln w="38100"/>
      </dgm:spPr>
      <dgm:t>
        <a:bodyPr/>
        <a:lstStyle/>
        <a:p>
          <a:r>
            <a:rPr lang="en-ZA" sz="1400" b="1" dirty="0" smtClean="0">
              <a:solidFill>
                <a:schemeClr val="tx1"/>
              </a:solidFill>
              <a:latin typeface="Arial" pitchFamily="34" charset="0"/>
              <a:cs typeface="Arial" pitchFamily="34" charset="0"/>
            </a:rPr>
            <a:t>2014/15</a:t>
          </a:r>
        </a:p>
        <a:p>
          <a:r>
            <a:rPr lang="en-ZA" sz="1800" b="1" dirty="0" smtClean="0">
              <a:solidFill>
                <a:schemeClr val="tx1"/>
              </a:solidFill>
              <a:latin typeface="Arial" pitchFamily="34" charset="0"/>
              <a:cs typeface="Arial" pitchFamily="34" charset="0"/>
            </a:rPr>
            <a:t>R930.4m </a:t>
          </a:r>
          <a:r>
            <a:rPr lang="en-ZA" sz="1400" dirty="0" smtClean="0">
              <a:solidFill>
                <a:schemeClr val="tx1"/>
              </a:solidFill>
              <a:latin typeface="Arial" pitchFamily="34" charset="0"/>
              <a:cs typeface="Arial" pitchFamily="34" charset="0"/>
            </a:rPr>
            <a:t>Approvals</a:t>
          </a:r>
        </a:p>
        <a:p>
          <a:r>
            <a:rPr lang="en-ZA" sz="1800" b="1" dirty="0" smtClean="0">
              <a:solidFill>
                <a:schemeClr val="tx1"/>
              </a:solidFill>
              <a:latin typeface="Arial" pitchFamily="34" charset="0"/>
              <a:cs typeface="Arial" pitchFamily="34" charset="0"/>
            </a:rPr>
            <a:t>144 </a:t>
          </a:r>
          <a:r>
            <a:rPr lang="en-ZA" sz="1400" dirty="0" smtClean="0">
              <a:solidFill>
                <a:schemeClr val="tx1"/>
              </a:solidFill>
              <a:latin typeface="Arial" pitchFamily="34" charset="0"/>
              <a:cs typeface="Arial" pitchFamily="34" charset="0"/>
            </a:rPr>
            <a:t>Projects</a:t>
          </a:r>
        </a:p>
        <a:p>
          <a:r>
            <a:rPr lang="en-ZA" sz="1400" dirty="0" smtClean="0">
              <a:solidFill>
                <a:schemeClr val="tx1"/>
              </a:solidFill>
              <a:latin typeface="Arial" pitchFamily="34" charset="0"/>
              <a:cs typeface="Arial" pitchFamily="34" charset="0"/>
            </a:rPr>
            <a:t> </a:t>
          </a:r>
          <a:endParaRPr lang="en-ZA" sz="1400" dirty="0">
            <a:solidFill>
              <a:schemeClr val="tx1"/>
            </a:solidFill>
            <a:latin typeface="Arial" pitchFamily="34" charset="0"/>
            <a:cs typeface="Arial" pitchFamily="34" charset="0"/>
          </a:endParaRPr>
        </a:p>
      </dgm:t>
    </dgm:pt>
    <dgm:pt modelId="{03EA24F1-A152-4763-A754-548DDE737404}" type="parTrans" cxnId="{B89E13B0-8B3E-4362-8ACF-8E1C0C2C943A}">
      <dgm:prSet/>
      <dgm:spPr/>
      <dgm:t>
        <a:bodyPr/>
        <a:lstStyle/>
        <a:p>
          <a:endParaRPr lang="en-ZA"/>
        </a:p>
      </dgm:t>
    </dgm:pt>
    <dgm:pt modelId="{65CA2A45-FE01-4A3E-9B11-670E7FBC8FD4}" type="sibTrans" cxnId="{B89E13B0-8B3E-4362-8ACF-8E1C0C2C943A}">
      <dgm:prSet/>
      <dgm:spPr/>
      <dgm:t>
        <a:bodyPr/>
        <a:lstStyle/>
        <a:p>
          <a:endParaRPr lang="en-ZA"/>
        </a:p>
      </dgm:t>
    </dgm:pt>
    <dgm:pt modelId="{19CD421E-09CF-4697-B7E9-97486A1024C1}">
      <dgm:prSet phldrT="[Text]" custT="1"/>
      <dgm:spPr>
        <a:solidFill>
          <a:srgbClr val="66CCFF"/>
        </a:solidFill>
      </dgm:spPr>
      <dgm:t>
        <a:bodyPr/>
        <a:lstStyle/>
        <a:p>
          <a:r>
            <a:rPr lang="en-ZA" sz="1400" b="1" dirty="0" smtClean="0">
              <a:solidFill>
                <a:schemeClr val="tx1"/>
              </a:solidFill>
              <a:latin typeface="Arial" pitchFamily="34" charset="0"/>
              <a:cs typeface="Arial" pitchFamily="34" charset="0"/>
            </a:rPr>
            <a:t>2015/16</a:t>
          </a:r>
        </a:p>
        <a:p>
          <a:r>
            <a:rPr lang="en-ZA" sz="1800" b="1" dirty="0" smtClean="0">
              <a:solidFill>
                <a:schemeClr val="tx1"/>
              </a:solidFill>
              <a:latin typeface="Arial" pitchFamily="34" charset="0"/>
              <a:cs typeface="Arial" pitchFamily="34" charset="0"/>
            </a:rPr>
            <a:t>R917.2m </a:t>
          </a:r>
          <a:r>
            <a:rPr lang="en-ZA" sz="1400" dirty="0" smtClean="0">
              <a:solidFill>
                <a:schemeClr val="tx1"/>
              </a:solidFill>
              <a:latin typeface="Arial" pitchFamily="34" charset="0"/>
              <a:cs typeface="Arial" pitchFamily="34" charset="0"/>
            </a:rPr>
            <a:t>Approvals</a:t>
          </a:r>
        </a:p>
        <a:p>
          <a:r>
            <a:rPr lang="en-ZA" sz="1800" b="1" dirty="0" smtClean="0">
              <a:solidFill>
                <a:schemeClr val="tx1"/>
              </a:solidFill>
              <a:latin typeface="Arial" pitchFamily="34" charset="0"/>
              <a:cs typeface="Arial" pitchFamily="34" charset="0"/>
            </a:rPr>
            <a:t>127  </a:t>
          </a:r>
          <a:r>
            <a:rPr lang="en-ZA" sz="1400" b="0" dirty="0" smtClean="0">
              <a:solidFill>
                <a:schemeClr val="tx1"/>
              </a:solidFill>
              <a:latin typeface="Arial" pitchFamily="34" charset="0"/>
              <a:cs typeface="Arial" pitchFamily="34" charset="0"/>
            </a:rPr>
            <a:t>Projects</a:t>
          </a:r>
          <a:endParaRPr lang="en-ZA" sz="1800" b="1" dirty="0">
            <a:solidFill>
              <a:schemeClr val="tx1"/>
            </a:solidFill>
            <a:latin typeface="Arial" pitchFamily="34" charset="0"/>
            <a:cs typeface="Arial" pitchFamily="34" charset="0"/>
          </a:endParaRPr>
        </a:p>
      </dgm:t>
    </dgm:pt>
    <dgm:pt modelId="{2CB95215-C54A-473E-A7C5-D523BB0B9529}" type="parTrans" cxnId="{344AD986-6660-4E9B-AB60-C5B5DB9F99DC}">
      <dgm:prSet/>
      <dgm:spPr/>
      <dgm:t>
        <a:bodyPr/>
        <a:lstStyle/>
        <a:p>
          <a:endParaRPr lang="en-ZA"/>
        </a:p>
      </dgm:t>
    </dgm:pt>
    <dgm:pt modelId="{0E5B4124-1C6E-4A36-AF8B-D00E75AF6C19}" type="sibTrans" cxnId="{344AD986-6660-4E9B-AB60-C5B5DB9F99DC}">
      <dgm:prSet/>
      <dgm:spPr/>
      <dgm:t>
        <a:bodyPr/>
        <a:lstStyle/>
        <a:p>
          <a:endParaRPr lang="en-ZA"/>
        </a:p>
      </dgm:t>
    </dgm:pt>
    <dgm:pt modelId="{CF3A4C86-8EB8-473C-9BD8-9E60A475487B}" type="pres">
      <dgm:prSet presAssocID="{05171408-988D-4085-BD30-CE2C93B6C425}" presName="diagram" presStyleCnt="0">
        <dgm:presLayoutVars>
          <dgm:dir/>
          <dgm:resizeHandles val="exact"/>
        </dgm:presLayoutVars>
      </dgm:prSet>
      <dgm:spPr/>
      <dgm:t>
        <a:bodyPr/>
        <a:lstStyle/>
        <a:p>
          <a:endParaRPr lang="en-ZA"/>
        </a:p>
      </dgm:t>
    </dgm:pt>
    <dgm:pt modelId="{5ADD8BD2-7A09-4C50-9E0C-05F1E912191D}" type="pres">
      <dgm:prSet presAssocID="{3089B504-65DB-4600-AEB3-97EF2E09D468}" presName="node" presStyleLbl="node1" presStyleIdx="0" presStyleCnt="2" custScaleX="254396" custScaleY="152110">
        <dgm:presLayoutVars>
          <dgm:bulletEnabled val="1"/>
        </dgm:presLayoutVars>
      </dgm:prSet>
      <dgm:spPr/>
      <dgm:t>
        <a:bodyPr/>
        <a:lstStyle/>
        <a:p>
          <a:endParaRPr lang="en-ZA"/>
        </a:p>
      </dgm:t>
    </dgm:pt>
    <dgm:pt modelId="{984A62E3-4D57-48A4-9AAC-720863719D4A}" type="pres">
      <dgm:prSet presAssocID="{65CA2A45-FE01-4A3E-9B11-670E7FBC8FD4}" presName="sibTrans" presStyleCnt="0"/>
      <dgm:spPr/>
    </dgm:pt>
    <dgm:pt modelId="{92A077CA-9651-421E-9742-B2024CE70A6A}" type="pres">
      <dgm:prSet presAssocID="{19CD421E-09CF-4697-B7E9-97486A1024C1}" presName="node" presStyleLbl="node1" presStyleIdx="1" presStyleCnt="2" custScaleX="267581" custScaleY="152110">
        <dgm:presLayoutVars>
          <dgm:bulletEnabled val="1"/>
        </dgm:presLayoutVars>
      </dgm:prSet>
      <dgm:spPr/>
      <dgm:t>
        <a:bodyPr/>
        <a:lstStyle/>
        <a:p>
          <a:endParaRPr lang="en-ZA"/>
        </a:p>
      </dgm:t>
    </dgm:pt>
  </dgm:ptLst>
  <dgm:cxnLst>
    <dgm:cxn modelId="{AA42253E-59DA-4AD0-9483-C5D3F8C716B1}" type="presOf" srcId="{3089B504-65DB-4600-AEB3-97EF2E09D468}" destId="{5ADD8BD2-7A09-4C50-9E0C-05F1E912191D}" srcOrd="0" destOrd="0" presId="urn:microsoft.com/office/officeart/2005/8/layout/default"/>
    <dgm:cxn modelId="{B89E13B0-8B3E-4362-8ACF-8E1C0C2C943A}" srcId="{05171408-988D-4085-BD30-CE2C93B6C425}" destId="{3089B504-65DB-4600-AEB3-97EF2E09D468}" srcOrd="0" destOrd="0" parTransId="{03EA24F1-A152-4763-A754-548DDE737404}" sibTransId="{65CA2A45-FE01-4A3E-9B11-670E7FBC8FD4}"/>
    <dgm:cxn modelId="{B619CAED-489A-4DA5-BF84-BED502566F9A}" type="presOf" srcId="{05171408-988D-4085-BD30-CE2C93B6C425}" destId="{CF3A4C86-8EB8-473C-9BD8-9E60A475487B}" srcOrd="0" destOrd="0" presId="urn:microsoft.com/office/officeart/2005/8/layout/default"/>
    <dgm:cxn modelId="{344AD986-6660-4E9B-AB60-C5B5DB9F99DC}" srcId="{05171408-988D-4085-BD30-CE2C93B6C425}" destId="{19CD421E-09CF-4697-B7E9-97486A1024C1}" srcOrd="1" destOrd="0" parTransId="{2CB95215-C54A-473E-A7C5-D523BB0B9529}" sibTransId="{0E5B4124-1C6E-4A36-AF8B-D00E75AF6C19}"/>
    <dgm:cxn modelId="{88457602-3DB5-4E57-9AFA-73202CA6D2B7}" type="presOf" srcId="{19CD421E-09CF-4697-B7E9-97486A1024C1}" destId="{92A077CA-9651-421E-9742-B2024CE70A6A}" srcOrd="0" destOrd="0" presId="urn:microsoft.com/office/officeart/2005/8/layout/default"/>
    <dgm:cxn modelId="{F0A40BCD-F6D0-4105-A700-B5145C084919}" type="presParOf" srcId="{CF3A4C86-8EB8-473C-9BD8-9E60A475487B}" destId="{5ADD8BD2-7A09-4C50-9E0C-05F1E912191D}" srcOrd="0" destOrd="0" presId="urn:microsoft.com/office/officeart/2005/8/layout/default"/>
    <dgm:cxn modelId="{D537F4FC-C20E-4CD2-BD57-2BD9B6ADAC51}" type="presParOf" srcId="{CF3A4C86-8EB8-473C-9BD8-9E60A475487B}" destId="{984A62E3-4D57-48A4-9AAC-720863719D4A}" srcOrd="1" destOrd="0" presId="urn:microsoft.com/office/officeart/2005/8/layout/default"/>
    <dgm:cxn modelId="{B6229BB9-9FF3-43AD-B5E8-5F45766E0921}" type="presParOf" srcId="{CF3A4C86-8EB8-473C-9BD8-9E60A475487B}" destId="{92A077CA-9651-421E-9742-B2024CE70A6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F3CEF5-ABB7-46F3-A063-EAFCC2917C09}" type="doc">
      <dgm:prSet loTypeId="urn:microsoft.com/office/officeart/2005/8/layout/radial5" loCatId="cycle" qsTypeId="urn:microsoft.com/office/officeart/2005/8/quickstyle/3d7" qsCatId="3D" csTypeId="urn:microsoft.com/office/officeart/2005/8/colors/colorful1" csCatId="colorful" phldr="1"/>
      <dgm:spPr>
        <a:scene3d>
          <a:camera prst="perspectiveLeft" fov="0" zoom="91000">
            <a:rot lat="0" lon="0" rev="0"/>
          </a:camera>
          <a:lightRig rig="threePt" dir="t">
            <a:rot lat="0" lon="0" rev="0"/>
          </a:lightRig>
        </a:scene3d>
      </dgm:spPr>
      <dgm:t>
        <a:bodyPr/>
        <a:lstStyle/>
        <a:p>
          <a:endParaRPr lang="en-ZA"/>
        </a:p>
      </dgm:t>
    </dgm:pt>
    <dgm:pt modelId="{2BA8FDA4-851E-4236-819D-F346A749E635}">
      <dgm:prSet phldrT="[Text]" custT="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2"/>
                </a14:imgProps>
              </a:ext>
            </a:extLst>
          </a:blip>
          <a:stretch>
            <a:fillRect l="-25000" r="-25000"/>
          </a:stretch>
        </a:blipFill>
      </dgm:spPr>
      <dgm:t>
        <a:bodyPr/>
        <a:lstStyle/>
        <a:p>
          <a:pPr algn="l"/>
          <a:endParaRPr lang="en-ZA" sz="1100" dirty="0"/>
        </a:p>
      </dgm:t>
    </dgm:pt>
    <dgm:pt modelId="{B98E42FA-163E-43FF-918E-19E204F751F8}" type="parTrans" cxnId="{0722CAFD-97EB-48DE-849D-D8EE96A8BB9E}">
      <dgm:prSet/>
      <dgm:spPr/>
      <dgm:t>
        <a:bodyPr/>
        <a:lstStyle/>
        <a:p>
          <a:endParaRPr lang="en-ZA" sz="3200"/>
        </a:p>
      </dgm:t>
    </dgm:pt>
    <dgm:pt modelId="{F60D0B19-51A0-44E1-954E-F4B847E083F9}" type="sibTrans" cxnId="{0722CAFD-97EB-48DE-849D-D8EE96A8BB9E}">
      <dgm:prSet/>
      <dgm:spPr/>
      <dgm:t>
        <a:bodyPr/>
        <a:lstStyle/>
        <a:p>
          <a:endParaRPr lang="en-ZA" sz="3200"/>
        </a:p>
      </dgm:t>
    </dgm:pt>
    <dgm:pt modelId="{335877AF-536D-4BEC-97BE-CA8F2D926316}">
      <dgm:prSet phldrT="[Text]" custT="1"/>
      <dgm:spPr>
        <a:solidFill>
          <a:srgbClr val="92D050"/>
        </a:solidFill>
        <a:ln>
          <a:solidFill>
            <a:srgbClr val="FFC000"/>
          </a:solidFill>
        </a:ln>
      </dgm:spPr>
      <dgm:t>
        <a:bodyPr/>
        <a:lstStyle/>
        <a:p>
          <a:pPr algn="ctr"/>
          <a:r>
            <a:rPr lang="en-US" sz="1600" b="1" u="none" dirty="0" smtClean="0">
              <a:solidFill>
                <a:srgbClr val="FF0000"/>
              </a:solidFill>
              <a:latin typeface="Arial" pitchFamily="34" charset="0"/>
              <a:cs typeface="Arial" pitchFamily="34" charset="0"/>
            </a:rPr>
            <a:t>WESTERN CAPE</a:t>
          </a:r>
          <a:endParaRPr lang="en-US" sz="1600" b="0" dirty="0" smtClean="0">
            <a:latin typeface="Arial" pitchFamily="34" charset="0"/>
            <a:cs typeface="Arial" pitchFamily="34" charset="0"/>
          </a:endParaRPr>
        </a:p>
        <a:p>
          <a:pPr algn="l"/>
          <a:r>
            <a:rPr lang="en-US" sz="1600" b="0" dirty="0" smtClean="0">
              <a:latin typeface="Arial" pitchFamily="34" charset="0"/>
              <a:cs typeface="Arial" pitchFamily="34" charset="0"/>
            </a:rPr>
            <a:t>Export Revenue</a:t>
          </a:r>
          <a:r>
            <a:rPr lang="en-US" sz="1600" dirty="0" smtClean="0">
              <a:latin typeface="Arial" pitchFamily="34" charset="0"/>
              <a:cs typeface="Arial" pitchFamily="34" charset="0"/>
            </a:rPr>
            <a:t>: </a:t>
          </a:r>
          <a:r>
            <a:rPr lang="en-US" sz="1600" b="1" dirty="0" smtClean="0">
              <a:solidFill>
                <a:srgbClr val="FF0000"/>
              </a:solidFill>
              <a:latin typeface="Arial" pitchFamily="34" charset="0"/>
              <a:cs typeface="Arial" pitchFamily="34" charset="0"/>
            </a:rPr>
            <a:t>R2.5 b</a:t>
          </a:r>
          <a:endParaRPr lang="en-US" sz="1600" b="0" dirty="0" smtClean="0">
            <a:solidFill>
              <a:srgbClr val="FF0000"/>
            </a:solidFill>
            <a:latin typeface="Arial" pitchFamily="34" charset="0"/>
            <a:cs typeface="Arial" pitchFamily="34" charset="0"/>
          </a:endParaRPr>
        </a:p>
        <a:p>
          <a:pPr algn="l"/>
          <a:r>
            <a:rPr lang="en-US" sz="1600" b="0" dirty="0" smtClean="0">
              <a:latin typeface="Arial" pitchFamily="34" charset="0"/>
              <a:cs typeface="Arial" pitchFamily="34" charset="0"/>
            </a:rPr>
            <a:t>Claims Paid</a:t>
          </a:r>
          <a:r>
            <a:rPr lang="en-US" sz="1600" b="0" dirty="0" smtClean="0">
              <a:solidFill>
                <a:schemeClr val="tx1"/>
              </a:solidFill>
              <a:latin typeface="Arial" pitchFamily="34" charset="0"/>
              <a:cs typeface="Arial" pitchFamily="34" charset="0"/>
            </a:rPr>
            <a:t>:</a:t>
          </a:r>
          <a:r>
            <a:rPr lang="en-US" sz="1600" b="1" dirty="0" smtClean="0">
              <a:solidFill>
                <a:srgbClr val="FF0000"/>
              </a:solidFill>
              <a:latin typeface="Arial" pitchFamily="34" charset="0"/>
              <a:cs typeface="Arial" pitchFamily="34" charset="0"/>
            </a:rPr>
            <a:t> R213.9 m</a:t>
          </a:r>
        </a:p>
        <a:p>
          <a:pPr algn="l"/>
          <a:endParaRPr lang="en-US"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ROI</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R12</a:t>
          </a:r>
          <a:endParaRPr lang="en-ZA" sz="1400" b="1" dirty="0">
            <a:latin typeface="Arial" pitchFamily="34" charset="0"/>
            <a:cs typeface="Arial" pitchFamily="34" charset="0"/>
          </a:endParaRPr>
        </a:p>
      </dgm:t>
    </dgm:pt>
    <dgm:pt modelId="{D94D543F-18AA-4FE2-9506-2A5B17C76902}" type="parTrans" cxnId="{F00A6344-FB72-4F87-AA83-C1D9954271BD}">
      <dgm:prSet custT="1"/>
      <dgm:spPr>
        <a:solidFill>
          <a:srgbClr val="FF0000"/>
        </a:solidFill>
      </dgm:spPr>
      <dgm:t>
        <a:bodyPr/>
        <a:lstStyle/>
        <a:p>
          <a:endParaRPr lang="en-ZA" sz="2400"/>
        </a:p>
      </dgm:t>
    </dgm:pt>
    <dgm:pt modelId="{C6F622C6-5486-4898-9703-5D907269D877}" type="sibTrans" cxnId="{F00A6344-FB72-4F87-AA83-C1D9954271BD}">
      <dgm:prSet/>
      <dgm:spPr/>
      <dgm:t>
        <a:bodyPr/>
        <a:lstStyle/>
        <a:p>
          <a:endParaRPr lang="en-ZA" sz="3200"/>
        </a:p>
      </dgm:t>
    </dgm:pt>
    <dgm:pt modelId="{677C9AF2-6DD4-4972-A086-3CEF36343C9A}">
      <dgm:prSet phldrT="[Text]" custT="1"/>
      <dgm:spPr>
        <a:solidFill>
          <a:schemeClr val="bg1"/>
        </a:solidFill>
        <a:ln>
          <a:solidFill>
            <a:srgbClr val="FFC000"/>
          </a:solidFill>
        </a:ln>
      </dgm:spPr>
      <dgm:t>
        <a:bodyPr/>
        <a:lstStyle/>
        <a:p>
          <a:pPr algn="ctr">
            <a:lnSpc>
              <a:spcPct val="150000"/>
            </a:lnSpc>
          </a:pPr>
          <a:r>
            <a:rPr lang="en-US" sz="1400" b="1" u="none" dirty="0" err="1" smtClean="0">
              <a:solidFill>
                <a:srgbClr val="FF0000"/>
              </a:solidFill>
              <a:latin typeface="Arial" pitchFamily="34" charset="0"/>
              <a:cs typeface="Arial" pitchFamily="34" charset="0"/>
            </a:rPr>
            <a:t>KWAZULU</a:t>
          </a:r>
          <a:r>
            <a:rPr lang="en-US" sz="1400" b="1" u="none" dirty="0" smtClean="0">
              <a:solidFill>
                <a:srgbClr val="FF0000"/>
              </a:solidFill>
              <a:latin typeface="Arial" pitchFamily="34" charset="0"/>
              <a:cs typeface="Arial" pitchFamily="34" charset="0"/>
            </a:rPr>
            <a:t>–NATAL</a:t>
          </a:r>
          <a:endParaRPr lang="en-US" sz="1400" b="1" u="sng" dirty="0" smtClean="0">
            <a:latin typeface="Arial" pitchFamily="34" charset="0"/>
            <a:cs typeface="Arial" pitchFamily="34" charset="0"/>
          </a:endParaRPr>
        </a:p>
        <a:p>
          <a:pPr algn="l">
            <a:lnSpc>
              <a:spcPct val="90000"/>
            </a:lnSpc>
          </a:pPr>
          <a:r>
            <a:rPr lang="en-US" sz="1400" b="0" dirty="0" smtClean="0">
              <a:latin typeface="Arial" pitchFamily="34" charset="0"/>
              <a:cs typeface="Arial" pitchFamily="34" charset="0"/>
            </a:rPr>
            <a:t>Export Revenue:</a:t>
          </a:r>
          <a:r>
            <a:rPr lang="en-US" sz="1400" b="1" dirty="0" smtClean="0">
              <a:solidFill>
                <a:srgbClr val="FF0000"/>
              </a:solidFill>
              <a:latin typeface="Arial" pitchFamily="34" charset="0"/>
              <a:cs typeface="Arial" pitchFamily="34" charset="0"/>
            </a:rPr>
            <a:t>R689.9m</a:t>
          </a:r>
        </a:p>
        <a:p>
          <a:pPr algn="l">
            <a:lnSpc>
              <a:spcPct val="90000"/>
            </a:lnSpc>
          </a:pPr>
          <a:r>
            <a:rPr lang="en-US" sz="1400" b="0" dirty="0" smtClean="0">
              <a:latin typeface="Arial" pitchFamily="34" charset="0"/>
              <a:cs typeface="Arial" pitchFamily="34" charset="0"/>
            </a:rPr>
            <a:t>Claims Paid: </a:t>
          </a:r>
          <a:r>
            <a:rPr lang="en-US" sz="1400" b="1" dirty="0" smtClean="0">
              <a:solidFill>
                <a:srgbClr val="FF0000"/>
              </a:solidFill>
              <a:latin typeface="Arial" pitchFamily="34" charset="0"/>
              <a:cs typeface="Arial" pitchFamily="34" charset="0"/>
            </a:rPr>
            <a:t>R71.5 m</a:t>
          </a:r>
        </a:p>
        <a:p>
          <a:pPr algn="l">
            <a:lnSpc>
              <a:spcPct val="90000"/>
            </a:lnSpc>
          </a:pPr>
          <a:endParaRPr lang="en-US" sz="1400" b="1" dirty="0" smtClean="0">
            <a:latin typeface="Arial" pitchFamily="34" charset="0"/>
            <a:cs typeface="Arial" pitchFamily="34" charset="0"/>
          </a:endParaRPr>
        </a:p>
        <a:p>
          <a:pPr algn="ctr">
            <a:lnSpc>
              <a:spcPct val="90000"/>
            </a:lnSpc>
          </a:pPr>
          <a:r>
            <a:rPr lang="en-US" sz="1400" b="1" dirty="0" smtClean="0">
              <a:latin typeface="Arial" pitchFamily="34" charset="0"/>
              <a:cs typeface="Arial" pitchFamily="34" charset="0"/>
            </a:rPr>
            <a:t>ROI</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R9.55</a:t>
          </a:r>
          <a:endParaRPr lang="en-ZA" sz="1400" b="1" dirty="0">
            <a:latin typeface="Arial" pitchFamily="34" charset="0"/>
            <a:cs typeface="Arial" pitchFamily="34" charset="0"/>
          </a:endParaRPr>
        </a:p>
      </dgm:t>
    </dgm:pt>
    <dgm:pt modelId="{70B04F4A-EE83-4B44-A1AF-6A85AD1A2339}" type="parTrans" cxnId="{FA0597CE-3E56-4664-8DE3-1571E58B83B4}">
      <dgm:prSet custT="1"/>
      <dgm:spPr>
        <a:solidFill>
          <a:srgbClr val="FF0000"/>
        </a:solidFill>
      </dgm:spPr>
      <dgm:t>
        <a:bodyPr/>
        <a:lstStyle/>
        <a:p>
          <a:endParaRPr lang="en-ZA" sz="2400"/>
        </a:p>
      </dgm:t>
    </dgm:pt>
    <dgm:pt modelId="{70691829-188E-4F9F-AF08-01770FDFA0AD}" type="sibTrans" cxnId="{FA0597CE-3E56-4664-8DE3-1571E58B83B4}">
      <dgm:prSet/>
      <dgm:spPr/>
      <dgm:t>
        <a:bodyPr/>
        <a:lstStyle/>
        <a:p>
          <a:endParaRPr lang="en-ZA" sz="3200"/>
        </a:p>
      </dgm:t>
    </dgm:pt>
    <dgm:pt modelId="{B36ECD63-2262-40CC-A456-E8EC673CB373}">
      <dgm:prSet phldrT="[Text]" custT="1"/>
      <dgm:spPr>
        <a:noFill/>
        <a:ln>
          <a:solidFill>
            <a:srgbClr val="FFC000"/>
          </a:solidFill>
        </a:ln>
      </dgm:spPr>
      <dgm:t>
        <a:bodyPr/>
        <a:lstStyle/>
        <a:p>
          <a:pPr algn="ctr"/>
          <a:r>
            <a:rPr lang="en-US" sz="1400" b="1" u="none" dirty="0" smtClean="0">
              <a:solidFill>
                <a:srgbClr val="FF0000"/>
              </a:solidFill>
              <a:latin typeface="Arial" pitchFamily="34" charset="0"/>
              <a:cs typeface="Arial" pitchFamily="34" charset="0"/>
            </a:rPr>
            <a:t>GAUTENG</a:t>
          </a:r>
          <a:endParaRPr lang="en-US" sz="1400" b="1" dirty="0" smtClean="0">
            <a:latin typeface="Arial" pitchFamily="34" charset="0"/>
            <a:cs typeface="Arial" pitchFamily="34" charset="0"/>
          </a:endParaRPr>
        </a:p>
        <a:p>
          <a:pPr algn="l"/>
          <a:r>
            <a:rPr lang="en-US" sz="1400" b="0" dirty="0" smtClean="0">
              <a:latin typeface="Arial" pitchFamily="34" charset="0"/>
              <a:cs typeface="Arial" pitchFamily="34" charset="0"/>
            </a:rPr>
            <a:t>Export Revenue:</a:t>
          </a:r>
          <a:r>
            <a:rPr lang="en-US" sz="1400" b="1" dirty="0" smtClean="0">
              <a:solidFill>
                <a:srgbClr val="FF0000"/>
              </a:solidFill>
              <a:latin typeface="Arial" pitchFamily="34" charset="0"/>
              <a:cs typeface="Arial" pitchFamily="34" charset="0"/>
            </a:rPr>
            <a:t>R1.4 b</a:t>
          </a:r>
        </a:p>
        <a:p>
          <a:pPr algn="l"/>
          <a:r>
            <a:rPr lang="en-US" sz="1400" b="0" dirty="0" smtClean="0">
              <a:latin typeface="Arial" pitchFamily="34" charset="0"/>
              <a:cs typeface="Arial" pitchFamily="34" charset="0"/>
            </a:rPr>
            <a:t>Claims Paid: </a:t>
          </a:r>
          <a:r>
            <a:rPr lang="en-US" sz="1400" b="1" dirty="0" smtClean="0">
              <a:solidFill>
                <a:srgbClr val="FF0000"/>
              </a:solidFill>
              <a:latin typeface="Arial" pitchFamily="34" charset="0"/>
              <a:cs typeface="Arial" pitchFamily="34" charset="0"/>
            </a:rPr>
            <a:t>R36.1 m</a:t>
          </a:r>
        </a:p>
        <a:p>
          <a:pPr algn="ctr"/>
          <a:endParaRPr lang="en-US"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ROI</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R38.78</a:t>
          </a:r>
          <a:endParaRPr lang="en-ZA" sz="1400" b="1" dirty="0">
            <a:latin typeface="Arial" pitchFamily="34" charset="0"/>
            <a:cs typeface="Arial" pitchFamily="34" charset="0"/>
          </a:endParaRPr>
        </a:p>
      </dgm:t>
    </dgm:pt>
    <dgm:pt modelId="{CBB4DBF2-E709-4AD4-B09B-7E70009FD951}" type="parTrans" cxnId="{7925FD05-68DB-4719-8652-8D9B0D5766CB}">
      <dgm:prSet custT="1"/>
      <dgm:spPr>
        <a:solidFill>
          <a:srgbClr val="FF0000"/>
        </a:solidFill>
      </dgm:spPr>
      <dgm:t>
        <a:bodyPr/>
        <a:lstStyle/>
        <a:p>
          <a:endParaRPr lang="en-ZA" sz="2400"/>
        </a:p>
      </dgm:t>
    </dgm:pt>
    <dgm:pt modelId="{6C259DD0-7E02-400C-99DD-7FB5380E23C5}" type="sibTrans" cxnId="{7925FD05-68DB-4719-8652-8D9B0D5766CB}">
      <dgm:prSet/>
      <dgm:spPr/>
      <dgm:t>
        <a:bodyPr/>
        <a:lstStyle/>
        <a:p>
          <a:endParaRPr lang="en-ZA" sz="3200"/>
        </a:p>
      </dgm:t>
    </dgm:pt>
    <dgm:pt modelId="{1A495D83-20C3-466E-BC8B-C491B4276840}" type="pres">
      <dgm:prSet presAssocID="{0CF3CEF5-ABB7-46F3-A063-EAFCC2917C09}" presName="Name0" presStyleCnt="0">
        <dgm:presLayoutVars>
          <dgm:chMax val="1"/>
          <dgm:dir/>
          <dgm:animLvl val="ctr"/>
          <dgm:resizeHandles val="exact"/>
        </dgm:presLayoutVars>
      </dgm:prSet>
      <dgm:spPr/>
      <dgm:t>
        <a:bodyPr/>
        <a:lstStyle/>
        <a:p>
          <a:endParaRPr lang="en-ZA"/>
        </a:p>
      </dgm:t>
    </dgm:pt>
    <dgm:pt modelId="{2352A1D9-24AD-46E3-84AC-FE643486F665}" type="pres">
      <dgm:prSet presAssocID="{2BA8FDA4-851E-4236-819D-F346A749E635}" presName="centerShape" presStyleLbl="node0" presStyleIdx="0" presStyleCnt="1" custLinFactNeighborX="889" custLinFactNeighborY="1459"/>
      <dgm:spPr/>
      <dgm:t>
        <a:bodyPr/>
        <a:lstStyle/>
        <a:p>
          <a:endParaRPr lang="en-ZA"/>
        </a:p>
      </dgm:t>
    </dgm:pt>
    <dgm:pt modelId="{9F2AD18F-4C77-4285-AF59-800BE747DD44}" type="pres">
      <dgm:prSet presAssocID="{D94D543F-18AA-4FE2-9506-2A5B17C76902}" presName="parTrans" presStyleLbl="sibTrans2D1" presStyleIdx="0" presStyleCnt="3" custScaleX="189059" custScaleY="71922" custLinFactNeighborX="18861" custLinFactNeighborY="4405"/>
      <dgm:spPr/>
      <dgm:t>
        <a:bodyPr/>
        <a:lstStyle/>
        <a:p>
          <a:endParaRPr lang="en-ZA"/>
        </a:p>
      </dgm:t>
    </dgm:pt>
    <dgm:pt modelId="{1CA26CFE-556D-43BE-A3C5-58DFCC9784E0}" type="pres">
      <dgm:prSet presAssocID="{D94D543F-18AA-4FE2-9506-2A5B17C76902}" presName="connectorText" presStyleLbl="sibTrans2D1" presStyleIdx="0" presStyleCnt="3"/>
      <dgm:spPr/>
      <dgm:t>
        <a:bodyPr/>
        <a:lstStyle/>
        <a:p>
          <a:endParaRPr lang="en-ZA"/>
        </a:p>
      </dgm:t>
    </dgm:pt>
    <dgm:pt modelId="{E2D0FC89-53F2-4D6E-A457-94DC5F730838}" type="pres">
      <dgm:prSet presAssocID="{335877AF-536D-4BEC-97BE-CA8F2D926316}" presName="node" presStyleLbl="node1" presStyleIdx="0" presStyleCnt="3" custScaleX="186203" custScaleY="112939" custRadScaleRad="90962" custRadScaleInc="-3918">
        <dgm:presLayoutVars>
          <dgm:bulletEnabled val="1"/>
        </dgm:presLayoutVars>
      </dgm:prSet>
      <dgm:spPr>
        <a:prstGeom prst="flowChartOnlineStorage">
          <a:avLst/>
        </a:prstGeom>
      </dgm:spPr>
      <dgm:t>
        <a:bodyPr/>
        <a:lstStyle/>
        <a:p>
          <a:endParaRPr lang="en-ZA"/>
        </a:p>
      </dgm:t>
    </dgm:pt>
    <dgm:pt modelId="{A097F915-74CB-405B-9CA6-C3CBA5687877}" type="pres">
      <dgm:prSet presAssocID="{70B04F4A-EE83-4B44-A1AF-6A85AD1A2339}" presName="parTrans" presStyleLbl="sibTrans2D1" presStyleIdx="1" presStyleCnt="3" custAng="278964" custScaleX="138123" custScaleY="71922" custLinFactNeighborX="17553" custLinFactNeighborY="2521"/>
      <dgm:spPr/>
      <dgm:t>
        <a:bodyPr/>
        <a:lstStyle/>
        <a:p>
          <a:endParaRPr lang="en-ZA"/>
        </a:p>
      </dgm:t>
    </dgm:pt>
    <dgm:pt modelId="{9B172BD9-AF1A-42F6-B656-B56BDEE78C09}" type="pres">
      <dgm:prSet presAssocID="{70B04F4A-EE83-4B44-A1AF-6A85AD1A2339}" presName="connectorText" presStyleLbl="sibTrans2D1" presStyleIdx="1" presStyleCnt="3"/>
      <dgm:spPr/>
      <dgm:t>
        <a:bodyPr/>
        <a:lstStyle/>
        <a:p>
          <a:endParaRPr lang="en-ZA"/>
        </a:p>
      </dgm:t>
    </dgm:pt>
    <dgm:pt modelId="{E8EBEE1A-B0D6-4800-8526-8C6A74717D5F}" type="pres">
      <dgm:prSet presAssocID="{677C9AF2-6DD4-4972-A086-3CEF36343C9A}" presName="node" presStyleLbl="node1" presStyleIdx="1" presStyleCnt="3" custScaleX="197273" custScaleY="120265" custRadScaleRad="153121" custRadScaleInc="-58181">
        <dgm:presLayoutVars>
          <dgm:bulletEnabled val="1"/>
        </dgm:presLayoutVars>
      </dgm:prSet>
      <dgm:spPr>
        <a:prstGeom prst="flowChartOnlineStorage">
          <a:avLst/>
        </a:prstGeom>
      </dgm:spPr>
      <dgm:t>
        <a:bodyPr/>
        <a:lstStyle/>
        <a:p>
          <a:endParaRPr lang="en-ZA"/>
        </a:p>
      </dgm:t>
    </dgm:pt>
    <dgm:pt modelId="{C9981965-B363-46C1-A295-FC86DB87BA66}" type="pres">
      <dgm:prSet presAssocID="{CBB4DBF2-E709-4AD4-B09B-7E70009FD951}" presName="parTrans" presStyleLbl="sibTrans2D1" presStyleIdx="2" presStyleCnt="3" custAng="21416364" custScaleX="138830" custScaleY="71922" custLinFactNeighborX="-19460" custLinFactNeighborY="-29366"/>
      <dgm:spPr/>
      <dgm:t>
        <a:bodyPr/>
        <a:lstStyle/>
        <a:p>
          <a:endParaRPr lang="en-ZA"/>
        </a:p>
      </dgm:t>
    </dgm:pt>
    <dgm:pt modelId="{EE671279-9536-45F5-81DC-3D0670D9DEB6}" type="pres">
      <dgm:prSet presAssocID="{CBB4DBF2-E709-4AD4-B09B-7E70009FD951}" presName="connectorText" presStyleLbl="sibTrans2D1" presStyleIdx="2" presStyleCnt="3"/>
      <dgm:spPr/>
      <dgm:t>
        <a:bodyPr/>
        <a:lstStyle/>
        <a:p>
          <a:endParaRPr lang="en-ZA"/>
        </a:p>
      </dgm:t>
    </dgm:pt>
    <dgm:pt modelId="{1752FB2A-32E4-4107-860C-F50A965D2FD1}" type="pres">
      <dgm:prSet presAssocID="{B36ECD63-2262-40CC-A456-E8EC673CB373}" presName="node" presStyleLbl="node1" presStyleIdx="2" presStyleCnt="3" custScaleX="176518" custScaleY="113507" custRadScaleRad="145886" custRadScaleInc="55101">
        <dgm:presLayoutVars>
          <dgm:bulletEnabled val="1"/>
        </dgm:presLayoutVars>
      </dgm:prSet>
      <dgm:spPr>
        <a:prstGeom prst="flowChartOnlineStorage">
          <a:avLst/>
        </a:prstGeom>
      </dgm:spPr>
      <dgm:t>
        <a:bodyPr/>
        <a:lstStyle/>
        <a:p>
          <a:endParaRPr lang="en-ZA"/>
        </a:p>
      </dgm:t>
    </dgm:pt>
  </dgm:ptLst>
  <dgm:cxnLst>
    <dgm:cxn modelId="{00929439-11DC-4F30-A591-FA91644F53FC}" type="presOf" srcId="{2BA8FDA4-851E-4236-819D-F346A749E635}" destId="{2352A1D9-24AD-46E3-84AC-FE643486F665}" srcOrd="0" destOrd="0" presId="urn:microsoft.com/office/officeart/2005/8/layout/radial5"/>
    <dgm:cxn modelId="{BB27764B-C201-404F-B8AA-7134D1D5E51F}" type="presOf" srcId="{D94D543F-18AA-4FE2-9506-2A5B17C76902}" destId="{9F2AD18F-4C77-4285-AF59-800BE747DD44}" srcOrd="0" destOrd="0" presId="urn:microsoft.com/office/officeart/2005/8/layout/radial5"/>
    <dgm:cxn modelId="{EA22D261-286C-4ECC-97AA-C901BD6EB047}" type="presOf" srcId="{677C9AF2-6DD4-4972-A086-3CEF36343C9A}" destId="{E8EBEE1A-B0D6-4800-8526-8C6A74717D5F}" srcOrd="0" destOrd="0" presId="urn:microsoft.com/office/officeart/2005/8/layout/radial5"/>
    <dgm:cxn modelId="{F944D124-F262-4D12-9A0A-B79F2B212C6A}" type="presOf" srcId="{CBB4DBF2-E709-4AD4-B09B-7E70009FD951}" destId="{C9981965-B363-46C1-A295-FC86DB87BA66}" srcOrd="0" destOrd="0" presId="urn:microsoft.com/office/officeart/2005/8/layout/radial5"/>
    <dgm:cxn modelId="{F00A6344-FB72-4F87-AA83-C1D9954271BD}" srcId="{2BA8FDA4-851E-4236-819D-F346A749E635}" destId="{335877AF-536D-4BEC-97BE-CA8F2D926316}" srcOrd="0" destOrd="0" parTransId="{D94D543F-18AA-4FE2-9506-2A5B17C76902}" sibTransId="{C6F622C6-5486-4898-9703-5D907269D877}"/>
    <dgm:cxn modelId="{7925FD05-68DB-4719-8652-8D9B0D5766CB}" srcId="{2BA8FDA4-851E-4236-819D-F346A749E635}" destId="{B36ECD63-2262-40CC-A456-E8EC673CB373}" srcOrd="2" destOrd="0" parTransId="{CBB4DBF2-E709-4AD4-B09B-7E70009FD951}" sibTransId="{6C259DD0-7E02-400C-99DD-7FB5380E23C5}"/>
    <dgm:cxn modelId="{E3B3A79D-C390-4DF9-BFCC-38264ABDD206}" type="presOf" srcId="{70B04F4A-EE83-4B44-A1AF-6A85AD1A2339}" destId="{A097F915-74CB-405B-9CA6-C3CBA5687877}" srcOrd="0" destOrd="0" presId="urn:microsoft.com/office/officeart/2005/8/layout/radial5"/>
    <dgm:cxn modelId="{A9B71CD9-60A6-4E21-A0A2-EF82B6E5D2BD}" type="presOf" srcId="{D94D543F-18AA-4FE2-9506-2A5B17C76902}" destId="{1CA26CFE-556D-43BE-A3C5-58DFCC9784E0}" srcOrd="1" destOrd="0" presId="urn:microsoft.com/office/officeart/2005/8/layout/radial5"/>
    <dgm:cxn modelId="{0722CAFD-97EB-48DE-849D-D8EE96A8BB9E}" srcId="{0CF3CEF5-ABB7-46F3-A063-EAFCC2917C09}" destId="{2BA8FDA4-851E-4236-819D-F346A749E635}" srcOrd="0" destOrd="0" parTransId="{B98E42FA-163E-43FF-918E-19E204F751F8}" sibTransId="{F60D0B19-51A0-44E1-954E-F4B847E083F9}"/>
    <dgm:cxn modelId="{06618FE3-4156-4335-9110-ABA5F3CAF914}" type="presOf" srcId="{CBB4DBF2-E709-4AD4-B09B-7E70009FD951}" destId="{EE671279-9536-45F5-81DC-3D0670D9DEB6}" srcOrd="1" destOrd="0" presId="urn:microsoft.com/office/officeart/2005/8/layout/radial5"/>
    <dgm:cxn modelId="{1EE09333-1BEA-4516-8B93-B523957C84B5}" type="presOf" srcId="{B36ECD63-2262-40CC-A456-E8EC673CB373}" destId="{1752FB2A-32E4-4107-860C-F50A965D2FD1}" srcOrd="0" destOrd="0" presId="urn:microsoft.com/office/officeart/2005/8/layout/radial5"/>
    <dgm:cxn modelId="{563FB78E-062E-46F1-8FA7-5CB78C5A6A68}" type="presOf" srcId="{70B04F4A-EE83-4B44-A1AF-6A85AD1A2339}" destId="{9B172BD9-AF1A-42F6-B656-B56BDEE78C09}" srcOrd="1" destOrd="0" presId="urn:microsoft.com/office/officeart/2005/8/layout/radial5"/>
    <dgm:cxn modelId="{FA0597CE-3E56-4664-8DE3-1571E58B83B4}" srcId="{2BA8FDA4-851E-4236-819D-F346A749E635}" destId="{677C9AF2-6DD4-4972-A086-3CEF36343C9A}" srcOrd="1" destOrd="0" parTransId="{70B04F4A-EE83-4B44-A1AF-6A85AD1A2339}" sibTransId="{70691829-188E-4F9F-AF08-01770FDFA0AD}"/>
    <dgm:cxn modelId="{0262F593-6C10-45CB-8763-9D1A9D9098EE}" type="presOf" srcId="{335877AF-536D-4BEC-97BE-CA8F2D926316}" destId="{E2D0FC89-53F2-4D6E-A457-94DC5F730838}" srcOrd="0" destOrd="0" presId="urn:microsoft.com/office/officeart/2005/8/layout/radial5"/>
    <dgm:cxn modelId="{C06EE382-1450-4A04-A0C6-96AC46304055}" type="presOf" srcId="{0CF3CEF5-ABB7-46F3-A063-EAFCC2917C09}" destId="{1A495D83-20C3-466E-BC8B-C491B4276840}" srcOrd="0" destOrd="0" presId="urn:microsoft.com/office/officeart/2005/8/layout/radial5"/>
    <dgm:cxn modelId="{10CE5CE0-006A-4776-8FC2-AB4BC85A08BA}" type="presParOf" srcId="{1A495D83-20C3-466E-BC8B-C491B4276840}" destId="{2352A1D9-24AD-46E3-84AC-FE643486F665}" srcOrd="0" destOrd="0" presId="urn:microsoft.com/office/officeart/2005/8/layout/radial5"/>
    <dgm:cxn modelId="{B71E77C8-DA49-4D6A-BEC6-0463983F38BF}" type="presParOf" srcId="{1A495D83-20C3-466E-BC8B-C491B4276840}" destId="{9F2AD18F-4C77-4285-AF59-800BE747DD44}" srcOrd="1" destOrd="0" presId="urn:microsoft.com/office/officeart/2005/8/layout/radial5"/>
    <dgm:cxn modelId="{049F424B-669D-455C-8C1B-88B794A120DE}" type="presParOf" srcId="{9F2AD18F-4C77-4285-AF59-800BE747DD44}" destId="{1CA26CFE-556D-43BE-A3C5-58DFCC9784E0}" srcOrd="0" destOrd="0" presId="urn:microsoft.com/office/officeart/2005/8/layout/radial5"/>
    <dgm:cxn modelId="{955C1867-A879-44FA-8F57-62FCAD63FE9C}" type="presParOf" srcId="{1A495D83-20C3-466E-BC8B-C491B4276840}" destId="{E2D0FC89-53F2-4D6E-A457-94DC5F730838}" srcOrd="2" destOrd="0" presId="urn:microsoft.com/office/officeart/2005/8/layout/radial5"/>
    <dgm:cxn modelId="{4AE474D3-BA2A-4810-81E8-C7293AA88AEF}" type="presParOf" srcId="{1A495D83-20C3-466E-BC8B-C491B4276840}" destId="{A097F915-74CB-405B-9CA6-C3CBA5687877}" srcOrd="3" destOrd="0" presId="urn:microsoft.com/office/officeart/2005/8/layout/radial5"/>
    <dgm:cxn modelId="{72B5C153-9D98-4AD1-8EAD-A7CAD221490A}" type="presParOf" srcId="{A097F915-74CB-405B-9CA6-C3CBA5687877}" destId="{9B172BD9-AF1A-42F6-B656-B56BDEE78C09}" srcOrd="0" destOrd="0" presId="urn:microsoft.com/office/officeart/2005/8/layout/radial5"/>
    <dgm:cxn modelId="{28EB470F-CC89-47BE-B617-E2CBBB43198E}" type="presParOf" srcId="{1A495D83-20C3-466E-BC8B-C491B4276840}" destId="{E8EBEE1A-B0D6-4800-8526-8C6A74717D5F}" srcOrd="4" destOrd="0" presId="urn:microsoft.com/office/officeart/2005/8/layout/radial5"/>
    <dgm:cxn modelId="{CC8680BE-C508-4FB0-B414-856401A54375}" type="presParOf" srcId="{1A495D83-20C3-466E-BC8B-C491B4276840}" destId="{C9981965-B363-46C1-A295-FC86DB87BA66}" srcOrd="5" destOrd="0" presId="urn:microsoft.com/office/officeart/2005/8/layout/radial5"/>
    <dgm:cxn modelId="{CA68EEF9-9067-483F-86E6-7EFD251B217B}" type="presParOf" srcId="{C9981965-B363-46C1-A295-FC86DB87BA66}" destId="{EE671279-9536-45F5-81DC-3D0670D9DEB6}" srcOrd="0" destOrd="0" presId="urn:microsoft.com/office/officeart/2005/8/layout/radial5"/>
    <dgm:cxn modelId="{19895BA5-421B-4EF6-8C96-D8A171DEBB8C}" type="presParOf" srcId="{1A495D83-20C3-466E-BC8B-C491B4276840}" destId="{1752FB2A-32E4-4107-860C-F50A965D2FD1}" srcOrd="6" destOrd="0" presId="urn:microsoft.com/office/officeart/2005/8/layout/radial5"/>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572638A2-5C99-4511-8DAC-6A4605287D9A}" type="doc">
      <dgm:prSet loTypeId="urn:microsoft.com/office/officeart/2005/8/layout/vList3" loCatId="list" qsTypeId="urn:microsoft.com/office/officeart/2005/8/quickstyle/3d4" qsCatId="3D" csTypeId="urn:microsoft.com/office/officeart/2005/8/colors/accent0_2" csCatId="mainScheme" phldr="1"/>
      <dgm:spPr/>
      <dgm:t>
        <a:bodyPr/>
        <a:lstStyle/>
        <a:p>
          <a:endParaRPr lang="en-ZA"/>
        </a:p>
      </dgm:t>
    </dgm:pt>
    <dgm:pt modelId="{714C115F-47B6-4127-B214-B009E79D45DB}">
      <dgm:prSet phldrT="[Text]" custT="1"/>
      <dgm:spPr>
        <a:solidFill>
          <a:schemeClr val="bg1">
            <a:lumMod val="95000"/>
          </a:schemeClr>
        </a:solidFill>
        <a:effectLst/>
      </dgm:spPr>
      <dgm:t>
        <a:bodyPr/>
        <a:lstStyle/>
        <a:p>
          <a:pPr algn="l"/>
          <a:r>
            <a:rPr lang="en-US" sz="1100" dirty="0" smtClean="0">
              <a:solidFill>
                <a:schemeClr val="tx1"/>
              </a:solidFill>
              <a:latin typeface="Arial" panose="020B0604020202020204" pitchFamily="34" charset="0"/>
              <a:cs typeface="Arial" panose="020B0604020202020204" pitchFamily="34" charset="0"/>
            </a:rPr>
            <a:t>                                                      </a:t>
          </a:r>
          <a:r>
            <a:rPr lang="en-US" sz="1100" b="1" dirty="0" smtClean="0">
              <a:solidFill>
                <a:schemeClr val="tx1"/>
              </a:solidFill>
              <a:latin typeface="Arial" pitchFamily="34" charset="0"/>
              <a:cs typeface="Arial" pitchFamily="34" charset="0"/>
            </a:rPr>
            <a:t>2014/15                            </a:t>
          </a:r>
          <a:r>
            <a:rPr lang="en-US" sz="1600" b="1" dirty="0" smtClean="0">
              <a:solidFill>
                <a:schemeClr val="tx1"/>
              </a:solidFill>
              <a:latin typeface="Arial" pitchFamily="34" charset="0"/>
              <a:cs typeface="Arial" pitchFamily="34" charset="0"/>
            </a:rPr>
            <a:t>2015/16</a:t>
          </a:r>
        </a:p>
        <a:p>
          <a:pPr algn="l"/>
          <a:r>
            <a:rPr lang="en-US" sz="1100" b="1" dirty="0" smtClean="0">
              <a:solidFill>
                <a:schemeClr val="tx1"/>
              </a:solidFill>
              <a:latin typeface="Arial" pitchFamily="34" charset="0"/>
              <a:cs typeface="Arial" pitchFamily="34" charset="0"/>
            </a:rPr>
            <a:t>Gauteng   </a:t>
          </a:r>
          <a:r>
            <a:rPr lang="en-US" sz="1100" dirty="0" smtClean="0">
              <a:solidFill>
                <a:schemeClr val="tx1"/>
              </a:solidFill>
              <a:latin typeface="Arial" panose="020B0604020202020204" pitchFamily="34" charset="0"/>
              <a:cs typeface="Arial" panose="020B0604020202020204" pitchFamily="34" charset="0"/>
            </a:rPr>
            <a:t>                                   </a:t>
          </a:r>
          <a:r>
            <a:rPr lang="en-US" sz="1050" b="0" dirty="0" smtClean="0">
              <a:solidFill>
                <a:schemeClr val="tx1"/>
              </a:solidFill>
              <a:latin typeface="Arial" pitchFamily="34" charset="0"/>
              <a:cs typeface="Arial" pitchFamily="34" charset="0"/>
            </a:rPr>
            <a:t>4 712                                      </a:t>
          </a:r>
          <a:r>
            <a:rPr lang="en-US" sz="1600" b="1" dirty="0" smtClean="0">
              <a:solidFill>
                <a:schemeClr val="tx1"/>
              </a:solidFill>
              <a:latin typeface="Arial" pitchFamily="34" charset="0"/>
              <a:cs typeface="Arial" pitchFamily="34" charset="0"/>
            </a:rPr>
            <a:t>4 377</a:t>
          </a:r>
        </a:p>
        <a:p>
          <a:pPr algn="l"/>
          <a:r>
            <a:rPr lang="en-US" sz="1100" b="1" dirty="0" smtClean="0">
              <a:solidFill>
                <a:schemeClr val="tx1"/>
              </a:solidFill>
              <a:latin typeface="Arial" pitchFamily="34" charset="0"/>
              <a:cs typeface="Arial" pitchFamily="34" charset="0"/>
            </a:rPr>
            <a:t>KwaZulu-Natal</a:t>
          </a:r>
          <a:r>
            <a:rPr lang="en-US" sz="1200" b="1" dirty="0" smtClean="0">
              <a:solidFill>
                <a:schemeClr val="tx1"/>
              </a:solidFill>
              <a:latin typeface="Arial" pitchFamily="34" charset="0"/>
              <a:cs typeface="Arial" pitchFamily="34" charset="0"/>
            </a:rPr>
            <a:t>                           </a:t>
          </a:r>
          <a:r>
            <a:rPr lang="en-US" sz="1100" b="0" dirty="0" smtClean="0">
              <a:solidFill>
                <a:schemeClr val="tx1"/>
              </a:solidFill>
              <a:latin typeface="Arial" pitchFamily="34" charset="0"/>
              <a:cs typeface="Arial" pitchFamily="34" charset="0"/>
            </a:rPr>
            <a:t>8 993                               </a:t>
          </a:r>
          <a:r>
            <a:rPr lang="en-US" sz="1100" b="1"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8 034</a:t>
          </a:r>
        </a:p>
        <a:p>
          <a:pPr algn="l"/>
          <a:r>
            <a:rPr lang="en-US" sz="1600" b="1" dirty="0" smtClean="0">
              <a:solidFill>
                <a:srgbClr val="FF0000"/>
              </a:solidFill>
              <a:latin typeface="Arial" pitchFamily="34" charset="0"/>
              <a:cs typeface="Arial" pitchFamily="34" charset="0"/>
            </a:rPr>
            <a:t>Western Cape            </a:t>
          </a:r>
          <a:r>
            <a:rPr lang="en-US" sz="1400" b="1" dirty="0" smtClean="0">
              <a:solidFill>
                <a:srgbClr val="FF0000"/>
              </a:solidFill>
              <a:latin typeface="Arial" pitchFamily="34" charset="0"/>
              <a:cs typeface="Arial" pitchFamily="34" charset="0"/>
            </a:rPr>
            <a:t>22 530 </a:t>
          </a:r>
          <a:r>
            <a:rPr lang="en-US" sz="16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25 478</a:t>
          </a:r>
          <a:endParaRPr lang="en-ZA" sz="2400" b="1" dirty="0">
            <a:solidFill>
              <a:srgbClr val="FF0000"/>
            </a:solidFill>
            <a:latin typeface="Arial" pitchFamily="34" charset="0"/>
            <a:cs typeface="Arial" pitchFamily="34" charset="0"/>
          </a:endParaRPr>
        </a:p>
      </dgm:t>
    </dgm:pt>
    <dgm:pt modelId="{1C3AAAE1-53EE-4E84-8443-AAF691CCEA3A}" type="parTrans" cxnId="{0A0D7EC7-6162-498F-968E-0F10F81C2058}">
      <dgm:prSet/>
      <dgm:spPr/>
      <dgm:t>
        <a:bodyPr/>
        <a:lstStyle/>
        <a:p>
          <a:endParaRPr lang="en-ZA"/>
        </a:p>
      </dgm:t>
    </dgm:pt>
    <dgm:pt modelId="{DE6B5752-1ABC-4F08-BAB8-5821B2B88135}" type="sibTrans" cxnId="{0A0D7EC7-6162-498F-968E-0F10F81C2058}">
      <dgm:prSet/>
      <dgm:spPr/>
      <dgm:t>
        <a:bodyPr/>
        <a:lstStyle/>
        <a:p>
          <a:endParaRPr lang="en-ZA"/>
        </a:p>
      </dgm:t>
    </dgm:pt>
    <dgm:pt modelId="{69317D44-9195-4508-BED0-7BED75A55F2A}">
      <dgm:prSet phldrT="[Text]" custT="1"/>
      <dgm:spPr>
        <a:solidFill>
          <a:schemeClr val="bg1">
            <a:lumMod val="95000"/>
          </a:schemeClr>
        </a:solidFill>
        <a:effectLst/>
      </dgm:spPr>
      <dgm:t>
        <a:bodyPr/>
        <a:lstStyle/>
        <a:p>
          <a:pPr algn="l"/>
          <a:r>
            <a:rPr lang="en-US" sz="1100" b="1" dirty="0" smtClean="0">
              <a:solidFill>
                <a:schemeClr val="tx1"/>
              </a:solidFill>
              <a:latin typeface="Arial" pitchFamily="34" charset="0"/>
              <a:cs typeface="Arial" pitchFamily="34" charset="0"/>
            </a:rPr>
            <a:t>                                             2014/15                               </a:t>
          </a:r>
          <a:r>
            <a:rPr lang="en-US" sz="1600" b="1" dirty="0" smtClean="0">
              <a:solidFill>
                <a:schemeClr val="tx1"/>
              </a:solidFill>
              <a:latin typeface="Arial" pitchFamily="34" charset="0"/>
              <a:cs typeface="Arial" pitchFamily="34" charset="0"/>
            </a:rPr>
            <a:t>2015/16</a:t>
          </a:r>
        </a:p>
        <a:p>
          <a:pPr algn="l"/>
          <a:r>
            <a:rPr lang="en-US" sz="1100" b="1" dirty="0" smtClean="0">
              <a:solidFill>
                <a:schemeClr val="tx1"/>
              </a:solidFill>
              <a:latin typeface="Arial" pitchFamily="34" charset="0"/>
              <a:cs typeface="Arial" pitchFamily="34" charset="0"/>
            </a:rPr>
            <a:t>Gauteng                                  </a:t>
          </a:r>
          <a:r>
            <a:rPr lang="en-US" sz="1050" b="0" dirty="0" smtClean="0">
              <a:solidFill>
                <a:schemeClr val="tx1"/>
              </a:solidFill>
              <a:latin typeface="Arial" pitchFamily="34" charset="0"/>
              <a:cs typeface="Arial" pitchFamily="34" charset="0"/>
            </a:rPr>
            <a:t>2 937</a:t>
          </a:r>
          <a:r>
            <a:rPr lang="en-US" sz="1100" b="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2 638</a:t>
          </a:r>
        </a:p>
        <a:p>
          <a:pPr algn="l"/>
          <a:r>
            <a:rPr lang="en-US" sz="1100" b="1" dirty="0" smtClean="0">
              <a:solidFill>
                <a:schemeClr val="tx1"/>
              </a:solidFill>
              <a:latin typeface="Arial" pitchFamily="34" charset="0"/>
              <a:cs typeface="Arial" pitchFamily="34" charset="0"/>
            </a:rPr>
            <a:t>KwaZulu-Natal    </a:t>
          </a:r>
          <a:r>
            <a:rPr lang="en-US" sz="1200" b="1" dirty="0" smtClean="0">
              <a:solidFill>
                <a:schemeClr val="tx1"/>
              </a:solidFill>
              <a:latin typeface="Arial" pitchFamily="34" charset="0"/>
              <a:cs typeface="Arial" pitchFamily="34" charset="0"/>
            </a:rPr>
            <a:t>                  </a:t>
          </a:r>
          <a:r>
            <a:rPr lang="en-US" sz="1100" b="0" dirty="0" smtClean="0">
              <a:solidFill>
                <a:schemeClr val="tx1"/>
              </a:solidFill>
              <a:latin typeface="Arial" pitchFamily="34" charset="0"/>
              <a:cs typeface="Arial" pitchFamily="34" charset="0"/>
            </a:rPr>
            <a:t>5 546           </a:t>
          </a:r>
          <a:r>
            <a:rPr lang="en-US" sz="1200" b="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4 759</a:t>
          </a:r>
          <a:endParaRPr lang="en-US" sz="1200" b="1" dirty="0" smtClean="0">
            <a:solidFill>
              <a:schemeClr val="tx1"/>
            </a:solidFill>
            <a:latin typeface="Arial" pitchFamily="34" charset="0"/>
            <a:cs typeface="Arial" pitchFamily="34" charset="0"/>
          </a:endParaRPr>
        </a:p>
        <a:p>
          <a:pPr algn="l"/>
          <a:r>
            <a:rPr lang="en-US" sz="1600" b="1" dirty="0" smtClean="0">
              <a:solidFill>
                <a:srgbClr val="FF0000"/>
              </a:solidFill>
              <a:latin typeface="Arial" pitchFamily="34" charset="0"/>
              <a:cs typeface="Arial" pitchFamily="34" charset="0"/>
            </a:rPr>
            <a:t>Western Cape        </a:t>
          </a:r>
          <a:r>
            <a:rPr lang="en-US" sz="1400" b="1" dirty="0" smtClean="0">
              <a:solidFill>
                <a:srgbClr val="FF0000"/>
              </a:solidFill>
              <a:latin typeface="Arial" pitchFamily="34" charset="0"/>
              <a:cs typeface="Arial" pitchFamily="34" charset="0"/>
            </a:rPr>
            <a:t>12 727</a:t>
          </a:r>
          <a:r>
            <a:rPr lang="en-US" sz="16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15 653</a:t>
          </a:r>
          <a:endParaRPr lang="en-ZA" sz="1600" b="1" dirty="0">
            <a:solidFill>
              <a:srgbClr val="FF0000"/>
            </a:solidFill>
            <a:latin typeface="Arial" pitchFamily="34" charset="0"/>
            <a:cs typeface="Arial" pitchFamily="34" charset="0"/>
          </a:endParaRPr>
        </a:p>
      </dgm:t>
    </dgm:pt>
    <dgm:pt modelId="{8F4B9A98-5631-4DC1-B9A6-ABB738868DA8}" type="parTrans" cxnId="{3CA3C81D-782A-4F90-87E8-3E21D292C5C1}">
      <dgm:prSet/>
      <dgm:spPr/>
      <dgm:t>
        <a:bodyPr/>
        <a:lstStyle/>
        <a:p>
          <a:endParaRPr lang="en-ZA"/>
        </a:p>
      </dgm:t>
    </dgm:pt>
    <dgm:pt modelId="{7FC92EA8-E9E7-47A2-83BB-14B663FA35A5}" type="sibTrans" cxnId="{3CA3C81D-782A-4F90-87E8-3E21D292C5C1}">
      <dgm:prSet/>
      <dgm:spPr/>
      <dgm:t>
        <a:bodyPr/>
        <a:lstStyle/>
        <a:p>
          <a:endParaRPr lang="en-ZA"/>
        </a:p>
      </dgm:t>
    </dgm:pt>
    <dgm:pt modelId="{EF229944-052B-4009-B040-83CD614D9BFF}">
      <dgm:prSet phldrT="[Text]" custT="1"/>
      <dgm:spPr>
        <a:solidFill>
          <a:schemeClr val="bg1">
            <a:lumMod val="95000"/>
          </a:schemeClr>
        </a:solidFill>
        <a:effectLst/>
      </dgm:spPr>
      <dgm:t>
        <a:bodyPr/>
        <a:lstStyle/>
        <a:p>
          <a:pPr algn="ctr"/>
          <a:endParaRPr lang="en-US" sz="1100" dirty="0" smtClean="0">
            <a:solidFill>
              <a:schemeClr val="tx1"/>
            </a:solidFill>
            <a:latin typeface="Arial" pitchFamily="34" charset="0"/>
            <a:cs typeface="Arial" pitchFamily="34" charset="0"/>
          </a:endParaRPr>
        </a:p>
        <a:p>
          <a:pPr algn="ctr"/>
          <a:endParaRPr lang="en-US" sz="1100" dirty="0" smtClean="0">
            <a:solidFill>
              <a:schemeClr val="tx1"/>
            </a:solidFill>
            <a:latin typeface="Arial" pitchFamily="34" charset="0"/>
            <a:cs typeface="Arial" pitchFamily="34" charset="0"/>
          </a:endParaRPr>
        </a:p>
        <a:p>
          <a:pPr algn="l"/>
          <a:r>
            <a:rPr lang="en-US" sz="1100" b="1" dirty="0" smtClean="0">
              <a:solidFill>
                <a:schemeClr val="tx1"/>
              </a:solidFill>
              <a:latin typeface="Arial" pitchFamily="34" charset="0"/>
              <a:cs typeface="Arial" pitchFamily="34" charset="0"/>
            </a:rPr>
            <a:t>                                                 2014/15                                     </a:t>
          </a:r>
          <a:r>
            <a:rPr lang="en-US" sz="1600" b="1" dirty="0" smtClean="0">
              <a:solidFill>
                <a:schemeClr val="tx1"/>
              </a:solidFill>
              <a:latin typeface="Arial" pitchFamily="34" charset="0"/>
              <a:cs typeface="Arial" pitchFamily="34" charset="0"/>
            </a:rPr>
            <a:t>2015/16</a:t>
          </a:r>
        </a:p>
        <a:p>
          <a:pPr algn="l"/>
          <a:r>
            <a:rPr lang="en-US" sz="1100" b="1" dirty="0" smtClean="0">
              <a:solidFill>
                <a:schemeClr val="tx1"/>
              </a:solidFill>
              <a:latin typeface="Arial" pitchFamily="34" charset="0"/>
              <a:cs typeface="Arial" pitchFamily="34" charset="0"/>
            </a:rPr>
            <a:t>Gauteng                                  </a:t>
          </a:r>
          <a:r>
            <a:rPr lang="en-US" sz="1050" b="0" dirty="0" smtClean="0">
              <a:solidFill>
                <a:schemeClr val="tx1"/>
              </a:solidFill>
              <a:latin typeface="Arial" pitchFamily="34" charset="0"/>
              <a:cs typeface="Arial" pitchFamily="34" charset="0"/>
            </a:rPr>
            <a:t>2 095                   </a:t>
          </a:r>
          <a:r>
            <a:rPr lang="en-US" sz="1100" b="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3 850              </a:t>
          </a:r>
        </a:p>
        <a:p>
          <a:pPr algn="l"/>
          <a:r>
            <a:rPr lang="en-US" sz="1100" b="1" dirty="0" smtClean="0">
              <a:solidFill>
                <a:schemeClr val="tx1"/>
              </a:solidFill>
              <a:latin typeface="Arial" pitchFamily="34" charset="0"/>
              <a:cs typeface="Arial" pitchFamily="34" charset="0"/>
            </a:rPr>
            <a:t>KwaZulu-Natal   </a:t>
          </a:r>
          <a:r>
            <a:rPr lang="en-US" sz="1200" b="1"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     </a:t>
          </a:r>
          <a:r>
            <a:rPr lang="en-US" sz="1100" b="0" dirty="0" smtClean="0">
              <a:solidFill>
                <a:schemeClr val="tx1"/>
              </a:solidFill>
              <a:latin typeface="Arial" pitchFamily="34" charset="0"/>
              <a:cs typeface="Arial" pitchFamily="34" charset="0"/>
            </a:rPr>
            <a:t>3 727</a:t>
          </a:r>
          <a:r>
            <a:rPr lang="en-US" sz="1200" b="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7 499</a:t>
          </a:r>
          <a:endParaRPr lang="en-US" sz="1200" b="1" dirty="0" smtClean="0">
            <a:solidFill>
              <a:schemeClr val="tx1"/>
            </a:solidFill>
            <a:latin typeface="Arial" pitchFamily="34" charset="0"/>
            <a:cs typeface="Arial" pitchFamily="34" charset="0"/>
          </a:endParaRPr>
        </a:p>
        <a:p>
          <a:pPr algn="l"/>
          <a:r>
            <a:rPr lang="en-US" sz="1600" b="1" dirty="0" smtClean="0">
              <a:solidFill>
                <a:srgbClr val="FF0000"/>
              </a:solidFill>
              <a:latin typeface="Arial" pitchFamily="34" charset="0"/>
              <a:cs typeface="Arial" pitchFamily="34" charset="0"/>
            </a:rPr>
            <a:t>Western Cape         </a:t>
          </a:r>
          <a:r>
            <a:rPr lang="en-US" sz="1400" b="1" dirty="0" smtClean="0">
              <a:solidFill>
                <a:srgbClr val="FF0000"/>
              </a:solidFill>
              <a:latin typeface="Arial" pitchFamily="34" charset="0"/>
              <a:cs typeface="Arial" pitchFamily="34" charset="0"/>
            </a:rPr>
            <a:t>8 883  </a:t>
          </a:r>
          <a:r>
            <a:rPr lang="en-US" sz="16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22 571</a:t>
          </a:r>
        </a:p>
        <a:p>
          <a:pPr algn="ctr"/>
          <a:endParaRPr lang="en-US" sz="1600" b="1" dirty="0" smtClean="0">
            <a:solidFill>
              <a:srgbClr val="FF6600"/>
            </a:solidFill>
            <a:latin typeface="Arial" pitchFamily="34" charset="0"/>
            <a:cs typeface="Arial" pitchFamily="34" charset="0"/>
          </a:endParaRPr>
        </a:p>
        <a:p>
          <a:pPr algn="ctr"/>
          <a:endParaRPr lang="en-US" sz="1100" dirty="0" smtClean="0">
            <a:solidFill>
              <a:schemeClr val="tx1"/>
            </a:solidFill>
            <a:latin typeface="Arial" pitchFamily="34" charset="0"/>
            <a:cs typeface="Arial" pitchFamily="34" charset="0"/>
          </a:endParaRPr>
        </a:p>
        <a:p>
          <a:pPr algn="ctr"/>
          <a:endParaRPr lang="en-ZA" sz="1100" dirty="0">
            <a:solidFill>
              <a:schemeClr val="tx1"/>
            </a:solidFill>
            <a:latin typeface="Arial" pitchFamily="34" charset="0"/>
            <a:cs typeface="Arial" pitchFamily="34" charset="0"/>
          </a:endParaRPr>
        </a:p>
      </dgm:t>
    </dgm:pt>
    <dgm:pt modelId="{F1420933-E551-4323-9E9D-F69AB54C9617}" type="parTrans" cxnId="{ABF6AEB5-11DA-4339-93DC-C223931EC128}">
      <dgm:prSet/>
      <dgm:spPr/>
      <dgm:t>
        <a:bodyPr/>
        <a:lstStyle/>
        <a:p>
          <a:endParaRPr lang="en-ZA"/>
        </a:p>
      </dgm:t>
    </dgm:pt>
    <dgm:pt modelId="{A8D6179F-115D-4D50-B06E-22ECE907EDBA}" type="sibTrans" cxnId="{ABF6AEB5-11DA-4339-93DC-C223931EC128}">
      <dgm:prSet/>
      <dgm:spPr/>
      <dgm:t>
        <a:bodyPr/>
        <a:lstStyle/>
        <a:p>
          <a:endParaRPr lang="en-ZA"/>
        </a:p>
      </dgm:t>
    </dgm:pt>
    <dgm:pt modelId="{DF434164-06BF-4D19-914A-987B67665C73}" type="pres">
      <dgm:prSet presAssocID="{572638A2-5C99-4511-8DAC-6A4605287D9A}" presName="linearFlow" presStyleCnt="0">
        <dgm:presLayoutVars>
          <dgm:dir/>
          <dgm:resizeHandles val="exact"/>
        </dgm:presLayoutVars>
      </dgm:prSet>
      <dgm:spPr/>
      <dgm:t>
        <a:bodyPr/>
        <a:lstStyle/>
        <a:p>
          <a:endParaRPr lang="en-ZA"/>
        </a:p>
      </dgm:t>
    </dgm:pt>
    <dgm:pt modelId="{FFA5B81B-A0FA-43D5-89CE-53751E9A257A}" type="pres">
      <dgm:prSet presAssocID="{714C115F-47B6-4127-B214-B009E79D45DB}" presName="composite" presStyleCnt="0"/>
      <dgm:spPr/>
      <dgm:t>
        <a:bodyPr/>
        <a:lstStyle/>
        <a:p>
          <a:endParaRPr lang="en-ZA"/>
        </a:p>
      </dgm:t>
    </dgm:pt>
    <dgm:pt modelId="{51CF18C0-DB8D-42D5-8049-2CBBFDC7836F}" type="pres">
      <dgm:prSet presAssocID="{714C115F-47B6-4127-B214-B009E79D45DB}" presName="imgShp" presStyleLbl="fgImgPlace1" presStyleIdx="0" presStyleCnt="3" custScaleX="161670" custLinFactX="200000" custLinFactNeighborX="218028" custLinFactNeighborY="8701"/>
      <dgm:spPr>
        <a:prstGeom prst="flowChartTerminator">
          <a:avLst/>
        </a:prstGeom>
        <a:blipFill rotWithShape="1">
          <a:blip xmlns:r="http://schemas.openxmlformats.org/officeDocument/2006/relationships" r:embed="rId1">
            <a:duotone>
              <a:prstClr val="black"/>
              <a:srgbClr val="D9C3A5">
                <a:tint val="50000"/>
                <a:satMod val="180000"/>
              </a:srgbClr>
            </a:duotone>
          </a:blip>
          <a:stretch>
            <a:fillRect/>
          </a:stretch>
        </a:blipFill>
      </dgm:spPr>
      <dgm:t>
        <a:bodyPr/>
        <a:lstStyle/>
        <a:p>
          <a:endParaRPr lang="en-ZA"/>
        </a:p>
      </dgm:t>
    </dgm:pt>
    <dgm:pt modelId="{579CA13D-37CF-4CF5-9E1B-BC03386CAA4E}" type="pres">
      <dgm:prSet presAssocID="{714C115F-47B6-4127-B214-B009E79D45DB}" presName="txShp" presStyleLbl="node1" presStyleIdx="0" presStyleCnt="3" custFlipHor="1" custScaleY="108753" custLinFactNeighborX="-28353" custLinFactNeighborY="7682">
        <dgm:presLayoutVars>
          <dgm:bulletEnabled val="1"/>
        </dgm:presLayoutVars>
      </dgm:prSet>
      <dgm:spPr>
        <a:prstGeom prst="rect">
          <a:avLst/>
        </a:prstGeom>
      </dgm:spPr>
      <dgm:t>
        <a:bodyPr/>
        <a:lstStyle/>
        <a:p>
          <a:endParaRPr lang="en-ZA"/>
        </a:p>
      </dgm:t>
    </dgm:pt>
    <dgm:pt modelId="{0867AC54-E000-4680-826F-E8AE0552E67C}" type="pres">
      <dgm:prSet presAssocID="{DE6B5752-1ABC-4F08-BAB8-5821B2B88135}" presName="spacing" presStyleCnt="0"/>
      <dgm:spPr/>
      <dgm:t>
        <a:bodyPr/>
        <a:lstStyle/>
        <a:p>
          <a:endParaRPr lang="en-ZA"/>
        </a:p>
      </dgm:t>
    </dgm:pt>
    <dgm:pt modelId="{66951365-19A0-478E-9F02-6ABA1299E195}" type="pres">
      <dgm:prSet presAssocID="{69317D44-9195-4508-BED0-7BED75A55F2A}" presName="composite" presStyleCnt="0"/>
      <dgm:spPr/>
      <dgm:t>
        <a:bodyPr/>
        <a:lstStyle/>
        <a:p>
          <a:endParaRPr lang="en-ZA"/>
        </a:p>
      </dgm:t>
    </dgm:pt>
    <dgm:pt modelId="{156F6BA0-9013-48D2-BD7D-53E7A35435D1}" type="pres">
      <dgm:prSet presAssocID="{69317D44-9195-4508-BED0-7BED75A55F2A}" presName="imgShp" presStyleLbl="fgImgPlace1" presStyleIdx="1" presStyleCnt="3" custScaleX="153955" custLinFactNeighborX="-63680" custLinFactNeighborY="-2014"/>
      <dgm:spPr>
        <a:prstGeom prst="flowChartTerminator">
          <a:avLst/>
        </a:prstGeom>
        <a:blipFill>
          <a:blip xmlns:r="http://schemas.openxmlformats.org/officeDocument/2006/relationships" r:embed="rId2">
            <a:duotone>
              <a:prstClr val="black"/>
              <a:srgbClr val="D9C3A5">
                <a:tint val="50000"/>
                <a:satMod val="180000"/>
              </a:srgbClr>
            </a:duotone>
          </a:blip>
          <a:stretch>
            <a:fillRect l="-25000" r="-25000"/>
          </a:stretch>
        </a:blipFill>
        <a:ln w="19050">
          <a:solidFill>
            <a:schemeClr val="accent3">
              <a:lumMod val="65000"/>
            </a:schemeClr>
          </a:solidFill>
        </a:ln>
      </dgm:spPr>
      <dgm:t>
        <a:bodyPr/>
        <a:lstStyle/>
        <a:p>
          <a:endParaRPr lang="en-ZA"/>
        </a:p>
      </dgm:t>
    </dgm:pt>
    <dgm:pt modelId="{34B4BBEC-034F-4C64-9E9C-E3B4FB67344F}" type="pres">
      <dgm:prSet presAssocID="{69317D44-9195-4508-BED0-7BED75A55F2A}" presName="txShp" presStyleLbl="node1" presStyleIdx="1" presStyleCnt="3" custScaleX="101288" custLinFactNeighborX="2621" custLinFactNeighborY="-2014">
        <dgm:presLayoutVars>
          <dgm:bulletEnabled val="1"/>
        </dgm:presLayoutVars>
      </dgm:prSet>
      <dgm:spPr>
        <a:prstGeom prst="rect">
          <a:avLst/>
        </a:prstGeom>
      </dgm:spPr>
      <dgm:t>
        <a:bodyPr/>
        <a:lstStyle/>
        <a:p>
          <a:endParaRPr lang="en-ZA"/>
        </a:p>
      </dgm:t>
    </dgm:pt>
    <dgm:pt modelId="{BBB316DA-E9B4-4E83-8A05-C5C48528FBCB}" type="pres">
      <dgm:prSet presAssocID="{7FC92EA8-E9E7-47A2-83BB-14B663FA35A5}" presName="spacing" presStyleCnt="0"/>
      <dgm:spPr/>
      <dgm:t>
        <a:bodyPr/>
        <a:lstStyle/>
        <a:p>
          <a:endParaRPr lang="en-ZA"/>
        </a:p>
      </dgm:t>
    </dgm:pt>
    <dgm:pt modelId="{04FD6D4F-4B4F-427C-B222-0846725F92B0}" type="pres">
      <dgm:prSet presAssocID="{EF229944-052B-4009-B040-83CD614D9BFF}" presName="composite" presStyleCnt="0"/>
      <dgm:spPr/>
      <dgm:t>
        <a:bodyPr/>
        <a:lstStyle/>
        <a:p>
          <a:endParaRPr lang="en-ZA"/>
        </a:p>
      </dgm:t>
    </dgm:pt>
    <dgm:pt modelId="{696B6897-2CB7-48A3-8DBF-A19295E55B45}" type="pres">
      <dgm:prSet presAssocID="{EF229944-052B-4009-B040-83CD614D9BFF}" presName="imgShp" presStyleLbl="fgImgPlace1" presStyleIdx="2" presStyleCnt="3" custScaleX="152899" custLinFactX="200000" custLinFactNeighborX="224095" custLinFactNeighborY="-11259"/>
      <dgm:spPr>
        <a:prstGeom prst="flowChartTerminator">
          <a:avLst/>
        </a:prstGeom>
        <a:blipFill>
          <a:blip xmlns:r="http://schemas.openxmlformats.org/officeDocument/2006/relationships" r:embed="rId3">
            <a:duotone>
              <a:prstClr val="black"/>
              <a:srgbClr val="D9C3A5">
                <a:tint val="50000"/>
                <a:satMod val="180000"/>
              </a:srgbClr>
            </a:duotone>
          </a:blip>
          <a:stretch>
            <a:fillRect l="-25000" r="-25000"/>
          </a:stretch>
        </a:blipFill>
      </dgm:spPr>
      <dgm:t>
        <a:bodyPr/>
        <a:lstStyle/>
        <a:p>
          <a:endParaRPr lang="en-ZA"/>
        </a:p>
      </dgm:t>
    </dgm:pt>
    <dgm:pt modelId="{80DF417D-F18C-4CC3-BE61-9A82AEBFCB55}" type="pres">
      <dgm:prSet presAssocID="{EF229944-052B-4009-B040-83CD614D9BFF}" presName="txShp" presStyleLbl="node1" presStyleIdx="2" presStyleCnt="3" custLinFactNeighborX="-26851" custLinFactNeighborY="-8815">
        <dgm:presLayoutVars>
          <dgm:bulletEnabled val="1"/>
        </dgm:presLayoutVars>
      </dgm:prSet>
      <dgm:spPr>
        <a:prstGeom prst="rect">
          <a:avLst/>
        </a:prstGeom>
      </dgm:spPr>
      <dgm:t>
        <a:bodyPr/>
        <a:lstStyle/>
        <a:p>
          <a:endParaRPr lang="en-ZA"/>
        </a:p>
      </dgm:t>
    </dgm:pt>
  </dgm:ptLst>
  <dgm:cxnLst>
    <dgm:cxn modelId="{A1CC0E74-635C-47F4-BD17-4713CD75DF03}" type="presOf" srcId="{69317D44-9195-4508-BED0-7BED75A55F2A}" destId="{34B4BBEC-034F-4C64-9E9C-E3B4FB67344F}" srcOrd="0" destOrd="0" presId="urn:microsoft.com/office/officeart/2005/8/layout/vList3"/>
    <dgm:cxn modelId="{0A0D7EC7-6162-498F-968E-0F10F81C2058}" srcId="{572638A2-5C99-4511-8DAC-6A4605287D9A}" destId="{714C115F-47B6-4127-B214-B009E79D45DB}" srcOrd="0" destOrd="0" parTransId="{1C3AAAE1-53EE-4E84-8443-AAF691CCEA3A}" sibTransId="{DE6B5752-1ABC-4F08-BAB8-5821B2B88135}"/>
    <dgm:cxn modelId="{ABF6AEB5-11DA-4339-93DC-C223931EC128}" srcId="{572638A2-5C99-4511-8DAC-6A4605287D9A}" destId="{EF229944-052B-4009-B040-83CD614D9BFF}" srcOrd="2" destOrd="0" parTransId="{F1420933-E551-4323-9E9D-F69AB54C9617}" sibTransId="{A8D6179F-115D-4D50-B06E-22ECE907EDBA}"/>
    <dgm:cxn modelId="{3CA3C81D-782A-4F90-87E8-3E21D292C5C1}" srcId="{572638A2-5C99-4511-8DAC-6A4605287D9A}" destId="{69317D44-9195-4508-BED0-7BED75A55F2A}" srcOrd="1" destOrd="0" parTransId="{8F4B9A98-5631-4DC1-B9A6-ABB738868DA8}" sibTransId="{7FC92EA8-E9E7-47A2-83BB-14B663FA35A5}"/>
    <dgm:cxn modelId="{90F34DBF-B039-4F91-BF84-862976FF9207}" type="presOf" srcId="{EF229944-052B-4009-B040-83CD614D9BFF}" destId="{80DF417D-F18C-4CC3-BE61-9A82AEBFCB55}" srcOrd="0" destOrd="0" presId="urn:microsoft.com/office/officeart/2005/8/layout/vList3"/>
    <dgm:cxn modelId="{32241DAE-2761-468F-B3DE-B7DF828C21C1}" type="presOf" srcId="{572638A2-5C99-4511-8DAC-6A4605287D9A}" destId="{DF434164-06BF-4D19-914A-987B67665C73}" srcOrd="0" destOrd="0" presId="urn:microsoft.com/office/officeart/2005/8/layout/vList3"/>
    <dgm:cxn modelId="{35974E68-D186-46AE-BD54-27816F50DEE5}" type="presOf" srcId="{714C115F-47B6-4127-B214-B009E79D45DB}" destId="{579CA13D-37CF-4CF5-9E1B-BC03386CAA4E}" srcOrd="0" destOrd="0" presId="urn:microsoft.com/office/officeart/2005/8/layout/vList3"/>
    <dgm:cxn modelId="{27A1BA20-C731-4664-B20F-72750FADE5A1}" type="presParOf" srcId="{DF434164-06BF-4D19-914A-987B67665C73}" destId="{FFA5B81B-A0FA-43D5-89CE-53751E9A257A}" srcOrd="0" destOrd="0" presId="urn:microsoft.com/office/officeart/2005/8/layout/vList3"/>
    <dgm:cxn modelId="{8D255143-FEA6-4215-ADFD-A5FCF47C8C03}" type="presParOf" srcId="{FFA5B81B-A0FA-43D5-89CE-53751E9A257A}" destId="{51CF18C0-DB8D-42D5-8049-2CBBFDC7836F}" srcOrd="0" destOrd="0" presId="urn:microsoft.com/office/officeart/2005/8/layout/vList3"/>
    <dgm:cxn modelId="{0CC30D9F-CF54-4310-A36C-2E0E7A9A91B9}" type="presParOf" srcId="{FFA5B81B-A0FA-43D5-89CE-53751E9A257A}" destId="{579CA13D-37CF-4CF5-9E1B-BC03386CAA4E}" srcOrd="1" destOrd="0" presId="urn:microsoft.com/office/officeart/2005/8/layout/vList3"/>
    <dgm:cxn modelId="{12CC37B1-8628-44B0-8584-816273B78F5A}" type="presParOf" srcId="{DF434164-06BF-4D19-914A-987B67665C73}" destId="{0867AC54-E000-4680-826F-E8AE0552E67C}" srcOrd="1" destOrd="0" presId="urn:microsoft.com/office/officeart/2005/8/layout/vList3"/>
    <dgm:cxn modelId="{346E2A7F-E22B-47CE-947C-6A0F59E4F448}" type="presParOf" srcId="{DF434164-06BF-4D19-914A-987B67665C73}" destId="{66951365-19A0-478E-9F02-6ABA1299E195}" srcOrd="2" destOrd="0" presId="urn:microsoft.com/office/officeart/2005/8/layout/vList3"/>
    <dgm:cxn modelId="{BCAA7935-FBA8-4E16-B7AA-AD6F74753CFA}" type="presParOf" srcId="{66951365-19A0-478E-9F02-6ABA1299E195}" destId="{156F6BA0-9013-48D2-BD7D-53E7A35435D1}" srcOrd="0" destOrd="0" presId="urn:microsoft.com/office/officeart/2005/8/layout/vList3"/>
    <dgm:cxn modelId="{0D4C039D-0997-4B0E-8C0A-806A81B2D8C4}" type="presParOf" srcId="{66951365-19A0-478E-9F02-6ABA1299E195}" destId="{34B4BBEC-034F-4C64-9E9C-E3B4FB67344F}" srcOrd="1" destOrd="0" presId="urn:microsoft.com/office/officeart/2005/8/layout/vList3"/>
    <dgm:cxn modelId="{D61A3176-5048-4398-9D25-F3A39F08D8F3}" type="presParOf" srcId="{DF434164-06BF-4D19-914A-987B67665C73}" destId="{BBB316DA-E9B4-4E83-8A05-C5C48528FBCB}" srcOrd="3" destOrd="0" presId="urn:microsoft.com/office/officeart/2005/8/layout/vList3"/>
    <dgm:cxn modelId="{BAB5D7F1-50B0-42BA-B32E-08E25FF04AA5}" type="presParOf" srcId="{DF434164-06BF-4D19-914A-987B67665C73}" destId="{04FD6D4F-4B4F-427C-B222-0846725F92B0}" srcOrd="4" destOrd="0" presId="urn:microsoft.com/office/officeart/2005/8/layout/vList3"/>
    <dgm:cxn modelId="{2DAE45C9-9E17-477F-83C1-A762C0242213}" type="presParOf" srcId="{04FD6D4F-4B4F-427C-B222-0846725F92B0}" destId="{696B6897-2CB7-48A3-8DBF-A19295E55B45}" srcOrd="0" destOrd="0" presId="urn:microsoft.com/office/officeart/2005/8/layout/vList3"/>
    <dgm:cxn modelId="{D27A9818-D539-4C47-B008-24794103AC3E}" type="presParOf" srcId="{04FD6D4F-4B4F-427C-B222-0846725F92B0}" destId="{80DF417D-F18C-4CC3-BE61-9A82AEBFCB55}"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8BBDC-F403-4862-8FB3-10FB4A834E33}"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ZA"/>
        </a:p>
      </dgm:t>
    </dgm:pt>
    <dgm:pt modelId="{993A81BB-A6AA-4AB1-91E3-DA8652819E17}">
      <dgm:prSet phldrT="[Text]" custT="1"/>
      <dgm:spPr>
        <a:xfrm>
          <a:off x="1937215" y="2129599"/>
          <a:ext cx="1147633" cy="1626600"/>
        </a:xfr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20000"/>
                    </a14:imgEffect>
                  </a14:imgLayer>
                </a14:imgProps>
              </a:ext>
            </a:extLst>
          </a:blip>
          <a:stretch>
            <a:fillRect/>
          </a:stretch>
        </a:blipFill>
        <a:effectLst/>
        <a:scene3d>
          <a:camera prst="orthographicFront"/>
          <a:lightRig rig="threePt" dir="t">
            <a:rot lat="0" lon="0" rev="7500000"/>
          </a:lightRig>
        </a:scene3d>
        <a:sp3d prstMaterial="plastic">
          <a:bevelT w="127000" h="25400" prst="relaxedInset"/>
        </a:sp3d>
      </dgm:spPr>
      <dgm:t>
        <a:bodyPr/>
        <a:lstStyle/>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r>
            <a:rPr lang="en-ZA" sz="1400" b="1" i="0" dirty="0" smtClean="0">
              <a:solidFill>
                <a:schemeClr val="tx1"/>
              </a:solidFill>
              <a:latin typeface="Arial" pitchFamily="34" charset="0"/>
              <a:ea typeface="+mn-ea"/>
              <a:cs typeface="Arial" pitchFamily="34" charset="0"/>
            </a:rPr>
            <a:t>Chemicals</a:t>
          </a:r>
        </a:p>
        <a:p>
          <a:pPr algn="ctr"/>
          <a:r>
            <a:rPr lang="en-ZA" sz="1400" b="1" i="0" dirty="0" smtClean="0">
              <a:solidFill>
                <a:srgbClr val="FF0000"/>
              </a:solidFill>
              <a:latin typeface="Arial" pitchFamily="34" charset="0"/>
              <a:ea typeface="+mn-ea"/>
              <a:cs typeface="Arial" pitchFamily="34" charset="0"/>
            </a:rPr>
            <a:t>R1 024 658 (12)</a:t>
          </a:r>
        </a:p>
        <a:p>
          <a:pPr algn="ctr"/>
          <a:endParaRPr lang="en-ZA" sz="1200" b="1" dirty="0">
            <a:solidFill>
              <a:schemeClr val="tx1"/>
            </a:solidFill>
            <a:latin typeface="Arial" pitchFamily="34" charset="0"/>
            <a:ea typeface="+mn-ea"/>
            <a:cs typeface="Arial" pitchFamily="34" charset="0"/>
          </a:endParaRPr>
        </a:p>
      </dgm:t>
    </dgm:pt>
    <dgm:pt modelId="{D9D26A23-5668-424C-B8C2-4ECC76664674}" type="parTrans" cxnId="{89D3B52A-E0D3-42FB-A004-9BCE1AE98FDF}">
      <dgm:prSet/>
      <dgm:spPr/>
      <dgm:t>
        <a:bodyPr/>
        <a:lstStyle/>
        <a:p>
          <a:pPr algn="ctr"/>
          <a:endParaRPr lang="en-ZA" sz="700">
            <a:latin typeface="Arial" pitchFamily="34" charset="0"/>
            <a:cs typeface="Arial" pitchFamily="34" charset="0"/>
          </a:endParaRPr>
        </a:p>
      </dgm:t>
    </dgm:pt>
    <dgm:pt modelId="{99C7D3C6-0A05-4B91-8EB7-72C2D1CEB742}" type="sibTrans" cxnId="{89D3B52A-E0D3-42FB-A004-9BCE1AE98FDF}">
      <dgm:prSet custT="1"/>
      <dgm:spPr>
        <a:xfrm>
          <a:off x="3083049" y="2897180"/>
          <a:ext cx="264811" cy="91440"/>
        </a:xfrm>
        <a:solidFill>
          <a:srgbClr val="FF0000"/>
        </a:solidFill>
        <a:ln>
          <a:noFill/>
        </a:ln>
        <a:scene3d>
          <a:camera prst="orthographicFront"/>
          <a:lightRig rig="threePt" dir="t">
            <a:rot lat="0" lon="0" rev="7500000"/>
          </a:lightRig>
        </a:scene3d>
        <a:sp3d z="-40000" prstMaterial="matte"/>
      </dgm:spPr>
      <dgm:t>
        <a:bodyPr/>
        <a:lstStyle/>
        <a:p>
          <a:pPr algn="ctr"/>
          <a:endParaRPr lang="en-ZA" sz="700">
            <a:solidFill>
              <a:sysClr val="windowText" lastClr="000000">
                <a:hueOff val="0"/>
                <a:satOff val="0"/>
                <a:lumOff val="0"/>
                <a:alphaOff val="0"/>
              </a:sysClr>
            </a:solidFill>
            <a:latin typeface="Arial" pitchFamily="34" charset="0"/>
            <a:ea typeface="+mn-ea"/>
            <a:cs typeface="Arial" pitchFamily="34" charset="0"/>
          </a:endParaRPr>
        </a:p>
      </dgm:t>
    </dgm:pt>
    <dgm:pt modelId="{378630D7-F40A-47D1-AB21-C1B74517A016}">
      <dgm:prSet custT="1"/>
      <dgm:spPr>
        <a:blipFill rotWithShape="0">
          <a:blip xmlns:r="http://schemas.openxmlformats.org/officeDocument/2006/relationships"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colorTemperature colorTemp="4000"/>
                    </a14:imgEffect>
                    <a14:imgEffect>
                      <a14:saturation sat="65000"/>
                    </a14:imgEffect>
                    <a14:imgEffect>
                      <a14:brightnessContrast bright="-20000"/>
                    </a14:imgEffect>
                  </a14:imgLayer>
                </a14:imgProps>
              </a:ext>
            </a:extLst>
          </a:blip>
          <a:stretch>
            <a:fillRect/>
          </a:stretch>
        </a:blipFill>
        <a:effectLst/>
      </dgm:spPr>
      <dgm:t>
        <a:bodyPr/>
        <a:lstStyle/>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Film</a:t>
          </a:r>
        </a:p>
        <a:p>
          <a:r>
            <a:rPr lang="en-ZA" sz="1400" b="1" dirty="0" smtClean="0">
              <a:solidFill>
                <a:srgbClr val="FF0000"/>
              </a:solidFill>
              <a:latin typeface="Arial" pitchFamily="34" charset="0"/>
              <a:cs typeface="Arial" pitchFamily="34" charset="0"/>
            </a:rPr>
            <a:t>R1 087 038 (14)</a:t>
          </a:r>
        </a:p>
      </dgm:t>
    </dgm:pt>
    <dgm:pt modelId="{91F8C002-DB5D-44BA-A967-689177B175B0}" type="parTrans" cxnId="{F15C132F-0DE8-4B88-952A-4DEAE79E4487}">
      <dgm:prSet/>
      <dgm:spPr/>
      <dgm:t>
        <a:bodyPr/>
        <a:lstStyle/>
        <a:p>
          <a:endParaRPr lang="en-ZA"/>
        </a:p>
      </dgm:t>
    </dgm:pt>
    <dgm:pt modelId="{7644BB5E-974E-46D4-AAEE-B0CA69F26968}" type="sibTrans" cxnId="{F15C132F-0DE8-4B88-952A-4DEAE79E4487}">
      <dgm:prSet/>
      <dgm:spPr>
        <a:solidFill>
          <a:schemeClr val="bg1">
            <a:lumMod val="85000"/>
          </a:schemeClr>
        </a:solidFill>
        <a:ln>
          <a:noFill/>
        </a:ln>
      </dgm:spPr>
      <dgm:t>
        <a:bodyPr/>
        <a:lstStyle/>
        <a:p>
          <a:endParaRPr lang="en-ZA"/>
        </a:p>
      </dgm:t>
    </dgm:pt>
    <dgm:pt modelId="{55F0B237-21CF-482D-B360-505A561FFF32}">
      <dgm:prSet custT="1"/>
      <dgm:spPr>
        <a:blipFill rotWithShape="0">
          <a:blip xmlns:r="http://schemas.openxmlformats.org/officeDocument/2006/relationships" r:embed="rId5"/>
          <a:stretch>
            <a:fillRect/>
          </a:stretch>
        </a:blipFill>
        <a:effectLst/>
      </dgm:spPr>
      <dgm:t>
        <a:bodyPr/>
        <a:lstStyle/>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Metals</a:t>
          </a:r>
        </a:p>
        <a:p>
          <a:r>
            <a:rPr lang="en-ZA" sz="1400" b="1" dirty="0" smtClean="0">
              <a:solidFill>
                <a:srgbClr val="FF0000"/>
              </a:solidFill>
              <a:latin typeface="Arial" pitchFamily="34" charset="0"/>
              <a:cs typeface="Arial" pitchFamily="34" charset="0"/>
            </a:rPr>
            <a:t>R830 641 (12)</a:t>
          </a:r>
        </a:p>
      </dgm:t>
    </dgm:pt>
    <dgm:pt modelId="{EC9C07E5-62E7-46C3-A111-4E6D53BBED0F}" type="parTrans" cxnId="{43F27441-34BC-462B-A6C3-A3D68F68EC63}">
      <dgm:prSet/>
      <dgm:spPr/>
      <dgm:t>
        <a:bodyPr/>
        <a:lstStyle/>
        <a:p>
          <a:endParaRPr lang="en-ZA"/>
        </a:p>
      </dgm:t>
    </dgm:pt>
    <dgm:pt modelId="{CE6C3275-3BE0-439D-9BB7-D9AE366D4549}" type="sibTrans" cxnId="{43F27441-34BC-462B-A6C3-A3D68F68EC63}">
      <dgm:prSet/>
      <dgm:spPr>
        <a:solidFill>
          <a:schemeClr val="bg1">
            <a:lumMod val="85000"/>
          </a:schemeClr>
        </a:solidFill>
        <a:ln>
          <a:noFill/>
        </a:ln>
      </dgm:spPr>
      <dgm:t>
        <a:bodyPr/>
        <a:lstStyle/>
        <a:p>
          <a:endParaRPr lang="en-ZA"/>
        </a:p>
      </dgm:t>
    </dgm:pt>
    <dgm:pt modelId="{591E290C-CEDB-4BC6-8D96-77AEA85C9EEE}">
      <dgm:prSet custT="1"/>
      <dgm:spPr>
        <a:blipFill rotWithShape="0">
          <a:blip xmlns:r="http://schemas.openxmlformats.org/officeDocument/2006/relationships" r:embed="rId6">
            <a:duotone>
              <a:prstClr val="black"/>
              <a:schemeClr val="accent4">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tretch>
            <a:fillRect/>
          </a:stretch>
        </a:blipFill>
        <a:effectLst/>
      </dgm:spPr>
      <dgm:t>
        <a:bodyPr/>
        <a:lstStyle/>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endParaRPr lang="en-ZA" sz="12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Services</a:t>
          </a:r>
        </a:p>
        <a:p>
          <a:r>
            <a:rPr lang="en-ZA" sz="1400" b="1" dirty="0" smtClean="0">
              <a:solidFill>
                <a:srgbClr val="FF0000"/>
              </a:solidFill>
              <a:latin typeface="Arial" pitchFamily="34" charset="0"/>
              <a:cs typeface="Arial" pitchFamily="34" charset="0"/>
            </a:rPr>
            <a:t>R766 950 (9)</a:t>
          </a:r>
        </a:p>
      </dgm:t>
    </dgm:pt>
    <dgm:pt modelId="{22EB9626-B814-4BA8-987F-7A07D96383F4}" type="sibTrans" cxnId="{1FD58869-D983-4126-AE7E-F44A046BF05B}">
      <dgm:prSet/>
      <dgm:spPr>
        <a:ln>
          <a:noFill/>
        </a:ln>
      </dgm:spPr>
      <dgm:t>
        <a:bodyPr/>
        <a:lstStyle/>
        <a:p>
          <a:endParaRPr lang="en-ZA"/>
        </a:p>
      </dgm:t>
    </dgm:pt>
    <dgm:pt modelId="{36DB0B97-0144-4D19-8824-B3EFC1AFBBF2}" type="parTrans" cxnId="{1FD58869-D983-4126-AE7E-F44A046BF05B}">
      <dgm:prSet/>
      <dgm:spPr/>
      <dgm:t>
        <a:bodyPr/>
        <a:lstStyle/>
        <a:p>
          <a:endParaRPr lang="en-ZA"/>
        </a:p>
      </dgm:t>
    </dgm:pt>
    <dgm:pt modelId="{28B5E66A-08A8-4CF7-B8D5-6C446D008B4A}">
      <dgm:prSet custT="1"/>
      <dgm:spPr>
        <a:xfrm>
          <a:off x="6784116" y="2536"/>
          <a:ext cx="1190147" cy="1780388"/>
        </a:xfrm>
        <a:blipFill rotWithShape="0">
          <a:blip xmlns:r="http://schemas.openxmlformats.org/officeDocument/2006/relationships" r:embed="rId8">
            <a:duotone>
              <a:prstClr val="black"/>
              <a:schemeClr val="accent4">
                <a:tint val="45000"/>
                <a:satMod val="400000"/>
              </a:schemeClr>
            </a:duotone>
            <a:extLst>
              <a:ext uri="{BEBA8EAE-BF5A-486C-A8C5-ECC9F3942E4B}">
                <a14:imgProps xmlns:a14="http://schemas.microsoft.com/office/drawing/2010/main">
                  <a14:imgLayer r:embed="rId9">
                    <a14:imgEffect>
                      <a14:sharpenSoften amount="50000"/>
                    </a14:imgEffect>
                  </a14:imgLayer>
                </a14:imgProps>
              </a:ext>
            </a:extLst>
          </a:blip>
          <a:stretch>
            <a:fillRect/>
          </a:stretch>
        </a:blipFill>
        <a:effectLst/>
        <a:scene3d>
          <a:camera prst="orthographicFront"/>
          <a:lightRig rig="threePt" dir="t">
            <a:rot lat="0" lon="0" rev="7500000"/>
          </a:lightRig>
        </a:scene3d>
        <a:sp3d prstMaterial="plastic">
          <a:bevelT w="127000" h="25400" prst="relaxedInset"/>
        </a:sp3d>
      </dgm:spPr>
      <dgm:t>
        <a:bodyPr/>
        <a:lstStyle/>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r>
            <a:rPr lang="en-ZA" sz="1400" b="1" i="0" dirty="0" smtClean="0">
              <a:solidFill>
                <a:schemeClr val="tx1"/>
              </a:solidFill>
              <a:latin typeface="Arial" pitchFamily="34" charset="0"/>
              <a:ea typeface="+mn-ea"/>
              <a:cs typeface="Arial" pitchFamily="34" charset="0"/>
            </a:rPr>
            <a:t>Cultural Industries</a:t>
          </a:r>
        </a:p>
        <a:p>
          <a:pPr algn="ctr"/>
          <a:r>
            <a:rPr lang="en-ZA" sz="1400" b="1" i="0" dirty="0" smtClean="0">
              <a:solidFill>
                <a:srgbClr val="FF0000"/>
              </a:solidFill>
              <a:latin typeface="Arial" pitchFamily="34" charset="0"/>
              <a:ea typeface="+mn-ea"/>
              <a:cs typeface="Arial" pitchFamily="34" charset="0"/>
            </a:rPr>
            <a:t>R3 378 960 (37)</a:t>
          </a:r>
        </a:p>
      </dgm:t>
    </dgm:pt>
    <dgm:pt modelId="{BEFE8EEA-5092-4050-ACAF-DB8564B48955}" type="sibTrans" cxnId="{6B4B3F58-8820-47C4-9ABB-7C5A40298FBE}">
      <dgm:prSet custT="1"/>
      <dgm:spPr>
        <a:xfrm>
          <a:off x="1053345" y="1781125"/>
          <a:ext cx="6325844" cy="264811"/>
        </a:xfrm>
        <a:solidFill>
          <a:srgbClr val="FF0000"/>
        </a:solidFill>
        <a:ln>
          <a:noFill/>
        </a:ln>
        <a:scene3d>
          <a:camera prst="orthographicFront"/>
          <a:lightRig rig="threePt" dir="t">
            <a:rot lat="0" lon="0" rev="7500000"/>
          </a:lightRig>
        </a:scene3d>
        <a:sp3d z="-40000" prstMaterial="matte"/>
      </dgm:spPr>
      <dgm:t>
        <a:bodyPr/>
        <a:lstStyle/>
        <a:p>
          <a:pPr algn="ctr"/>
          <a:endParaRPr lang="en-ZA" sz="700">
            <a:solidFill>
              <a:sysClr val="windowText" lastClr="000000">
                <a:hueOff val="0"/>
                <a:satOff val="0"/>
                <a:lumOff val="0"/>
                <a:alphaOff val="0"/>
              </a:sysClr>
            </a:solidFill>
            <a:latin typeface="Arial" pitchFamily="34" charset="0"/>
            <a:ea typeface="+mn-ea"/>
            <a:cs typeface="Arial" pitchFamily="34" charset="0"/>
          </a:endParaRPr>
        </a:p>
      </dgm:t>
    </dgm:pt>
    <dgm:pt modelId="{E038BA1B-0889-4935-83C7-68A950781041}" type="parTrans" cxnId="{6B4B3F58-8820-47C4-9ABB-7C5A40298FBE}">
      <dgm:prSet/>
      <dgm:spPr/>
      <dgm:t>
        <a:bodyPr/>
        <a:lstStyle/>
        <a:p>
          <a:pPr algn="ctr"/>
          <a:endParaRPr lang="en-ZA" sz="700">
            <a:latin typeface="Arial" pitchFamily="34" charset="0"/>
            <a:cs typeface="Arial" pitchFamily="34" charset="0"/>
          </a:endParaRPr>
        </a:p>
      </dgm:t>
    </dgm:pt>
    <dgm:pt modelId="{314AD2D9-7966-47D0-BAA5-A6B8FEB42FAD}">
      <dgm:prSet custT="1"/>
      <dgm:spPr>
        <a:blipFill rotWithShape="0">
          <a:blip xmlns:r="http://schemas.openxmlformats.org/officeDocument/2006/relationships" r:embed="rId10"/>
          <a:stretch>
            <a:fillRect/>
          </a:stretch>
        </a:blipFill>
        <a:effectLst/>
      </dgm:spPr>
      <dgm:t>
        <a:bodyPr/>
        <a:lstStyle/>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1400" b="1" dirty="0" smtClean="0">
            <a:solidFill>
              <a:schemeClr val="tx2"/>
            </a:solidFill>
            <a:latin typeface="Arial" pitchFamily="34" charset="0"/>
            <a:cs typeface="Arial" pitchFamily="34" charset="0"/>
          </a:endParaRPr>
        </a:p>
        <a:p>
          <a:endParaRPr lang="en-ZA" sz="1400" b="1" dirty="0" smtClean="0">
            <a:solidFill>
              <a:schemeClr val="tx2"/>
            </a:solidFill>
            <a:latin typeface="Arial" pitchFamily="34" charset="0"/>
            <a:cs typeface="Arial" pitchFamily="34" charset="0"/>
          </a:endParaRPr>
        </a:p>
        <a:p>
          <a:r>
            <a:rPr lang="en-ZA" sz="1400" b="1" dirty="0" smtClean="0">
              <a:solidFill>
                <a:schemeClr val="tx2"/>
              </a:solidFill>
              <a:latin typeface="Arial" pitchFamily="34" charset="0"/>
              <a:cs typeface="Arial" pitchFamily="34" charset="0"/>
            </a:rPr>
            <a:t>Agro-Processing</a:t>
          </a:r>
        </a:p>
        <a:p>
          <a:r>
            <a:rPr lang="en-ZA" sz="1400" b="1" dirty="0" smtClean="0">
              <a:solidFill>
                <a:srgbClr val="FF0000"/>
              </a:solidFill>
              <a:latin typeface="Arial" pitchFamily="34" charset="0"/>
              <a:cs typeface="Arial" pitchFamily="34" charset="0"/>
            </a:rPr>
            <a:t>R9 131 665 (116)</a:t>
          </a:r>
          <a:endParaRPr lang="en-ZA" sz="1400" b="1" dirty="0">
            <a:solidFill>
              <a:srgbClr val="FF0000"/>
            </a:solidFill>
            <a:latin typeface="Arial" pitchFamily="34" charset="0"/>
            <a:cs typeface="Arial" pitchFamily="34" charset="0"/>
          </a:endParaRPr>
        </a:p>
      </dgm:t>
    </dgm:pt>
    <dgm:pt modelId="{2ABF5CB0-2796-4EF1-84B8-A3A0A7B8D0F8}" type="parTrans" cxnId="{05E04F66-CC49-4272-8C1F-A64905AD4F23}">
      <dgm:prSet/>
      <dgm:spPr/>
      <dgm:t>
        <a:bodyPr/>
        <a:lstStyle/>
        <a:p>
          <a:endParaRPr lang="en-ZA"/>
        </a:p>
      </dgm:t>
    </dgm:pt>
    <dgm:pt modelId="{CFD5B0D4-161B-4444-A99E-73BE6E910FF3}" type="sibTrans" cxnId="{05E04F66-CC49-4272-8C1F-A64905AD4F23}">
      <dgm:prSet/>
      <dgm:spPr>
        <a:ln>
          <a:noFill/>
        </a:ln>
      </dgm:spPr>
      <dgm:t>
        <a:bodyPr/>
        <a:lstStyle/>
        <a:p>
          <a:endParaRPr lang="en-ZA"/>
        </a:p>
      </dgm:t>
    </dgm:pt>
    <dgm:pt modelId="{842BB341-3BEF-4C80-B178-BE07E64AA9CF}">
      <dgm:prSet custT="1"/>
      <dgm:spPr>
        <a:blipFill rotWithShape="0">
          <a:blip xmlns:r="http://schemas.openxmlformats.org/officeDocument/2006/relationships" r:embed="rId11"/>
          <a:stretch>
            <a:fillRect/>
          </a:stretch>
        </a:blipFill>
        <a:effectLst/>
      </dgm:spPr>
      <dgm:t>
        <a:bodyPr/>
        <a:lstStyle/>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500" dirty="0" smtClean="0"/>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Textiles</a:t>
          </a:r>
        </a:p>
        <a:p>
          <a:r>
            <a:rPr lang="en-ZA" sz="1400" b="1" dirty="0" smtClean="0">
              <a:solidFill>
                <a:srgbClr val="FF0000"/>
              </a:solidFill>
              <a:latin typeface="Arial" pitchFamily="34" charset="0"/>
              <a:cs typeface="Arial" pitchFamily="34" charset="0"/>
            </a:rPr>
            <a:t>R1 523 129 (17)</a:t>
          </a:r>
          <a:endParaRPr lang="en-ZA" sz="1400" b="1" dirty="0">
            <a:solidFill>
              <a:srgbClr val="FF0000"/>
            </a:solidFill>
            <a:latin typeface="Arial" pitchFamily="34" charset="0"/>
            <a:cs typeface="Arial" pitchFamily="34" charset="0"/>
          </a:endParaRPr>
        </a:p>
      </dgm:t>
    </dgm:pt>
    <dgm:pt modelId="{EB3DCB7B-CC4F-4C3C-A723-CC85CD3A0D9E}" type="parTrans" cxnId="{21A7CE4E-8ABA-4BAA-8FEC-A525F92AF8BC}">
      <dgm:prSet/>
      <dgm:spPr/>
      <dgm:t>
        <a:bodyPr/>
        <a:lstStyle/>
        <a:p>
          <a:endParaRPr lang="en-ZA"/>
        </a:p>
      </dgm:t>
    </dgm:pt>
    <dgm:pt modelId="{F084F473-DA3D-44D8-86A7-01E5F170F00E}" type="sibTrans" cxnId="{21A7CE4E-8ABA-4BAA-8FEC-A525F92AF8BC}">
      <dgm:prSet/>
      <dgm:spPr>
        <a:ln>
          <a:noFill/>
        </a:ln>
      </dgm:spPr>
      <dgm:t>
        <a:bodyPr/>
        <a:lstStyle/>
        <a:p>
          <a:endParaRPr lang="en-ZA"/>
        </a:p>
      </dgm:t>
    </dgm:pt>
    <dgm:pt modelId="{86516C1D-9C64-4DA1-B5EB-A6047F793033}">
      <dgm:prSet custT="1"/>
      <dgm:spPr>
        <a:blipFill rotWithShape="0">
          <a:blip xmlns:r="http://schemas.openxmlformats.org/officeDocument/2006/relationships" r:embed="rId12"/>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Electro- Technical</a:t>
          </a:r>
        </a:p>
        <a:p>
          <a:r>
            <a:rPr lang="en-ZA" sz="1400" b="1" dirty="0" smtClean="0">
              <a:solidFill>
                <a:srgbClr val="FF0000"/>
              </a:solidFill>
              <a:latin typeface="Arial" pitchFamily="34" charset="0"/>
              <a:cs typeface="Arial" pitchFamily="34" charset="0"/>
            </a:rPr>
            <a:t>R1 775 239 (23)</a:t>
          </a:r>
          <a:endParaRPr lang="en-ZA" sz="1400" b="1" dirty="0">
            <a:solidFill>
              <a:srgbClr val="FF0000"/>
            </a:solidFill>
            <a:latin typeface="Arial" pitchFamily="34" charset="0"/>
            <a:cs typeface="Arial" pitchFamily="34" charset="0"/>
          </a:endParaRPr>
        </a:p>
      </dgm:t>
    </dgm:pt>
    <dgm:pt modelId="{EAE4FB97-26F4-41D4-A9CC-3B68FD47C70B}" type="parTrans" cxnId="{A442AC2E-C226-45FB-8919-80DA67DFE6A6}">
      <dgm:prSet/>
      <dgm:spPr/>
      <dgm:t>
        <a:bodyPr/>
        <a:lstStyle/>
        <a:p>
          <a:endParaRPr lang="en-ZA"/>
        </a:p>
      </dgm:t>
    </dgm:pt>
    <dgm:pt modelId="{DB00ADC9-70F0-40BE-910E-8F04479991C8}" type="sibTrans" cxnId="{A442AC2E-C226-45FB-8919-80DA67DFE6A6}">
      <dgm:prSet/>
      <dgm:spPr>
        <a:ln>
          <a:noFill/>
        </a:ln>
      </dgm:spPr>
      <dgm:t>
        <a:bodyPr/>
        <a:lstStyle/>
        <a:p>
          <a:endParaRPr lang="en-ZA"/>
        </a:p>
      </dgm:t>
    </dgm:pt>
    <dgm:pt modelId="{E2FC4FEE-7EEC-4581-9690-BBD6099AA121}">
      <dgm:prSet custT="1"/>
      <dgm:spPr>
        <a:blipFill rotWithShape="0">
          <a:blip xmlns:r="http://schemas.openxmlformats.org/officeDocument/2006/relationships" r:embed="rId13"/>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Automotive</a:t>
          </a:r>
        </a:p>
        <a:p>
          <a:r>
            <a:rPr lang="en-ZA" sz="1400" b="1" dirty="0" smtClean="0">
              <a:solidFill>
                <a:srgbClr val="FF0000"/>
              </a:solidFill>
              <a:latin typeface="Arial" pitchFamily="34" charset="0"/>
              <a:cs typeface="Arial" pitchFamily="34" charset="0"/>
            </a:rPr>
            <a:t>R1 156 733 (12)</a:t>
          </a:r>
          <a:endParaRPr lang="en-ZA" sz="1400" b="1" dirty="0">
            <a:solidFill>
              <a:srgbClr val="FF0000"/>
            </a:solidFill>
            <a:latin typeface="Arial" pitchFamily="34" charset="0"/>
            <a:cs typeface="Arial" pitchFamily="34" charset="0"/>
          </a:endParaRPr>
        </a:p>
      </dgm:t>
    </dgm:pt>
    <dgm:pt modelId="{3E104F5C-2531-42F1-9B72-8ECA36DF2FFB}" type="parTrans" cxnId="{4E714DF3-5C3F-4560-B99A-ADAAA413BD56}">
      <dgm:prSet/>
      <dgm:spPr/>
      <dgm:t>
        <a:bodyPr/>
        <a:lstStyle/>
        <a:p>
          <a:endParaRPr lang="en-ZA"/>
        </a:p>
      </dgm:t>
    </dgm:pt>
    <dgm:pt modelId="{313B2C23-CCC4-4B2B-ADB9-9B647EF6F068}" type="sibTrans" cxnId="{4E714DF3-5C3F-4560-B99A-ADAAA413BD56}">
      <dgm:prSet/>
      <dgm:spPr>
        <a:ln>
          <a:noFill/>
        </a:ln>
      </dgm:spPr>
      <dgm:t>
        <a:bodyPr/>
        <a:lstStyle/>
        <a:p>
          <a:endParaRPr lang="en-ZA"/>
        </a:p>
      </dgm:t>
    </dgm:pt>
    <dgm:pt modelId="{3B42D5D2-4157-4BC6-A8A6-501B5481C48D}">
      <dgm:prSet custT="1"/>
      <dgm:spPr>
        <a:blipFill rotWithShape="0">
          <a:blip xmlns:r="http://schemas.openxmlformats.org/officeDocument/2006/relationships" r:embed="rId14"/>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Mining</a:t>
          </a:r>
        </a:p>
        <a:p>
          <a:r>
            <a:rPr lang="en-ZA" sz="1400" b="1" dirty="0" smtClean="0">
              <a:solidFill>
                <a:srgbClr val="FF0000"/>
              </a:solidFill>
              <a:latin typeface="Arial" pitchFamily="34" charset="0"/>
              <a:cs typeface="Arial" pitchFamily="34" charset="0"/>
            </a:rPr>
            <a:t>R95 930 (2)</a:t>
          </a:r>
          <a:endParaRPr lang="en-ZA" sz="1400" b="1" dirty="0">
            <a:solidFill>
              <a:srgbClr val="FF0000"/>
            </a:solidFill>
            <a:latin typeface="Arial" pitchFamily="34" charset="0"/>
            <a:cs typeface="Arial" pitchFamily="34" charset="0"/>
          </a:endParaRPr>
        </a:p>
      </dgm:t>
    </dgm:pt>
    <dgm:pt modelId="{217A51B7-4FAE-47E0-BAD1-E6339E754E57}" type="parTrans" cxnId="{95419117-831F-4994-ABB1-BF71BA9215F8}">
      <dgm:prSet/>
      <dgm:spPr/>
      <dgm:t>
        <a:bodyPr/>
        <a:lstStyle/>
        <a:p>
          <a:endParaRPr lang="en-ZA"/>
        </a:p>
      </dgm:t>
    </dgm:pt>
    <dgm:pt modelId="{14BEDBA8-8295-4AA2-B379-0619795B618A}" type="sibTrans" cxnId="{95419117-831F-4994-ABB1-BF71BA9215F8}">
      <dgm:prSet/>
      <dgm:spPr>
        <a:ln>
          <a:noFill/>
        </a:ln>
      </dgm:spPr>
      <dgm:t>
        <a:bodyPr/>
        <a:lstStyle/>
        <a:p>
          <a:endParaRPr lang="en-ZA"/>
        </a:p>
      </dgm:t>
    </dgm:pt>
    <dgm:pt modelId="{A880E446-A491-4BCC-9B70-007FC7308ABB}">
      <dgm:prSet custT="1"/>
      <dgm:spPr>
        <a:blipFill rotWithShape="0">
          <a:blip xmlns:r="http://schemas.openxmlformats.org/officeDocument/2006/relationships" r:embed="rId15"/>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Non-Metals</a:t>
          </a:r>
        </a:p>
        <a:p>
          <a:r>
            <a:rPr lang="en-ZA" sz="1400" b="1" dirty="0" smtClean="0">
              <a:solidFill>
                <a:srgbClr val="FF0000"/>
              </a:solidFill>
              <a:latin typeface="Arial" pitchFamily="34" charset="0"/>
              <a:cs typeface="Arial" pitchFamily="34" charset="0"/>
            </a:rPr>
            <a:t>R829 057 (9)</a:t>
          </a:r>
          <a:endParaRPr lang="en-ZA" sz="1400" b="1" dirty="0">
            <a:solidFill>
              <a:srgbClr val="FF0000"/>
            </a:solidFill>
            <a:latin typeface="Arial" pitchFamily="34" charset="0"/>
            <a:cs typeface="Arial" pitchFamily="34" charset="0"/>
          </a:endParaRPr>
        </a:p>
      </dgm:t>
    </dgm:pt>
    <dgm:pt modelId="{8834EAFB-C177-4491-A1FD-F7A13E4EFC84}" type="parTrans" cxnId="{03E78B80-C5D1-4394-AEE0-4414C14F2DB9}">
      <dgm:prSet/>
      <dgm:spPr/>
      <dgm:t>
        <a:bodyPr/>
        <a:lstStyle/>
        <a:p>
          <a:endParaRPr lang="en-ZA"/>
        </a:p>
      </dgm:t>
    </dgm:pt>
    <dgm:pt modelId="{D623B867-E59B-4E7C-AABE-7D3E7310785D}" type="sibTrans" cxnId="{03E78B80-C5D1-4394-AEE0-4414C14F2DB9}">
      <dgm:prSet/>
      <dgm:spPr>
        <a:ln>
          <a:solidFill>
            <a:schemeClr val="bg2">
              <a:lumMod val="40000"/>
              <a:lumOff val="60000"/>
            </a:schemeClr>
          </a:solidFill>
        </a:ln>
      </dgm:spPr>
      <dgm:t>
        <a:bodyPr/>
        <a:lstStyle/>
        <a:p>
          <a:endParaRPr lang="en-ZA"/>
        </a:p>
      </dgm:t>
    </dgm:pt>
    <dgm:pt modelId="{2CB44068-4303-4102-B807-4FF81DC9EEDE}" type="pres">
      <dgm:prSet presAssocID="{3DB8BBDC-F403-4862-8FB3-10FB4A834E33}" presName="Name0" presStyleCnt="0">
        <dgm:presLayoutVars>
          <dgm:dir/>
          <dgm:resizeHandles val="exact"/>
        </dgm:presLayoutVars>
      </dgm:prSet>
      <dgm:spPr/>
      <dgm:t>
        <a:bodyPr/>
        <a:lstStyle/>
        <a:p>
          <a:endParaRPr lang="en-ZA"/>
        </a:p>
      </dgm:t>
    </dgm:pt>
    <dgm:pt modelId="{C3B85177-8F56-404E-BFE5-E350EEF0BB47}" type="pres">
      <dgm:prSet presAssocID="{28B5E66A-08A8-4CF7-B8D5-6C446D008B4A}" presName="node" presStyleLbl="node1" presStyleIdx="0" presStyleCnt="11" custScaleX="44375" custScaleY="19644" custLinFactNeighborX="2102" custLinFactNeighborY="-16325">
        <dgm:presLayoutVars>
          <dgm:bulletEnabled val="1"/>
        </dgm:presLayoutVars>
      </dgm:prSet>
      <dgm:spPr/>
      <dgm:t>
        <a:bodyPr/>
        <a:lstStyle/>
        <a:p>
          <a:endParaRPr lang="en-ZA"/>
        </a:p>
      </dgm:t>
    </dgm:pt>
    <dgm:pt modelId="{2571B830-D9B4-4A2E-AADA-2D15CC1C0C4F}" type="pres">
      <dgm:prSet presAssocID="{BEFE8EEA-5092-4050-ACAF-DB8564B48955}" presName="sibTrans" presStyleLbl="sibTrans1D1" presStyleIdx="0" presStyleCnt="10"/>
      <dgm:spPr/>
      <dgm:t>
        <a:bodyPr/>
        <a:lstStyle/>
        <a:p>
          <a:endParaRPr lang="en-ZA"/>
        </a:p>
      </dgm:t>
    </dgm:pt>
    <dgm:pt modelId="{8E52D188-17B0-42D5-997F-F598312FB60C}" type="pres">
      <dgm:prSet presAssocID="{BEFE8EEA-5092-4050-ACAF-DB8564B48955}" presName="connectorText" presStyleLbl="sibTrans1D1" presStyleIdx="0" presStyleCnt="10"/>
      <dgm:spPr/>
      <dgm:t>
        <a:bodyPr/>
        <a:lstStyle/>
        <a:p>
          <a:endParaRPr lang="en-ZA"/>
        </a:p>
      </dgm:t>
    </dgm:pt>
    <dgm:pt modelId="{30AE970B-DC04-4B9B-9A39-C0DEF3449371}" type="pres">
      <dgm:prSet presAssocID="{993A81BB-A6AA-4AB1-91E3-DA8652819E17}" presName="node" presStyleLbl="node1" presStyleIdx="1" presStyleCnt="11" custScaleX="34865" custScaleY="19289" custLinFactNeighborX="11890" custLinFactNeighborY="-16503">
        <dgm:presLayoutVars>
          <dgm:bulletEnabled val="1"/>
        </dgm:presLayoutVars>
      </dgm:prSet>
      <dgm:spPr/>
      <dgm:t>
        <a:bodyPr/>
        <a:lstStyle/>
        <a:p>
          <a:endParaRPr lang="en-ZA"/>
        </a:p>
      </dgm:t>
    </dgm:pt>
    <dgm:pt modelId="{ED322B5C-22D6-4204-86ED-7377403BFAE9}" type="pres">
      <dgm:prSet presAssocID="{99C7D3C6-0A05-4B91-8EB7-72C2D1CEB742}" presName="sibTrans" presStyleLbl="sibTrans1D1" presStyleIdx="1" presStyleCnt="10"/>
      <dgm:spPr/>
      <dgm:t>
        <a:bodyPr/>
        <a:lstStyle/>
        <a:p>
          <a:endParaRPr lang="en-ZA"/>
        </a:p>
      </dgm:t>
    </dgm:pt>
    <dgm:pt modelId="{BF759986-FC0B-4D8F-86E4-23410D07396E}" type="pres">
      <dgm:prSet presAssocID="{99C7D3C6-0A05-4B91-8EB7-72C2D1CEB742}" presName="connectorText" presStyleLbl="sibTrans1D1" presStyleIdx="1" presStyleCnt="10"/>
      <dgm:spPr/>
      <dgm:t>
        <a:bodyPr/>
        <a:lstStyle/>
        <a:p>
          <a:endParaRPr lang="en-ZA"/>
        </a:p>
      </dgm:t>
    </dgm:pt>
    <dgm:pt modelId="{094EF64E-0549-4F44-8E6C-CB05CF539EC9}" type="pres">
      <dgm:prSet presAssocID="{378630D7-F40A-47D1-AB21-C1B74517A016}" presName="node" presStyleLbl="node1" presStyleIdx="2" presStyleCnt="11" custScaleX="35969" custScaleY="17131" custLinFactNeighborX="-9872" custLinFactNeighborY="42590">
        <dgm:presLayoutVars>
          <dgm:bulletEnabled val="1"/>
        </dgm:presLayoutVars>
      </dgm:prSet>
      <dgm:spPr/>
      <dgm:t>
        <a:bodyPr/>
        <a:lstStyle/>
        <a:p>
          <a:endParaRPr lang="en-ZA"/>
        </a:p>
      </dgm:t>
    </dgm:pt>
    <dgm:pt modelId="{7D92D6F5-B45E-4626-A27E-55C5F14C71C9}" type="pres">
      <dgm:prSet presAssocID="{7644BB5E-974E-46D4-AAEE-B0CA69F26968}" presName="sibTrans" presStyleLbl="sibTrans1D1" presStyleIdx="2" presStyleCnt="10"/>
      <dgm:spPr/>
      <dgm:t>
        <a:bodyPr/>
        <a:lstStyle/>
        <a:p>
          <a:endParaRPr lang="en-ZA"/>
        </a:p>
      </dgm:t>
    </dgm:pt>
    <dgm:pt modelId="{97040CBD-050A-4226-85C3-AD233A1E6987}" type="pres">
      <dgm:prSet presAssocID="{7644BB5E-974E-46D4-AAEE-B0CA69F26968}" presName="connectorText" presStyleLbl="sibTrans1D1" presStyleIdx="2" presStyleCnt="10"/>
      <dgm:spPr/>
      <dgm:t>
        <a:bodyPr/>
        <a:lstStyle/>
        <a:p>
          <a:endParaRPr lang="en-ZA"/>
        </a:p>
      </dgm:t>
    </dgm:pt>
    <dgm:pt modelId="{239BB9A9-0567-4065-BA76-29AD5C8CE007}" type="pres">
      <dgm:prSet presAssocID="{55F0B237-21CF-482D-B360-505A561FFF32}" presName="node" presStyleLbl="node1" presStyleIdx="3" presStyleCnt="11" custScaleX="34637" custScaleY="14010" custLinFactNeighborX="5255" custLinFactNeighborY="-17162">
        <dgm:presLayoutVars>
          <dgm:bulletEnabled val="1"/>
        </dgm:presLayoutVars>
      </dgm:prSet>
      <dgm:spPr/>
      <dgm:t>
        <a:bodyPr/>
        <a:lstStyle/>
        <a:p>
          <a:endParaRPr lang="en-ZA"/>
        </a:p>
      </dgm:t>
    </dgm:pt>
    <dgm:pt modelId="{01132E98-CC53-4753-81C5-01E7F801C1BF}" type="pres">
      <dgm:prSet presAssocID="{CE6C3275-3BE0-439D-9BB7-D9AE366D4549}" presName="sibTrans" presStyleLbl="sibTrans1D1" presStyleIdx="3" presStyleCnt="10"/>
      <dgm:spPr/>
      <dgm:t>
        <a:bodyPr/>
        <a:lstStyle/>
        <a:p>
          <a:endParaRPr lang="en-ZA"/>
        </a:p>
      </dgm:t>
    </dgm:pt>
    <dgm:pt modelId="{0F928EC5-06C4-42EB-9F4F-C83D88475379}" type="pres">
      <dgm:prSet presAssocID="{CE6C3275-3BE0-439D-9BB7-D9AE366D4549}" presName="connectorText" presStyleLbl="sibTrans1D1" presStyleIdx="3" presStyleCnt="10"/>
      <dgm:spPr/>
      <dgm:t>
        <a:bodyPr/>
        <a:lstStyle/>
        <a:p>
          <a:endParaRPr lang="en-ZA"/>
        </a:p>
      </dgm:t>
    </dgm:pt>
    <dgm:pt modelId="{8F5FCF45-CFD2-4F20-BAED-75DA6674E6A9}" type="pres">
      <dgm:prSet presAssocID="{591E290C-CEDB-4BC6-8D96-77AEA85C9EEE}" presName="node" presStyleLbl="node1" presStyleIdx="4" presStyleCnt="11" custScaleX="35312" custScaleY="18212" custLinFactNeighborX="3577" custLinFactNeighborY="-15061">
        <dgm:presLayoutVars>
          <dgm:bulletEnabled val="1"/>
        </dgm:presLayoutVars>
      </dgm:prSet>
      <dgm:spPr/>
      <dgm:t>
        <a:bodyPr/>
        <a:lstStyle/>
        <a:p>
          <a:endParaRPr lang="en-ZA"/>
        </a:p>
      </dgm:t>
    </dgm:pt>
    <dgm:pt modelId="{CD644B44-4A6C-4060-978C-35C1D1072752}" type="pres">
      <dgm:prSet presAssocID="{22EB9626-B814-4BA8-987F-7A07D96383F4}" presName="sibTrans" presStyleLbl="sibTrans1D1" presStyleIdx="4" presStyleCnt="10"/>
      <dgm:spPr/>
      <dgm:t>
        <a:bodyPr/>
        <a:lstStyle/>
        <a:p>
          <a:endParaRPr lang="en-ZA"/>
        </a:p>
      </dgm:t>
    </dgm:pt>
    <dgm:pt modelId="{CAD7A93E-4587-41B3-A50E-60AEA3D0C5F5}" type="pres">
      <dgm:prSet presAssocID="{22EB9626-B814-4BA8-987F-7A07D96383F4}" presName="connectorText" presStyleLbl="sibTrans1D1" presStyleIdx="4" presStyleCnt="10"/>
      <dgm:spPr/>
      <dgm:t>
        <a:bodyPr/>
        <a:lstStyle/>
        <a:p>
          <a:endParaRPr lang="en-ZA"/>
        </a:p>
      </dgm:t>
    </dgm:pt>
    <dgm:pt modelId="{8ABE4B5E-ED4B-436E-934D-1C1D98FB795F}" type="pres">
      <dgm:prSet presAssocID="{314AD2D9-7966-47D0-BAA5-A6B8FEB42FAD}" presName="node" presStyleLbl="node1" presStyleIdx="5" presStyleCnt="11" custScaleX="27540" custScaleY="19719" custLinFactNeighborX="24691" custLinFactNeighborY="-77487">
        <dgm:presLayoutVars>
          <dgm:bulletEnabled val="1"/>
        </dgm:presLayoutVars>
      </dgm:prSet>
      <dgm:spPr/>
      <dgm:t>
        <a:bodyPr/>
        <a:lstStyle/>
        <a:p>
          <a:endParaRPr lang="en-ZA"/>
        </a:p>
      </dgm:t>
    </dgm:pt>
    <dgm:pt modelId="{18ABBDF7-28AC-4176-9242-4F8505E3E413}" type="pres">
      <dgm:prSet presAssocID="{CFD5B0D4-161B-4444-A99E-73BE6E910FF3}" presName="sibTrans" presStyleLbl="sibTrans1D1" presStyleIdx="5" presStyleCnt="10"/>
      <dgm:spPr/>
      <dgm:t>
        <a:bodyPr/>
        <a:lstStyle/>
        <a:p>
          <a:endParaRPr lang="en-ZA"/>
        </a:p>
      </dgm:t>
    </dgm:pt>
    <dgm:pt modelId="{83AB3E0B-5C14-4D9B-8809-A7FCA9312153}" type="pres">
      <dgm:prSet presAssocID="{CFD5B0D4-161B-4444-A99E-73BE6E910FF3}" presName="connectorText" presStyleLbl="sibTrans1D1" presStyleIdx="5" presStyleCnt="10"/>
      <dgm:spPr/>
      <dgm:t>
        <a:bodyPr/>
        <a:lstStyle/>
        <a:p>
          <a:endParaRPr lang="en-ZA"/>
        </a:p>
      </dgm:t>
    </dgm:pt>
    <dgm:pt modelId="{7331D0CA-496E-4C57-8BA6-2A60A8C6D155}" type="pres">
      <dgm:prSet presAssocID="{842BB341-3BEF-4C80-B178-BE07E64AA9CF}" presName="node" presStyleLbl="node1" presStyleIdx="6" presStyleCnt="11" custScaleX="33233" custScaleY="20071" custLinFactNeighborX="-577" custLinFactNeighborY="-14131">
        <dgm:presLayoutVars>
          <dgm:bulletEnabled val="1"/>
        </dgm:presLayoutVars>
      </dgm:prSet>
      <dgm:spPr/>
      <dgm:t>
        <a:bodyPr/>
        <a:lstStyle/>
        <a:p>
          <a:endParaRPr lang="en-ZA"/>
        </a:p>
      </dgm:t>
    </dgm:pt>
    <dgm:pt modelId="{015DEA4F-E75E-43DA-B4BF-EDE8339C575C}" type="pres">
      <dgm:prSet presAssocID="{F084F473-DA3D-44D8-86A7-01E5F170F00E}" presName="sibTrans" presStyleLbl="sibTrans1D1" presStyleIdx="6" presStyleCnt="10"/>
      <dgm:spPr/>
      <dgm:t>
        <a:bodyPr/>
        <a:lstStyle/>
        <a:p>
          <a:endParaRPr lang="en-ZA"/>
        </a:p>
      </dgm:t>
    </dgm:pt>
    <dgm:pt modelId="{6266884B-8AA4-44F2-A78E-59251CC2F270}" type="pres">
      <dgm:prSet presAssocID="{F084F473-DA3D-44D8-86A7-01E5F170F00E}" presName="connectorText" presStyleLbl="sibTrans1D1" presStyleIdx="6" presStyleCnt="10"/>
      <dgm:spPr/>
      <dgm:t>
        <a:bodyPr/>
        <a:lstStyle/>
        <a:p>
          <a:endParaRPr lang="en-ZA"/>
        </a:p>
      </dgm:t>
    </dgm:pt>
    <dgm:pt modelId="{6E062167-2CB8-4EE4-A3EF-C83423646C41}" type="pres">
      <dgm:prSet presAssocID="{86516C1D-9C64-4DA1-B5EB-A6047F793033}" presName="node" presStyleLbl="node1" presStyleIdx="7" presStyleCnt="11" custScaleX="39445" custScaleY="22456" custLinFactNeighborX="6850" custLinFactNeighborY="-9876">
        <dgm:presLayoutVars>
          <dgm:bulletEnabled val="1"/>
        </dgm:presLayoutVars>
      </dgm:prSet>
      <dgm:spPr/>
      <dgm:t>
        <a:bodyPr/>
        <a:lstStyle/>
        <a:p>
          <a:endParaRPr lang="en-ZA"/>
        </a:p>
      </dgm:t>
    </dgm:pt>
    <dgm:pt modelId="{0DA432FB-357D-499D-AD50-7E4EDD9E5E6F}" type="pres">
      <dgm:prSet presAssocID="{DB00ADC9-70F0-40BE-910E-8F04479991C8}" presName="sibTrans" presStyleLbl="sibTrans1D1" presStyleIdx="7" presStyleCnt="10"/>
      <dgm:spPr/>
      <dgm:t>
        <a:bodyPr/>
        <a:lstStyle/>
        <a:p>
          <a:endParaRPr lang="en-ZA"/>
        </a:p>
      </dgm:t>
    </dgm:pt>
    <dgm:pt modelId="{69A31EEC-ABBB-403C-BA1D-EC0DE7BF9D24}" type="pres">
      <dgm:prSet presAssocID="{DB00ADC9-70F0-40BE-910E-8F04479991C8}" presName="connectorText" presStyleLbl="sibTrans1D1" presStyleIdx="7" presStyleCnt="10"/>
      <dgm:spPr/>
      <dgm:t>
        <a:bodyPr/>
        <a:lstStyle/>
        <a:p>
          <a:endParaRPr lang="en-ZA"/>
        </a:p>
      </dgm:t>
    </dgm:pt>
    <dgm:pt modelId="{8E3CD309-2B1B-47A4-B0EC-7AB19C813D7C}" type="pres">
      <dgm:prSet presAssocID="{E2FC4FEE-7EEC-4581-9690-BBD6099AA121}" presName="node" presStyleLbl="node1" presStyleIdx="8" presStyleCnt="11" custScaleX="32980" custScaleY="17825" custLinFactNeighborX="-673" custLinFactNeighborY="-9239">
        <dgm:presLayoutVars>
          <dgm:bulletEnabled val="1"/>
        </dgm:presLayoutVars>
      </dgm:prSet>
      <dgm:spPr/>
      <dgm:t>
        <a:bodyPr/>
        <a:lstStyle/>
        <a:p>
          <a:endParaRPr lang="en-ZA"/>
        </a:p>
      </dgm:t>
    </dgm:pt>
    <dgm:pt modelId="{70096E0E-E235-4E47-920A-5E92505196A1}" type="pres">
      <dgm:prSet presAssocID="{313B2C23-CCC4-4B2B-ADB9-9B647EF6F068}" presName="sibTrans" presStyleLbl="sibTrans1D1" presStyleIdx="8" presStyleCnt="10"/>
      <dgm:spPr/>
      <dgm:t>
        <a:bodyPr/>
        <a:lstStyle/>
        <a:p>
          <a:endParaRPr lang="en-ZA"/>
        </a:p>
      </dgm:t>
    </dgm:pt>
    <dgm:pt modelId="{1C316A21-637F-46D9-8961-105F8DF75F5F}" type="pres">
      <dgm:prSet presAssocID="{313B2C23-CCC4-4B2B-ADB9-9B647EF6F068}" presName="connectorText" presStyleLbl="sibTrans1D1" presStyleIdx="8" presStyleCnt="10"/>
      <dgm:spPr/>
      <dgm:t>
        <a:bodyPr/>
        <a:lstStyle/>
        <a:p>
          <a:endParaRPr lang="en-ZA"/>
        </a:p>
      </dgm:t>
    </dgm:pt>
    <dgm:pt modelId="{78652C70-10AC-4862-86BA-A047C38A31D1}" type="pres">
      <dgm:prSet presAssocID="{3B42D5D2-4157-4BC6-A8A6-501B5481C48D}" presName="node" presStyleLbl="node1" presStyleIdx="9" presStyleCnt="11" custScaleX="29911" custScaleY="17743" custLinFactNeighborX="1811" custLinFactNeighborY="-9280">
        <dgm:presLayoutVars>
          <dgm:bulletEnabled val="1"/>
        </dgm:presLayoutVars>
      </dgm:prSet>
      <dgm:spPr/>
      <dgm:t>
        <a:bodyPr/>
        <a:lstStyle/>
        <a:p>
          <a:endParaRPr lang="en-ZA"/>
        </a:p>
      </dgm:t>
    </dgm:pt>
    <dgm:pt modelId="{CEDBFC06-2894-454B-B7E2-BFD536C1B86F}" type="pres">
      <dgm:prSet presAssocID="{14BEDBA8-8295-4AA2-B379-0619795B618A}" presName="sibTrans" presStyleLbl="sibTrans1D1" presStyleIdx="9" presStyleCnt="10"/>
      <dgm:spPr/>
      <dgm:t>
        <a:bodyPr/>
        <a:lstStyle/>
        <a:p>
          <a:endParaRPr lang="en-ZA"/>
        </a:p>
      </dgm:t>
    </dgm:pt>
    <dgm:pt modelId="{6CC97267-7BD3-4253-B637-E4B783876EE7}" type="pres">
      <dgm:prSet presAssocID="{14BEDBA8-8295-4AA2-B379-0619795B618A}" presName="connectorText" presStyleLbl="sibTrans1D1" presStyleIdx="9" presStyleCnt="10"/>
      <dgm:spPr/>
      <dgm:t>
        <a:bodyPr/>
        <a:lstStyle/>
        <a:p>
          <a:endParaRPr lang="en-ZA"/>
        </a:p>
      </dgm:t>
    </dgm:pt>
    <dgm:pt modelId="{34CC1A2E-D69F-4187-B560-4451A9E06793}" type="pres">
      <dgm:prSet presAssocID="{A880E446-A491-4BCC-9B70-007FC7308ABB}" presName="node" presStyleLbl="node1" presStyleIdx="10" presStyleCnt="11" custScaleX="32323" custScaleY="20214" custLinFactNeighborX="-5424" custLinFactNeighborY="-7291">
        <dgm:presLayoutVars>
          <dgm:bulletEnabled val="1"/>
        </dgm:presLayoutVars>
      </dgm:prSet>
      <dgm:spPr/>
      <dgm:t>
        <a:bodyPr/>
        <a:lstStyle/>
        <a:p>
          <a:endParaRPr lang="en-ZA"/>
        </a:p>
      </dgm:t>
    </dgm:pt>
  </dgm:ptLst>
  <dgm:cxnLst>
    <dgm:cxn modelId="{6B4B3F58-8820-47C4-9ABB-7C5A40298FBE}" srcId="{3DB8BBDC-F403-4862-8FB3-10FB4A834E33}" destId="{28B5E66A-08A8-4CF7-B8D5-6C446D008B4A}" srcOrd="0" destOrd="0" parTransId="{E038BA1B-0889-4935-83C7-68A950781041}" sibTransId="{BEFE8EEA-5092-4050-ACAF-DB8564B48955}"/>
    <dgm:cxn modelId="{A3DC3E4E-3F2E-4D7B-8930-30333EEFDB68}" type="presOf" srcId="{314AD2D9-7966-47D0-BAA5-A6B8FEB42FAD}" destId="{8ABE4B5E-ED4B-436E-934D-1C1D98FB795F}" srcOrd="0" destOrd="0" presId="urn:microsoft.com/office/officeart/2005/8/layout/bProcess3"/>
    <dgm:cxn modelId="{CA437678-B78E-4B9E-818B-F04F6C0C1970}" type="presOf" srcId="{CE6C3275-3BE0-439D-9BB7-D9AE366D4549}" destId="{01132E98-CC53-4753-81C5-01E7F801C1BF}" srcOrd="0" destOrd="0" presId="urn:microsoft.com/office/officeart/2005/8/layout/bProcess3"/>
    <dgm:cxn modelId="{59CF3EAA-6A40-4103-98FC-0F523C1EC0B4}" type="presOf" srcId="{842BB341-3BEF-4C80-B178-BE07E64AA9CF}" destId="{7331D0CA-496E-4C57-8BA6-2A60A8C6D155}" srcOrd="0" destOrd="0" presId="urn:microsoft.com/office/officeart/2005/8/layout/bProcess3"/>
    <dgm:cxn modelId="{9804EAC3-5C57-4D7F-82FC-6500028BAD70}" type="presOf" srcId="{28B5E66A-08A8-4CF7-B8D5-6C446D008B4A}" destId="{C3B85177-8F56-404E-BFE5-E350EEF0BB47}" srcOrd="0" destOrd="0" presId="urn:microsoft.com/office/officeart/2005/8/layout/bProcess3"/>
    <dgm:cxn modelId="{D1D506F9-B0F3-49C8-9606-B3C0CCAA50FB}" type="presOf" srcId="{BEFE8EEA-5092-4050-ACAF-DB8564B48955}" destId="{2571B830-D9B4-4A2E-AADA-2D15CC1C0C4F}" srcOrd="0" destOrd="0" presId="urn:microsoft.com/office/officeart/2005/8/layout/bProcess3"/>
    <dgm:cxn modelId="{F4CA55F4-A424-40A1-87C3-E60A659FF47F}" type="presOf" srcId="{99C7D3C6-0A05-4B91-8EB7-72C2D1CEB742}" destId="{BF759986-FC0B-4D8F-86E4-23410D07396E}" srcOrd="1" destOrd="0" presId="urn:microsoft.com/office/officeart/2005/8/layout/bProcess3"/>
    <dgm:cxn modelId="{6D5E1314-74A3-4F08-8853-6DC1E632D1FA}" type="presOf" srcId="{A880E446-A491-4BCC-9B70-007FC7308ABB}" destId="{34CC1A2E-D69F-4187-B560-4451A9E06793}" srcOrd="0" destOrd="0" presId="urn:microsoft.com/office/officeart/2005/8/layout/bProcess3"/>
    <dgm:cxn modelId="{6773A801-6DE8-482C-AABE-EB601EA85A77}" type="presOf" srcId="{55F0B237-21CF-482D-B360-505A561FFF32}" destId="{239BB9A9-0567-4065-BA76-29AD5C8CE007}" srcOrd="0" destOrd="0" presId="urn:microsoft.com/office/officeart/2005/8/layout/bProcess3"/>
    <dgm:cxn modelId="{660565E9-6E8C-40AE-B2DE-802ADBCC80D5}" type="presOf" srcId="{22EB9626-B814-4BA8-987F-7A07D96383F4}" destId="{CD644B44-4A6C-4060-978C-35C1D1072752}" srcOrd="0" destOrd="0" presId="urn:microsoft.com/office/officeart/2005/8/layout/bProcess3"/>
    <dgm:cxn modelId="{E18D3DED-0B20-48E1-AD0E-AEB4C0F965EB}" type="presOf" srcId="{99C7D3C6-0A05-4B91-8EB7-72C2D1CEB742}" destId="{ED322B5C-22D6-4204-86ED-7377403BFAE9}" srcOrd="0" destOrd="0" presId="urn:microsoft.com/office/officeart/2005/8/layout/bProcess3"/>
    <dgm:cxn modelId="{5190C0AA-08C6-4BA8-B33D-1B452BA2B8CC}" type="presOf" srcId="{14BEDBA8-8295-4AA2-B379-0619795B618A}" destId="{6CC97267-7BD3-4253-B637-E4B783876EE7}" srcOrd="1" destOrd="0" presId="urn:microsoft.com/office/officeart/2005/8/layout/bProcess3"/>
    <dgm:cxn modelId="{03E78B80-C5D1-4394-AEE0-4414C14F2DB9}" srcId="{3DB8BBDC-F403-4862-8FB3-10FB4A834E33}" destId="{A880E446-A491-4BCC-9B70-007FC7308ABB}" srcOrd="10" destOrd="0" parTransId="{8834EAFB-C177-4491-A1FD-F7A13E4EFC84}" sibTransId="{D623B867-E59B-4E7C-AABE-7D3E7310785D}"/>
    <dgm:cxn modelId="{F68F30BC-0F30-470D-A6FB-B797797A4C67}" type="presOf" srcId="{14BEDBA8-8295-4AA2-B379-0619795B618A}" destId="{CEDBFC06-2894-454B-B7E2-BFD536C1B86F}" srcOrd="0" destOrd="0" presId="urn:microsoft.com/office/officeart/2005/8/layout/bProcess3"/>
    <dgm:cxn modelId="{43F27441-34BC-462B-A6C3-A3D68F68EC63}" srcId="{3DB8BBDC-F403-4862-8FB3-10FB4A834E33}" destId="{55F0B237-21CF-482D-B360-505A561FFF32}" srcOrd="3" destOrd="0" parTransId="{EC9C07E5-62E7-46C3-A111-4E6D53BBED0F}" sibTransId="{CE6C3275-3BE0-439D-9BB7-D9AE366D4549}"/>
    <dgm:cxn modelId="{57C60666-C2F8-4978-A0A2-2208D2682ACA}" type="presOf" srcId="{22EB9626-B814-4BA8-987F-7A07D96383F4}" destId="{CAD7A93E-4587-41B3-A50E-60AEA3D0C5F5}" srcOrd="1" destOrd="0" presId="urn:microsoft.com/office/officeart/2005/8/layout/bProcess3"/>
    <dgm:cxn modelId="{89D3B52A-E0D3-42FB-A004-9BCE1AE98FDF}" srcId="{3DB8BBDC-F403-4862-8FB3-10FB4A834E33}" destId="{993A81BB-A6AA-4AB1-91E3-DA8652819E17}" srcOrd="1" destOrd="0" parTransId="{D9D26A23-5668-424C-B8C2-4ECC76664674}" sibTransId="{99C7D3C6-0A05-4B91-8EB7-72C2D1CEB742}"/>
    <dgm:cxn modelId="{21A7CE4E-8ABA-4BAA-8FEC-A525F92AF8BC}" srcId="{3DB8BBDC-F403-4862-8FB3-10FB4A834E33}" destId="{842BB341-3BEF-4C80-B178-BE07E64AA9CF}" srcOrd="6" destOrd="0" parTransId="{EB3DCB7B-CC4F-4C3C-A723-CC85CD3A0D9E}" sibTransId="{F084F473-DA3D-44D8-86A7-01E5F170F00E}"/>
    <dgm:cxn modelId="{0E4FAB78-F21D-45EA-9D1B-E139268842C2}" type="presOf" srcId="{3DB8BBDC-F403-4862-8FB3-10FB4A834E33}" destId="{2CB44068-4303-4102-B807-4FF81DC9EEDE}" srcOrd="0" destOrd="0" presId="urn:microsoft.com/office/officeart/2005/8/layout/bProcess3"/>
    <dgm:cxn modelId="{A442AC2E-C226-45FB-8919-80DA67DFE6A6}" srcId="{3DB8BBDC-F403-4862-8FB3-10FB4A834E33}" destId="{86516C1D-9C64-4DA1-B5EB-A6047F793033}" srcOrd="7" destOrd="0" parTransId="{EAE4FB97-26F4-41D4-A9CC-3B68FD47C70B}" sibTransId="{DB00ADC9-70F0-40BE-910E-8F04479991C8}"/>
    <dgm:cxn modelId="{522ACDC7-ECBE-470F-86F7-DEA6F23EEAE7}" type="presOf" srcId="{591E290C-CEDB-4BC6-8D96-77AEA85C9EEE}" destId="{8F5FCF45-CFD2-4F20-BAED-75DA6674E6A9}" srcOrd="0" destOrd="0" presId="urn:microsoft.com/office/officeart/2005/8/layout/bProcess3"/>
    <dgm:cxn modelId="{4E714DF3-5C3F-4560-B99A-ADAAA413BD56}" srcId="{3DB8BBDC-F403-4862-8FB3-10FB4A834E33}" destId="{E2FC4FEE-7EEC-4581-9690-BBD6099AA121}" srcOrd="8" destOrd="0" parTransId="{3E104F5C-2531-42F1-9B72-8ECA36DF2FFB}" sibTransId="{313B2C23-CCC4-4B2B-ADB9-9B647EF6F068}"/>
    <dgm:cxn modelId="{B52EB472-602D-45F9-9B3A-5C3F6A78CB0F}" type="presOf" srcId="{BEFE8EEA-5092-4050-ACAF-DB8564B48955}" destId="{8E52D188-17B0-42D5-997F-F598312FB60C}" srcOrd="1" destOrd="0" presId="urn:microsoft.com/office/officeart/2005/8/layout/bProcess3"/>
    <dgm:cxn modelId="{21F0D4DF-0845-4C84-95FD-9064D12D6EB4}" type="presOf" srcId="{378630D7-F40A-47D1-AB21-C1B74517A016}" destId="{094EF64E-0549-4F44-8E6C-CB05CF539EC9}" srcOrd="0" destOrd="0" presId="urn:microsoft.com/office/officeart/2005/8/layout/bProcess3"/>
    <dgm:cxn modelId="{7500A398-9DF1-4F03-9A0D-BDCD8B2E5EE1}" type="presOf" srcId="{7644BB5E-974E-46D4-AAEE-B0CA69F26968}" destId="{97040CBD-050A-4226-85C3-AD233A1E6987}" srcOrd="1" destOrd="0" presId="urn:microsoft.com/office/officeart/2005/8/layout/bProcess3"/>
    <dgm:cxn modelId="{787DF2A2-1DE7-4E84-97E0-88D42B9B86D7}" type="presOf" srcId="{993A81BB-A6AA-4AB1-91E3-DA8652819E17}" destId="{30AE970B-DC04-4B9B-9A39-C0DEF3449371}" srcOrd="0" destOrd="0" presId="urn:microsoft.com/office/officeart/2005/8/layout/bProcess3"/>
    <dgm:cxn modelId="{D24F49ED-FA09-4EB8-B798-7E6E99BA4E8A}" type="presOf" srcId="{F084F473-DA3D-44D8-86A7-01E5F170F00E}" destId="{6266884B-8AA4-44F2-A78E-59251CC2F270}" srcOrd="1" destOrd="0" presId="urn:microsoft.com/office/officeart/2005/8/layout/bProcess3"/>
    <dgm:cxn modelId="{1FD58869-D983-4126-AE7E-F44A046BF05B}" srcId="{3DB8BBDC-F403-4862-8FB3-10FB4A834E33}" destId="{591E290C-CEDB-4BC6-8D96-77AEA85C9EEE}" srcOrd="4" destOrd="0" parTransId="{36DB0B97-0144-4D19-8824-B3EFC1AFBBF2}" sibTransId="{22EB9626-B814-4BA8-987F-7A07D96383F4}"/>
    <dgm:cxn modelId="{670ED9F5-34BA-4FFB-BF47-AEADE4231AF1}" type="presOf" srcId="{313B2C23-CCC4-4B2B-ADB9-9B647EF6F068}" destId="{70096E0E-E235-4E47-920A-5E92505196A1}" srcOrd="0" destOrd="0" presId="urn:microsoft.com/office/officeart/2005/8/layout/bProcess3"/>
    <dgm:cxn modelId="{A8C4F074-C1EB-4C0B-BB45-DAB56FA50E0C}" type="presOf" srcId="{CFD5B0D4-161B-4444-A99E-73BE6E910FF3}" destId="{18ABBDF7-28AC-4176-9242-4F8505E3E413}" srcOrd="0" destOrd="0" presId="urn:microsoft.com/office/officeart/2005/8/layout/bProcess3"/>
    <dgm:cxn modelId="{520B1D14-3F7F-45DA-AEF4-B89F899572EF}" type="presOf" srcId="{313B2C23-CCC4-4B2B-ADB9-9B647EF6F068}" destId="{1C316A21-637F-46D9-8961-105F8DF75F5F}" srcOrd="1" destOrd="0" presId="urn:microsoft.com/office/officeart/2005/8/layout/bProcess3"/>
    <dgm:cxn modelId="{1F31C915-C2A0-4F7D-8D5D-994CD08DB884}" type="presOf" srcId="{86516C1D-9C64-4DA1-B5EB-A6047F793033}" destId="{6E062167-2CB8-4EE4-A3EF-C83423646C41}" srcOrd="0" destOrd="0" presId="urn:microsoft.com/office/officeart/2005/8/layout/bProcess3"/>
    <dgm:cxn modelId="{62FAB7DE-12F0-41A8-86E5-8C2D17318778}" type="presOf" srcId="{DB00ADC9-70F0-40BE-910E-8F04479991C8}" destId="{0DA432FB-357D-499D-AD50-7E4EDD9E5E6F}" srcOrd="0" destOrd="0" presId="urn:microsoft.com/office/officeart/2005/8/layout/bProcess3"/>
    <dgm:cxn modelId="{F15C132F-0DE8-4B88-952A-4DEAE79E4487}" srcId="{3DB8BBDC-F403-4862-8FB3-10FB4A834E33}" destId="{378630D7-F40A-47D1-AB21-C1B74517A016}" srcOrd="2" destOrd="0" parTransId="{91F8C002-DB5D-44BA-A967-689177B175B0}" sibTransId="{7644BB5E-974E-46D4-AAEE-B0CA69F26968}"/>
    <dgm:cxn modelId="{AC6B9A3C-F46B-4DA3-BE9E-A9601A4530B1}" type="presOf" srcId="{3B42D5D2-4157-4BC6-A8A6-501B5481C48D}" destId="{78652C70-10AC-4862-86BA-A047C38A31D1}" srcOrd="0" destOrd="0" presId="urn:microsoft.com/office/officeart/2005/8/layout/bProcess3"/>
    <dgm:cxn modelId="{BE5BC149-3DB8-473C-8716-2C97CAEE4285}" type="presOf" srcId="{DB00ADC9-70F0-40BE-910E-8F04479991C8}" destId="{69A31EEC-ABBB-403C-BA1D-EC0DE7BF9D24}" srcOrd="1" destOrd="0" presId="urn:microsoft.com/office/officeart/2005/8/layout/bProcess3"/>
    <dgm:cxn modelId="{72652AFC-949C-4BC6-BD3F-F6247156D78B}" type="presOf" srcId="{CE6C3275-3BE0-439D-9BB7-D9AE366D4549}" destId="{0F928EC5-06C4-42EB-9F4F-C83D88475379}" srcOrd="1" destOrd="0" presId="urn:microsoft.com/office/officeart/2005/8/layout/bProcess3"/>
    <dgm:cxn modelId="{05E04F66-CC49-4272-8C1F-A64905AD4F23}" srcId="{3DB8BBDC-F403-4862-8FB3-10FB4A834E33}" destId="{314AD2D9-7966-47D0-BAA5-A6B8FEB42FAD}" srcOrd="5" destOrd="0" parTransId="{2ABF5CB0-2796-4EF1-84B8-A3A0A7B8D0F8}" sibTransId="{CFD5B0D4-161B-4444-A99E-73BE6E910FF3}"/>
    <dgm:cxn modelId="{B5C054EB-52D8-47F2-8854-C65A9F8B081D}" type="presOf" srcId="{E2FC4FEE-7EEC-4581-9690-BBD6099AA121}" destId="{8E3CD309-2B1B-47A4-B0EC-7AB19C813D7C}" srcOrd="0" destOrd="0" presId="urn:microsoft.com/office/officeart/2005/8/layout/bProcess3"/>
    <dgm:cxn modelId="{3471061C-F080-482F-8B6F-BED38774C3A1}" type="presOf" srcId="{CFD5B0D4-161B-4444-A99E-73BE6E910FF3}" destId="{83AB3E0B-5C14-4D9B-8809-A7FCA9312153}" srcOrd="1" destOrd="0" presId="urn:microsoft.com/office/officeart/2005/8/layout/bProcess3"/>
    <dgm:cxn modelId="{1E2F3BAE-327C-405C-B8C1-F603EB9C9282}" type="presOf" srcId="{7644BB5E-974E-46D4-AAEE-B0CA69F26968}" destId="{7D92D6F5-B45E-4626-A27E-55C5F14C71C9}" srcOrd="0" destOrd="0" presId="urn:microsoft.com/office/officeart/2005/8/layout/bProcess3"/>
    <dgm:cxn modelId="{A3128501-1723-45B4-B862-4BB8FB8AEC5B}" type="presOf" srcId="{F084F473-DA3D-44D8-86A7-01E5F170F00E}" destId="{015DEA4F-E75E-43DA-B4BF-EDE8339C575C}" srcOrd="0" destOrd="0" presId="urn:microsoft.com/office/officeart/2005/8/layout/bProcess3"/>
    <dgm:cxn modelId="{95419117-831F-4994-ABB1-BF71BA9215F8}" srcId="{3DB8BBDC-F403-4862-8FB3-10FB4A834E33}" destId="{3B42D5D2-4157-4BC6-A8A6-501B5481C48D}" srcOrd="9" destOrd="0" parTransId="{217A51B7-4FAE-47E0-BAD1-E6339E754E57}" sibTransId="{14BEDBA8-8295-4AA2-B379-0619795B618A}"/>
    <dgm:cxn modelId="{20D6C9BB-CE35-45CF-8521-C2F3B70BC391}" type="presParOf" srcId="{2CB44068-4303-4102-B807-4FF81DC9EEDE}" destId="{C3B85177-8F56-404E-BFE5-E350EEF0BB47}" srcOrd="0" destOrd="0" presId="urn:microsoft.com/office/officeart/2005/8/layout/bProcess3"/>
    <dgm:cxn modelId="{464A12A2-918A-45C5-A540-290665321A3D}" type="presParOf" srcId="{2CB44068-4303-4102-B807-4FF81DC9EEDE}" destId="{2571B830-D9B4-4A2E-AADA-2D15CC1C0C4F}" srcOrd="1" destOrd="0" presId="urn:microsoft.com/office/officeart/2005/8/layout/bProcess3"/>
    <dgm:cxn modelId="{C5978655-3CAA-4790-B65F-DD5DD9E05321}" type="presParOf" srcId="{2571B830-D9B4-4A2E-AADA-2D15CC1C0C4F}" destId="{8E52D188-17B0-42D5-997F-F598312FB60C}" srcOrd="0" destOrd="0" presId="urn:microsoft.com/office/officeart/2005/8/layout/bProcess3"/>
    <dgm:cxn modelId="{A6FAEF6E-F0AB-403F-891A-891DAD028DEE}" type="presParOf" srcId="{2CB44068-4303-4102-B807-4FF81DC9EEDE}" destId="{30AE970B-DC04-4B9B-9A39-C0DEF3449371}" srcOrd="2" destOrd="0" presId="urn:microsoft.com/office/officeart/2005/8/layout/bProcess3"/>
    <dgm:cxn modelId="{3033B831-629D-44E1-A8E6-0A5488409080}" type="presParOf" srcId="{2CB44068-4303-4102-B807-4FF81DC9EEDE}" destId="{ED322B5C-22D6-4204-86ED-7377403BFAE9}" srcOrd="3" destOrd="0" presId="urn:microsoft.com/office/officeart/2005/8/layout/bProcess3"/>
    <dgm:cxn modelId="{874D3832-DA3F-4753-AF39-BDBDA1080F52}" type="presParOf" srcId="{ED322B5C-22D6-4204-86ED-7377403BFAE9}" destId="{BF759986-FC0B-4D8F-86E4-23410D07396E}" srcOrd="0" destOrd="0" presId="urn:microsoft.com/office/officeart/2005/8/layout/bProcess3"/>
    <dgm:cxn modelId="{0081F644-439F-4031-B514-FD63EA178198}" type="presParOf" srcId="{2CB44068-4303-4102-B807-4FF81DC9EEDE}" destId="{094EF64E-0549-4F44-8E6C-CB05CF539EC9}" srcOrd="4" destOrd="0" presId="urn:microsoft.com/office/officeart/2005/8/layout/bProcess3"/>
    <dgm:cxn modelId="{AB194ABE-7EFE-4F68-897A-9420BCCB4816}" type="presParOf" srcId="{2CB44068-4303-4102-B807-4FF81DC9EEDE}" destId="{7D92D6F5-B45E-4626-A27E-55C5F14C71C9}" srcOrd="5" destOrd="0" presId="urn:microsoft.com/office/officeart/2005/8/layout/bProcess3"/>
    <dgm:cxn modelId="{110528EE-2314-497B-A668-3583B9F86BE9}" type="presParOf" srcId="{7D92D6F5-B45E-4626-A27E-55C5F14C71C9}" destId="{97040CBD-050A-4226-85C3-AD233A1E6987}" srcOrd="0" destOrd="0" presId="urn:microsoft.com/office/officeart/2005/8/layout/bProcess3"/>
    <dgm:cxn modelId="{B488E244-6A91-4FAA-98DD-C713361C8F76}" type="presParOf" srcId="{2CB44068-4303-4102-B807-4FF81DC9EEDE}" destId="{239BB9A9-0567-4065-BA76-29AD5C8CE007}" srcOrd="6" destOrd="0" presId="urn:microsoft.com/office/officeart/2005/8/layout/bProcess3"/>
    <dgm:cxn modelId="{D470BB91-298B-40E7-842E-D669B4B0E28A}" type="presParOf" srcId="{2CB44068-4303-4102-B807-4FF81DC9EEDE}" destId="{01132E98-CC53-4753-81C5-01E7F801C1BF}" srcOrd="7" destOrd="0" presId="urn:microsoft.com/office/officeart/2005/8/layout/bProcess3"/>
    <dgm:cxn modelId="{46DC1D88-172E-4B4F-92D4-5B8D3D923BAB}" type="presParOf" srcId="{01132E98-CC53-4753-81C5-01E7F801C1BF}" destId="{0F928EC5-06C4-42EB-9F4F-C83D88475379}" srcOrd="0" destOrd="0" presId="urn:microsoft.com/office/officeart/2005/8/layout/bProcess3"/>
    <dgm:cxn modelId="{A2F16CC3-9396-4796-865E-64F1472B3898}" type="presParOf" srcId="{2CB44068-4303-4102-B807-4FF81DC9EEDE}" destId="{8F5FCF45-CFD2-4F20-BAED-75DA6674E6A9}" srcOrd="8" destOrd="0" presId="urn:microsoft.com/office/officeart/2005/8/layout/bProcess3"/>
    <dgm:cxn modelId="{0048F924-8999-48F4-B446-11B4107FD96D}" type="presParOf" srcId="{2CB44068-4303-4102-B807-4FF81DC9EEDE}" destId="{CD644B44-4A6C-4060-978C-35C1D1072752}" srcOrd="9" destOrd="0" presId="urn:microsoft.com/office/officeart/2005/8/layout/bProcess3"/>
    <dgm:cxn modelId="{31B265F0-6ABB-42FF-8D41-F8D6ACDBCF74}" type="presParOf" srcId="{CD644B44-4A6C-4060-978C-35C1D1072752}" destId="{CAD7A93E-4587-41B3-A50E-60AEA3D0C5F5}" srcOrd="0" destOrd="0" presId="urn:microsoft.com/office/officeart/2005/8/layout/bProcess3"/>
    <dgm:cxn modelId="{274EB45D-561E-4986-9715-0DB68AE60EC2}" type="presParOf" srcId="{2CB44068-4303-4102-B807-4FF81DC9EEDE}" destId="{8ABE4B5E-ED4B-436E-934D-1C1D98FB795F}" srcOrd="10" destOrd="0" presId="urn:microsoft.com/office/officeart/2005/8/layout/bProcess3"/>
    <dgm:cxn modelId="{342F0564-6543-47A2-BCE9-BB532DC4653F}" type="presParOf" srcId="{2CB44068-4303-4102-B807-4FF81DC9EEDE}" destId="{18ABBDF7-28AC-4176-9242-4F8505E3E413}" srcOrd="11" destOrd="0" presId="urn:microsoft.com/office/officeart/2005/8/layout/bProcess3"/>
    <dgm:cxn modelId="{551D4503-D20A-47D4-887E-8EE597972AB8}" type="presParOf" srcId="{18ABBDF7-28AC-4176-9242-4F8505E3E413}" destId="{83AB3E0B-5C14-4D9B-8809-A7FCA9312153}" srcOrd="0" destOrd="0" presId="urn:microsoft.com/office/officeart/2005/8/layout/bProcess3"/>
    <dgm:cxn modelId="{F7BAEBB4-E684-4C4E-875A-F39D77273A56}" type="presParOf" srcId="{2CB44068-4303-4102-B807-4FF81DC9EEDE}" destId="{7331D0CA-496E-4C57-8BA6-2A60A8C6D155}" srcOrd="12" destOrd="0" presId="urn:microsoft.com/office/officeart/2005/8/layout/bProcess3"/>
    <dgm:cxn modelId="{DCA4D0EE-ECB6-465F-807D-E8718231E164}" type="presParOf" srcId="{2CB44068-4303-4102-B807-4FF81DC9EEDE}" destId="{015DEA4F-E75E-43DA-B4BF-EDE8339C575C}" srcOrd="13" destOrd="0" presId="urn:microsoft.com/office/officeart/2005/8/layout/bProcess3"/>
    <dgm:cxn modelId="{DD66EC66-49BD-4EE8-B957-1C3370A9D110}" type="presParOf" srcId="{015DEA4F-E75E-43DA-B4BF-EDE8339C575C}" destId="{6266884B-8AA4-44F2-A78E-59251CC2F270}" srcOrd="0" destOrd="0" presId="urn:microsoft.com/office/officeart/2005/8/layout/bProcess3"/>
    <dgm:cxn modelId="{AC74F1C7-A79E-4942-BC49-C68F7267D66F}" type="presParOf" srcId="{2CB44068-4303-4102-B807-4FF81DC9EEDE}" destId="{6E062167-2CB8-4EE4-A3EF-C83423646C41}" srcOrd="14" destOrd="0" presId="urn:microsoft.com/office/officeart/2005/8/layout/bProcess3"/>
    <dgm:cxn modelId="{6C2229B2-61DA-42FA-A20E-F3B83B0F95B6}" type="presParOf" srcId="{2CB44068-4303-4102-B807-4FF81DC9EEDE}" destId="{0DA432FB-357D-499D-AD50-7E4EDD9E5E6F}" srcOrd="15" destOrd="0" presId="urn:microsoft.com/office/officeart/2005/8/layout/bProcess3"/>
    <dgm:cxn modelId="{392ACFDA-6E5F-4C89-8D30-6516A9884112}" type="presParOf" srcId="{0DA432FB-357D-499D-AD50-7E4EDD9E5E6F}" destId="{69A31EEC-ABBB-403C-BA1D-EC0DE7BF9D24}" srcOrd="0" destOrd="0" presId="urn:microsoft.com/office/officeart/2005/8/layout/bProcess3"/>
    <dgm:cxn modelId="{5AFD055D-D85C-413C-84BE-883337BE520C}" type="presParOf" srcId="{2CB44068-4303-4102-B807-4FF81DC9EEDE}" destId="{8E3CD309-2B1B-47A4-B0EC-7AB19C813D7C}" srcOrd="16" destOrd="0" presId="urn:microsoft.com/office/officeart/2005/8/layout/bProcess3"/>
    <dgm:cxn modelId="{7EF369F3-46BD-4FD3-A128-B48EDB846246}" type="presParOf" srcId="{2CB44068-4303-4102-B807-4FF81DC9EEDE}" destId="{70096E0E-E235-4E47-920A-5E92505196A1}" srcOrd="17" destOrd="0" presId="urn:microsoft.com/office/officeart/2005/8/layout/bProcess3"/>
    <dgm:cxn modelId="{2344138B-19AE-48BB-9BAC-8E67F9A79BF5}" type="presParOf" srcId="{70096E0E-E235-4E47-920A-5E92505196A1}" destId="{1C316A21-637F-46D9-8961-105F8DF75F5F}" srcOrd="0" destOrd="0" presId="urn:microsoft.com/office/officeart/2005/8/layout/bProcess3"/>
    <dgm:cxn modelId="{8D685E6C-9CE8-4CCF-9B5B-6815BE5E5FD3}" type="presParOf" srcId="{2CB44068-4303-4102-B807-4FF81DC9EEDE}" destId="{78652C70-10AC-4862-86BA-A047C38A31D1}" srcOrd="18" destOrd="0" presId="urn:microsoft.com/office/officeart/2005/8/layout/bProcess3"/>
    <dgm:cxn modelId="{F5ACBF26-2D8D-4952-8B9C-670D0CD08DE2}" type="presParOf" srcId="{2CB44068-4303-4102-B807-4FF81DC9EEDE}" destId="{CEDBFC06-2894-454B-B7E2-BFD536C1B86F}" srcOrd="19" destOrd="0" presId="urn:microsoft.com/office/officeart/2005/8/layout/bProcess3"/>
    <dgm:cxn modelId="{3D2304F3-72DD-489C-8FB9-52B8A05AC9ED}" type="presParOf" srcId="{CEDBFC06-2894-454B-B7E2-BFD536C1B86F}" destId="{6CC97267-7BD3-4253-B637-E4B783876EE7}" srcOrd="0" destOrd="0" presId="urn:microsoft.com/office/officeart/2005/8/layout/bProcess3"/>
    <dgm:cxn modelId="{FA80FAB6-070D-4174-85A6-0BC93F206869}" type="presParOf" srcId="{2CB44068-4303-4102-B807-4FF81DC9EEDE}" destId="{34CC1A2E-D69F-4187-B560-4451A9E06793}" srcOrd="20" destOrd="0" presId="urn:microsoft.com/office/officeart/2005/8/layout/bProcess3"/>
  </dgm:cxnLst>
  <dgm:bg>
    <a:solidFill>
      <a:schemeClr val="bg1">
        <a:lumMod val="95000"/>
      </a:schemeClr>
    </a:solidFill>
  </dgm:bg>
  <dgm:whole>
    <a:ln w="12700">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EDDED-19E5-497A-9C26-67010BD8CF22}" type="doc">
      <dgm:prSet loTypeId="urn:microsoft.com/office/officeart/2005/8/layout/venn3" loCatId="relationship" qsTypeId="urn:microsoft.com/office/officeart/2005/8/quickstyle/simple1" qsCatId="simple" csTypeId="urn:microsoft.com/office/officeart/2005/8/colors/accent0_2" csCatId="mainScheme" phldr="1"/>
      <dgm:spPr/>
    </dgm:pt>
    <dgm:pt modelId="{B7BEF4A8-7D4A-40FC-BE00-D9D4B477FDF6}">
      <dgm:prSet phldrT="[Text]" custT="1"/>
      <dgm:spPr>
        <a:solidFill>
          <a:srgbClr val="FFC000">
            <a:alpha val="60000"/>
          </a:srgbClr>
        </a:solidFill>
        <a:ln>
          <a:solidFill>
            <a:srgbClr val="FF0000"/>
          </a:solidFill>
        </a:ln>
      </dgm:spPr>
      <dgm:t>
        <a:bodyPr/>
        <a:lstStyle/>
        <a:p>
          <a:r>
            <a:rPr lang="en-ZA" sz="2400" b="1" u="sng" dirty="0" smtClean="0">
              <a:latin typeface="Arial" pitchFamily="34" charset="0"/>
              <a:cs typeface="Arial" pitchFamily="34" charset="0"/>
            </a:rPr>
            <a:t>2014/15</a:t>
          </a:r>
        </a:p>
        <a:p>
          <a:endParaRPr lang="en-ZA" sz="2400" b="1" u="sng" dirty="0" smtClean="0">
            <a:latin typeface="Arial" pitchFamily="34" charset="0"/>
            <a:cs typeface="Arial" pitchFamily="34" charset="0"/>
          </a:endParaRPr>
        </a:p>
        <a:p>
          <a:r>
            <a:rPr lang="en-ZA" sz="2000" b="1" dirty="0" smtClean="0">
              <a:latin typeface="Arial" pitchFamily="34" charset="0"/>
              <a:cs typeface="Arial" pitchFamily="34" charset="0"/>
            </a:rPr>
            <a:t>90</a:t>
          </a:r>
        </a:p>
        <a:p>
          <a:r>
            <a:rPr lang="en-ZA" sz="1400" b="1" dirty="0" smtClean="0">
              <a:latin typeface="Arial" pitchFamily="34" charset="0"/>
              <a:cs typeface="Arial" pitchFamily="34" charset="0"/>
            </a:rPr>
            <a:t>Projects Approved</a:t>
          </a:r>
        </a:p>
        <a:p>
          <a:endParaRPr lang="en-ZA" sz="1400" b="1" dirty="0" smtClean="0">
            <a:latin typeface="Arial" pitchFamily="34" charset="0"/>
            <a:cs typeface="Arial" pitchFamily="34" charset="0"/>
          </a:endParaRPr>
        </a:p>
        <a:p>
          <a:r>
            <a:rPr lang="en-ZA" sz="2000" b="1" dirty="0" smtClean="0">
              <a:solidFill>
                <a:srgbClr val="1C1CA4"/>
              </a:solidFill>
              <a:latin typeface="Arial" pitchFamily="34" charset="0"/>
              <a:cs typeface="Arial" pitchFamily="34" charset="0"/>
            </a:rPr>
            <a:t>1 126</a:t>
          </a:r>
        </a:p>
        <a:p>
          <a:r>
            <a:rPr lang="en-ZA" sz="1400" b="1" dirty="0" smtClean="0">
              <a:solidFill>
                <a:srgbClr val="1C1CA4"/>
              </a:solidFill>
              <a:latin typeface="Arial" pitchFamily="34" charset="0"/>
              <a:cs typeface="Arial" pitchFamily="34" charset="0"/>
            </a:rPr>
            <a:t>Enterprises Approved</a:t>
          </a:r>
        </a:p>
        <a:p>
          <a:endParaRPr lang="en-ZA" sz="1400" b="1" dirty="0" smtClean="0">
            <a:latin typeface="Arial" pitchFamily="34" charset="0"/>
            <a:cs typeface="Arial" pitchFamily="34" charset="0"/>
          </a:endParaRPr>
        </a:p>
        <a:p>
          <a:r>
            <a:rPr lang="en-ZA" sz="2000" b="1" dirty="0" smtClean="0">
              <a:latin typeface="Arial" pitchFamily="34" charset="0"/>
              <a:cs typeface="Arial" pitchFamily="34" charset="0"/>
            </a:rPr>
            <a:t>R132.8m </a:t>
          </a:r>
        </a:p>
        <a:p>
          <a:r>
            <a:rPr lang="en-ZA" sz="1400" b="1" dirty="0" smtClean="0">
              <a:latin typeface="Arial" pitchFamily="34" charset="0"/>
              <a:cs typeface="Arial" pitchFamily="34" charset="0"/>
            </a:rPr>
            <a:t>Value Approved</a:t>
          </a:r>
        </a:p>
        <a:p>
          <a:endParaRPr lang="en-ZA" sz="1400" b="1" dirty="0" smtClean="0">
            <a:latin typeface="Arial" pitchFamily="34" charset="0"/>
            <a:cs typeface="Arial" pitchFamily="34" charset="0"/>
          </a:endParaRPr>
        </a:p>
        <a:p>
          <a:r>
            <a:rPr lang="en-ZA" sz="2000" b="1" dirty="0" smtClean="0">
              <a:solidFill>
                <a:srgbClr val="1C1CA4"/>
              </a:solidFill>
              <a:latin typeface="Arial" pitchFamily="34" charset="0"/>
              <a:cs typeface="Arial" pitchFamily="34" charset="0"/>
            </a:rPr>
            <a:t>R62.5m</a:t>
          </a:r>
        </a:p>
        <a:p>
          <a:r>
            <a:rPr lang="en-ZA" sz="1400" b="1" dirty="0" smtClean="0">
              <a:solidFill>
                <a:srgbClr val="1C1CA4"/>
              </a:solidFill>
              <a:latin typeface="Arial" pitchFamily="34" charset="0"/>
              <a:cs typeface="Arial" pitchFamily="34" charset="0"/>
            </a:rPr>
            <a:t>Value of claims paid</a:t>
          </a:r>
          <a:endParaRPr lang="en-ZA" sz="1400" dirty="0">
            <a:solidFill>
              <a:srgbClr val="1C1CA4"/>
            </a:solidFill>
          </a:endParaRPr>
        </a:p>
      </dgm:t>
    </dgm:pt>
    <dgm:pt modelId="{22050D55-6827-42CC-B051-39261E0BA44B}" type="parTrans" cxnId="{65105764-9B74-49CE-B986-6EF382D104E2}">
      <dgm:prSet/>
      <dgm:spPr/>
      <dgm:t>
        <a:bodyPr/>
        <a:lstStyle/>
        <a:p>
          <a:endParaRPr lang="en-ZA"/>
        </a:p>
      </dgm:t>
    </dgm:pt>
    <dgm:pt modelId="{8DB8D867-EC2C-47CD-9DF5-7A63FE33CC07}" type="sibTrans" cxnId="{65105764-9B74-49CE-B986-6EF382D104E2}">
      <dgm:prSet/>
      <dgm:spPr/>
      <dgm:t>
        <a:bodyPr/>
        <a:lstStyle/>
        <a:p>
          <a:endParaRPr lang="en-ZA"/>
        </a:p>
      </dgm:t>
    </dgm:pt>
    <dgm:pt modelId="{3DD518FE-F88C-4C02-AC00-CF2C3C39CA1C}">
      <dgm:prSet phldrT="[Text]" custT="1"/>
      <dgm:spPr>
        <a:solidFill>
          <a:srgbClr val="FFC000">
            <a:alpha val="60000"/>
          </a:srgbClr>
        </a:solidFill>
        <a:ln>
          <a:solidFill>
            <a:srgbClr val="FF0000"/>
          </a:solidFill>
        </a:ln>
      </dgm:spPr>
      <dgm:t>
        <a:bodyPr/>
        <a:lstStyle/>
        <a:p>
          <a:pPr algn="ctr"/>
          <a:r>
            <a:rPr lang="en-ZA" sz="2400" b="1" u="sng" dirty="0" smtClean="0">
              <a:latin typeface="Arial" pitchFamily="34" charset="0"/>
              <a:cs typeface="Arial" pitchFamily="34" charset="0"/>
            </a:rPr>
            <a:t>2015/16</a:t>
          </a:r>
        </a:p>
        <a:p>
          <a:pPr algn="ctr"/>
          <a:endParaRPr lang="en-ZA" sz="2400" b="1" u="sng" dirty="0" smtClean="0">
            <a:latin typeface="Arial" pitchFamily="34" charset="0"/>
            <a:cs typeface="Arial" pitchFamily="34" charset="0"/>
          </a:endParaRPr>
        </a:p>
        <a:p>
          <a:pPr algn="ctr"/>
          <a:r>
            <a:rPr lang="en-ZA" sz="2000" b="1" dirty="0" smtClean="0">
              <a:latin typeface="Arial" pitchFamily="34" charset="0"/>
              <a:cs typeface="Arial" pitchFamily="34" charset="0"/>
            </a:rPr>
            <a:t>53</a:t>
          </a:r>
        </a:p>
        <a:p>
          <a:pPr algn="ctr"/>
          <a:r>
            <a:rPr lang="en-ZA" sz="1400" b="1" dirty="0" smtClean="0">
              <a:latin typeface="Arial" pitchFamily="34" charset="0"/>
              <a:cs typeface="Arial" pitchFamily="34" charset="0"/>
            </a:rPr>
            <a:t>Projects Approved</a:t>
          </a:r>
        </a:p>
        <a:p>
          <a:pPr algn="ctr"/>
          <a:endParaRPr lang="en-ZA" sz="1400" b="1" dirty="0" smtClean="0">
            <a:latin typeface="Arial" pitchFamily="34" charset="0"/>
            <a:cs typeface="Arial" pitchFamily="34" charset="0"/>
          </a:endParaRPr>
        </a:p>
        <a:p>
          <a:pPr algn="ctr"/>
          <a:r>
            <a:rPr lang="en-ZA" sz="2000" b="1" dirty="0" smtClean="0">
              <a:solidFill>
                <a:srgbClr val="1C1CA4"/>
              </a:solidFill>
              <a:latin typeface="Arial" pitchFamily="34" charset="0"/>
              <a:cs typeface="Arial" pitchFamily="34" charset="0"/>
            </a:rPr>
            <a:t>817</a:t>
          </a:r>
        </a:p>
        <a:p>
          <a:pPr algn="ctr"/>
          <a:r>
            <a:rPr lang="en-ZA" sz="1400" b="1" dirty="0" smtClean="0">
              <a:solidFill>
                <a:srgbClr val="1C1CA4"/>
              </a:solidFill>
              <a:latin typeface="Arial" pitchFamily="34" charset="0"/>
              <a:cs typeface="Arial" pitchFamily="34" charset="0"/>
            </a:rPr>
            <a:t>Enterprises Approved</a:t>
          </a:r>
        </a:p>
        <a:p>
          <a:pPr algn="ctr"/>
          <a:endParaRPr lang="en-ZA" sz="1400" b="1" dirty="0" smtClean="0">
            <a:latin typeface="Arial" pitchFamily="34" charset="0"/>
            <a:cs typeface="Arial" pitchFamily="34" charset="0"/>
          </a:endParaRPr>
        </a:p>
        <a:p>
          <a:pPr algn="ctr"/>
          <a:r>
            <a:rPr lang="en-ZA" sz="2000" b="1" dirty="0" smtClean="0">
              <a:latin typeface="Arial" pitchFamily="34" charset="0"/>
              <a:cs typeface="Arial" pitchFamily="34" charset="0"/>
            </a:rPr>
            <a:t>R74.9m</a:t>
          </a:r>
        </a:p>
        <a:p>
          <a:pPr algn="ctr"/>
          <a:r>
            <a:rPr lang="en-ZA" sz="1400" b="1" dirty="0" smtClean="0">
              <a:latin typeface="Arial" pitchFamily="34" charset="0"/>
              <a:cs typeface="Arial" pitchFamily="34" charset="0"/>
            </a:rPr>
            <a:t>Value of Approvals</a:t>
          </a:r>
        </a:p>
        <a:p>
          <a:pPr algn="ctr"/>
          <a:endParaRPr lang="en-ZA" sz="1400" b="1" dirty="0" smtClean="0">
            <a:latin typeface="Arial" pitchFamily="34" charset="0"/>
            <a:cs typeface="Arial" pitchFamily="34" charset="0"/>
          </a:endParaRPr>
        </a:p>
        <a:p>
          <a:pPr algn="ctr"/>
          <a:r>
            <a:rPr lang="en-ZA" sz="2000" b="1" dirty="0" smtClean="0">
              <a:solidFill>
                <a:srgbClr val="1C1CA4"/>
              </a:solidFill>
              <a:latin typeface="Arial" pitchFamily="34" charset="0"/>
              <a:cs typeface="Arial" pitchFamily="34" charset="0"/>
            </a:rPr>
            <a:t>R43.9m</a:t>
          </a:r>
        </a:p>
        <a:p>
          <a:pPr algn="ctr"/>
          <a:r>
            <a:rPr lang="en-ZA" sz="1400" b="1" dirty="0" smtClean="0">
              <a:solidFill>
                <a:srgbClr val="1C1CA4"/>
              </a:solidFill>
              <a:latin typeface="Arial" pitchFamily="34" charset="0"/>
              <a:cs typeface="Arial" pitchFamily="34" charset="0"/>
            </a:rPr>
            <a:t>Value of Claims Paid</a:t>
          </a:r>
          <a:endParaRPr lang="en-ZA" sz="1400" b="1" dirty="0">
            <a:solidFill>
              <a:srgbClr val="1C1CA4"/>
            </a:solidFill>
            <a:latin typeface="Arial" pitchFamily="34" charset="0"/>
            <a:cs typeface="Arial" pitchFamily="34" charset="0"/>
          </a:endParaRPr>
        </a:p>
      </dgm:t>
    </dgm:pt>
    <dgm:pt modelId="{0B5E444D-30F5-4A7D-80D2-0512A4674CCE}" type="parTrans" cxnId="{40E11A11-213C-46C9-9D93-76099C9DDAB9}">
      <dgm:prSet/>
      <dgm:spPr/>
      <dgm:t>
        <a:bodyPr/>
        <a:lstStyle/>
        <a:p>
          <a:endParaRPr lang="en-ZA"/>
        </a:p>
      </dgm:t>
    </dgm:pt>
    <dgm:pt modelId="{65475D92-295A-431C-8ED4-614038281BF3}" type="sibTrans" cxnId="{40E11A11-213C-46C9-9D93-76099C9DDAB9}">
      <dgm:prSet/>
      <dgm:spPr/>
      <dgm:t>
        <a:bodyPr/>
        <a:lstStyle/>
        <a:p>
          <a:endParaRPr lang="en-ZA"/>
        </a:p>
      </dgm:t>
    </dgm:pt>
    <dgm:pt modelId="{F975616E-5FE1-4B33-A177-FC560CCCA07F}" type="pres">
      <dgm:prSet presAssocID="{93EEDDED-19E5-497A-9C26-67010BD8CF22}" presName="Name0" presStyleCnt="0">
        <dgm:presLayoutVars>
          <dgm:dir/>
          <dgm:resizeHandles val="exact"/>
        </dgm:presLayoutVars>
      </dgm:prSet>
      <dgm:spPr/>
    </dgm:pt>
    <dgm:pt modelId="{F8E5B89A-CDF4-4CE6-8AC1-689DB1F045A1}" type="pres">
      <dgm:prSet presAssocID="{B7BEF4A8-7D4A-40FC-BE00-D9D4B477FDF6}" presName="Name5" presStyleLbl="vennNode1" presStyleIdx="0" presStyleCnt="2" custScaleX="128524" custScaleY="159969">
        <dgm:presLayoutVars>
          <dgm:bulletEnabled val="1"/>
        </dgm:presLayoutVars>
      </dgm:prSet>
      <dgm:spPr/>
      <dgm:t>
        <a:bodyPr/>
        <a:lstStyle/>
        <a:p>
          <a:endParaRPr lang="en-ZA"/>
        </a:p>
      </dgm:t>
    </dgm:pt>
    <dgm:pt modelId="{68944857-6FCE-4809-BA11-C2675D7C076C}" type="pres">
      <dgm:prSet presAssocID="{8DB8D867-EC2C-47CD-9DF5-7A63FE33CC07}" presName="space" presStyleCnt="0"/>
      <dgm:spPr/>
    </dgm:pt>
    <dgm:pt modelId="{5C82F895-4C66-4CCC-AC0F-10A6FF02C3A4}" type="pres">
      <dgm:prSet presAssocID="{3DD518FE-F88C-4C02-AC00-CF2C3C39CA1C}" presName="Name5" presStyleLbl="vennNode1" presStyleIdx="1" presStyleCnt="2" custScaleX="128561" custScaleY="159969">
        <dgm:presLayoutVars>
          <dgm:bulletEnabled val="1"/>
        </dgm:presLayoutVars>
      </dgm:prSet>
      <dgm:spPr/>
      <dgm:t>
        <a:bodyPr/>
        <a:lstStyle/>
        <a:p>
          <a:endParaRPr lang="en-ZA"/>
        </a:p>
      </dgm:t>
    </dgm:pt>
  </dgm:ptLst>
  <dgm:cxnLst>
    <dgm:cxn modelId="{65105764-9B74-49CE-B986-6EF382D104E2}" srcId="{93EEDDED-19E5-497A-9C26-67010BD8CF22}" destId="{B7BEF4A8-7D4A-40FC-BE00-D9D4B477FDF6}" srcOrd="0" destOrd="0" parTransId="{22050D55-6827-42CC-B051-39261E0BA44B}" sibTransId="{8DB8D867-EC2C-47CD-9DF5-7A63FE33CC07}"/>
    <dgm:cxn modelId="{E26A701F-5920-4E8F-9D60-677168EC20AC}" type="presOf" srcId="{93EEDDED-19E5-497A-9C26-67010BD8CF22}" destId="{F975616E-5FE1-4B33-A177-FC560CCCA07F}" srcOrd="0" destOrd="0" presId="urn:microsoft.com/office/officeart/2005/8/layout/venn3"/>
    <dgm:cxn modelId="{7F2984FA-B74D-406B-9A0B-7242D8947F4F}" type="presOf" srcId="{B7BEF4A8-7D4A-40FC-BE00-D9D4B477FDF6}" destId="{F8E5B89A-CDF4-4CE6-8AC1-689DB1F045A1}" srcOrd="0" destOrd="0" presId="urn:microsoft.com/office/officeart/2005/8/layout/venn3"/>
    <dgm:cxn modelId="{40E11A11-213C-46C9-9D93-76099C9DDAB9}" srcId="{93EEDDED-19E5-497A-9C26-67010BD8CF22}" destId="{3DD518FE-F88C-4C02-AC00-CF2C3C39CA1C}" srcOrd="1" destOrd="0" parTransId="{0B5E444D-30F5-4A7D-80D2-0512A4674CCE}" sibTransId="{65475D92-295A-431C-8ED4-614038281BF3}"/>
    <dgm:cxn modelId="{8E7622E3-6738-483C-B7FB-D251D5B946EE}" type="presOf" srcId="{3DD518FE-F88C-4C02-AC00-CF2C3C39CA1C}" destId="{5C82F895-4C66-4CCC-AC0F-10A6FF02C3A4}" srcOrd="0" destOrd="0" presId="urn:microsoft.com/office/officeart/2005/8/layout/venn3"/>
    <dgm:cxn modelId="{884000BA-7E82-4ECD-95B4-CA857B320F25}" type="presParOf" srcId="{F975616E-5FE1-4B33-A177-FC560CCCA07F}" destId="{F8E5B89A-CDF4-4CE6-8AC1-689DB1F045A1}" srcOrd="0" destOrd="0" presId="urn:microsoft.com/office/officeart/2005/8/layout/venn3"/>
    <dgm:cxn modelId="{725E2D01-3616-4B2E-B407-F76505947206}" type="presParOf" srcId="{F975616E-5FE1-4B33-A177-FC560CCCA07F}" destId="{68944857-6FCE-4809-BA11-C2675D7C076C}" srcOrd="1" destOrd="0" presId="urn:microsoft.com/office/officeart/2005/8/layout/venn3"/>
    <dgm:cxn modelId="{CD2A006F-9C76-404E-880B-1A8687425E8F}" type="presParOf" srcId="{F975616E-5FE1-4B33-A177-FC560CCCA07F}" destId="{5C82F895-4C66-4CCC-AC0F-10A6FF02C3A4}"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8BBDC-F403-4862-8FB3-10FB4A834E33}"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ZA"/>
        </a:p>
      </dgm:t>
    </dgm:pt>
    <dgm:pt modelId="{D59692B1-0720-4757-8BC2-E56CE762623C}">
      <dgm:prSet phldrT="[Text]" custT="1"/>
      <dgm:spPr>
        <a:xfrm>
          <a:off x="464886" y="2078336"/>
          <a:ext cx="1176917" cy="1729126"/>
        </a:xfrm>
        <a:blipFill rotWithShape="0">
          <a:blip xmlns:r="http://schemas.openxmlformats.org/officeDocument/2006/relationships" r:embed="rId1"/>
          <a:stretch>
            <a:fillRect/>
          </a:stretch>
        </a:blipFill>
        <a:effectLst/>
        <a:scene3d>
          <a:camera prst="orthographicFront"/>
          <a:lightRig rig="threePt" dir="t">
            <a:rot lat="0" lon="0" rev="7500000"/>
          </a:lightRig>
        </a:scene3d>
        <a:sp3d prstMaterial="plastic">
          <a:bevelT w="127000" h="25400" prst="relaxedInset"/>
        </a:sp3d>
      </dgm:spPr>
      <dgm:t>
        <a:bodyPr/>
        <a:lstStyle/>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r>
            <a:rPr lang="en-ZA" sz="1400" b="1" i="1" dirty="0" smtClean="0">
              <a:solidFill>
                <a:schemeClr val="tx1"/>
              </a:solidFill>
              <a:latin typeface="Arial" pitchFamily="34" charset="0"/>
              <a:ea typeface="+mn-ea"/>
              <a:cs typeface="Arial" pitchFamily="34" charset="0"/>
            </a:rPr>
            <a:t>AGRO – PROCESSING</a:t>
          </a:r>
        </a:p>
        <a:p>
          <a:pPr algn="ctr"/>
          <a:r>
            <a:rPr lang="en-ZA" sz="1400" b="1" dirty="0" smtClean="0">
              <a:solidFill>
                <a:srgbClr val="FF0000"/>
              </a:solidFill>
              <a:latin typeface="Arial" pitchFamily="34" charset="0"/>
              <a:ea typeface="+mn-ea"/>
              <a:cs typeface="Arial" pitchFamily="34" charset="0"/>
            </a:rPr>
            <a:t>49</a:t>
          </a:r>
        </a:p>
        <a:p>
          <a:pPr algn="ctr"/>
          <a:endParaRPr lang="en-ZA" sz="1200" b="1" dirty="0">
            <a:solidFill>
              <a:schemeClr val="tx1"/>
            </a:solidFill>
            <a:latin typeface="Arial" pitchFamily="34" charset="0"/>
            <a:ea typeface="+mn-ea"/>
            <a:cs typeface="Arial" pitchFamily="34" charset="0"/>
          </a:endParaRPr>
        </a:p>
      </dgm:t>
    </dgm:pt>
    <dgm:pt modelId="{707250A8-2CC7-48BF-865F-BB22AADE55B4}" type="parTrans" cxnId="{5C6F4A98-96FB-4666-89E5-28C511986404}">
      <dgm:prSet/>
      <dgm:spPr/>
      <dgm:t>
        <a:bodyPr/>
        <a:lstStyle/>
        <a:p>
          <a:pPr algn="ctr"/>
          <a:endParaRPr lang="en-ZA" sz="700">
            <a:latin typeface="Arial" pitchFamily="34" charset="0"/>
            <a:cs typeface="Arial" pitchFamily="34" charset="0"/>
          </a:endParaRPr>
        </a:p>
      </dgm:t>
    </dgm:pt>
    <dgm:pt modelId="{A34FB170-B494-41C3-BC9D-FCEFE3DEE218}" type="sibTrans" cxnId="{5C6F4A98-96FB-4666-89E5-28C511986404}">
      <dgm:prSet custT="1"/>
      <dgm:spPr>
        <a:xfrm>
          <a:off x="1640004" y="2897180"/>
          <a:ext cx="264811" cy="91440"/>
        </a:xfrm>
        <a:solidFill>
          <a:schemeClr val="bg1">
            <a:lumMod val="85000"/>
          </a:schemeClr>
        </a:solidFill>
        <a:ln>
          <a:noFill/>
        </a:ln>
        <a:scene3d>
          <a:camera prst="orthographicFront"/>
          <a:lightRig rig="threePt" dir="t">
            <a:rot lat="0" lon="0" rev="7500000"/>
          </a:lightRig>
        </a:scene3d>
        <a:sp3d z="-40000" prstMaterial="matte"/>
      </dgm:spPr>
      <dgm:t>
        <a:bodyPr/>
        <a:lstStyle/>
        <a:p>
          <a:pPr algn="ctr"/>
          <a:endParaRPr lang="en-ZA" sz="700">
            <a:solidFill>
              <a:sysClr val="windowText" lastClr="000000">
                <a:hueOff val="0"/>
                <a:satOff val="0"/>
                <a:lumOff val="0"/>
                <a:alphaOff val="0"/>
              </a:sysClr>
            </a:solidFill>
            <a:latin typeface="Arial" pitchFamily="34" charset="0"/>
            <a:ea typeface="+mn-ea"/>
            <a:cs typeface="Arial" pitchFamily="34" charset="0"/>
          </a:endParaRPr>
        </a:p>
      </dgm:t>
    </dgm:pt>
    <dgm:pt modelId="{28B5E66A-08A8-4CF7-B8D5-6C446D008B4A}">
      <dgm:prSet custT="1"/>
      <dgm:spPr>
        <a:xfrm>
          <a:off x="6784116" y="2536"/>
          <a:ext cx="1190147" cy="1780388"/>
        </a:xfrm>
        <a:blipFill rotWithShape="0">
          <a:blip xmlns:r="http://schemas.openxmlformats.org/officeDocument/2006/relationships"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a:blipFill>
        <a:effectLst/>
        <a:scene3d>
          <a:camera prst="orthographicFront"/>
          <a:lightRig rig="threePt" dir="t">
            <a:rot lat="0" lon="0" rev="7500000"/>
          </a:lightRig>
        </a:scene3d>
        <a:sp3d prstMaterial="plastic">
          <a:bevelT w="127000" h="25400" prst="relaxedInset"/>
        </a:sp3d>
      </dgm:spPr>
      <dgm:t>
        <a:bodyPr/>
        <a:lstStyle/>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endParaRPr lang="en-ZA" sz="1200" b="1" i="1" dirty="0" smtClean="0">
            <a:solidFill>
              <a:srgbClr val="FF0000"/>
            </a:solidFill>
            <a:latin typeface="Arial" pitchFamily="34" charset="0"/>
            <a:ea typeface="+mn-ea"/>
            <a:cs typeface="Arial" pitchFamily="34" charset="0"/>
          </a:endParaRPr>
        </a:p>
        <a:p>
          <a:pPr algn="ctr"/>
          <a:r>
            <a:rPr lang="en-ZA" sz="1400" b="1" i="0" dirty="0" smtClean="0">
              <a:solidFill>
                <a:schemeClr val="tx1"/>
              </a:solidFill>
              <a:latin typeface="Arial" pitchFamily="34" charset="0"/>
              <a:ea typeface="+mn-ea"/>
              <a:cs typeface="Arial" pitchFamily="34" charset="0"/>
            </a:rPr>
            <a:t>CULTURAL INDUSTRIES</a:t>
          </a:r>
        </a:p>
        <a:p>
          <a:pPr algn="ctr"/>
          <a:r>
            <a:rPr lang="en-ZA" sz="1400" b="1" i="0" dirty="0" smtClean="0">
              <a:solidFill>
                <a:srgbClr val="FF0000"/>
              </a:solidFill>
              <a:latin typeface="Arial" pitchFamily="34" charset="0"/>
              <a:ea typeface="+mn-ea"/>
              <a:cs typeface="Arial" pitchFamily="34" charset="0"/>
            </a:rPr>
            <a:t>132</a:t>
          </a:r>
        </a:p>
      </dgm:t>
    </dgm:pt>
    <dgm:pt modelId="{BEFE8EEA-5092-4050-ACAF-DB8564B48955}" type="sibTrans" cxnId="{6B4B3F58-8820-47C4-9ABB-7C5A40298FBE}">
      <dgm:prSet custT="1"/>
      <dgm:spPr>
        <a:xfrm>
          <a:off x="1053345" y="1781125"/>
          <a:ext cx="6325844" cy="264811"/>
        </a:xfrm>
        <a:solidFill>
          <a:srgbClr val="FF0000"/>
        </a:solidFill>
        <a:ln>
          <a:noFill/>
        </a:ln>
        <a:scene3d>
          <a:camera prst="orthographicFront"/>
          <a:lightRig rig="threePt" dir="t">
            <a:rot lat="0" lon="0" rev="7500000"/>
          </a:lightRig>
        </a:scene3d>
        <a:sp3d z="-40000" prstMaterial="matte"/>
      </dgm:spPr>
      <dgm:t>
        <a:bodyPr/>
        <a:lstStyle/>
        <a:p>
          <a:pPr algn="ctr"/>
          <a:endParaRPr lang="en-ZA" sz="700">
            <a:solidFill>
              <a:sysClr val="windowText" lastClr="000000">
                <a:hueOff val="0"/>
                <a:satOff val="0"/>
                <a:lumOff val="0"/>
                <a:alphaOff val="0"/>
              </a:sysClr>
            </a:solidFill>
            <a:latin typeface="Arial" pitchFamily="34" charset="0"/>
            <a:ea typeface="+mn-ea"/>
            <a:cs typeface="Arial" pitchFamily="34" charset="0"/>
          </a:endParaRPr>
        </a:p>
      </dgm:t>
    </dgm:pt>
    <dgm:pt modelId="{E038BA1B-0889-4935-83C7-68A950781041}" type="parTrans" cxnId="{6B4B3F58-8820-47C4-9ABB-7C5A40298FBE}">
      <dgm:prSet/>
      <dgm:spPr/>
      <dgm:t>
        <a:bodyPr/>
        <a:lstStyle/>
        <a:p>
          <a:pPr algn="ctr"/>
          <a:endParaRPr lang="en-ZA" sz="700">
            <a:latin typeface="Arial" pitchFamily="34" charset="0"/>
            <a:cs typeface="Arial" pitchFamily="34" charset="0"/>
          </a:endParaRPr>
        </a:p>
      </dgm:t>
    </dgm:pt>
    <dgm:pt modelId="{C8B6DDF7-D2D6-4EC8-93BE-73E4E3B5CC13}">
      <dgm:prSet custT="1"/>
      <dgm:spPr>
        <a:blipFill rotWithShape="0">
          <a:blip xmlns:r="http://schemas.openxmlformats.org/officeDocument/2006/relationships"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a:blipFill>
        <a:effectLst/>
      </dgm:spPr>
      <dgm:t>
        <a:bodyPr/>
        <a:lstStyle/>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endParaRPr lang="en-ZA" sz="1200" b="1" i="1" dirty="0" smtClean="0">
            <a:solidFill>
              <a:schemeClr val="tx1"/>
            </a:solidFill>
            <a:latin typeface="Arial" pitchFamily="34" charset="0"/>
            <a:ea typeface="+mn-ea"/>
            <a:cs typeface="Arial" pitchFamily="34" charset="0"/>
          </a:endParaRPr>
        </a:p>
        <a:p>
          <a:pPr algn="ctr"/>
          <a:r>
            <a:rPr lang="en-ZA" sz="1400" b="1" i="1" dirty="0" smtClean="0">
              <a:solidFill>
                <a:schemeClr val="tx1"/>
              </a:solidFill>
              <a:latin typeface="Arial" pitchFamily="34" charset="0"/>
              <a:ea typeface="+mn-ea"/>
              <a:cs typeface="Arial" pitchFamily="34" charset="0"/>
            </a:rPr>
            <a:t>PUBLISHING</a:t>
          </a:r>
        </a:p>
        <a:p>
          <a:pPr algn="ctr"/>
          <a:r>
            <a:rPr lang="en-ZA" sz="1400" b="1" dirty="0" smtClean="0">
              <a:solidFill>
                <a:srgbClr val="FF0000"/>
              </a:solidFill>
              <a:latin typeface="Arial" pitchFamily="34" charset="0"/>
              <a:cs typeface="Arial" pitchFamily="34" charset="0"/>
            </a:rPr>
            <a:t>7</a:t>
          </a:r>
          <a:endParaRPr lang="en-ZA" sz="1400" b="1" dirty="0">
            <a:solidFill>
              <a:srgbClr val="FF0000"/>
            </a:solidFill>
            <a:latin typeface="Arial" pitchFamily="34" charset="0"/>
            <a:cs typeface="Arial" pitchFamily="34" charset="0"/>
          </a:endParaRPr>
        </a:p>
      </dgm:t>
    </dgm:pt>
    <dgm:pt modelId="{9C554F29-4F9B-42E9-AF7E-F0C5670CD037}" type="parTrans" cxnId="{9409FCC0-76EC-4FB1-A235-965EF415F907}">
      <dgm:prSet/>
      <dgm:spPr/>
      <dgm:t>
        <a:bodyPr/>
        <a:lstStyle/>
        <a:p>
          <a:endParaRPr lang="en-ZA"/>
        </a:p>
      </dgm:t>
    </dgm:pt>
    <dgm:pt modelId="{95487185-ACF7-48F5-98DE-0C7DA81A369E}" type="sibTrans" cxnId="{9409FCC0-76EC-4FB1-A235-965EF415F907}">
      <dgm:prSet/>
      <dgm:spPr/>
      <dgm:t>
        <a:bodyPr/>
        <a:lstStyle/>
        <a:p>
          <a:endParaRPr lang="en-ZA"/>
        </a:p>
      </dgm:t>
    </dgm:pt>
    <dgm:pt modelId="{91CDA7DA-E637-4CD2-AF90-014A54561F4B}">
      <dgm:prSet custT="1"/>
      <dgm:spPr>
        <a:blipFill rotWithShape="0">
          <a:blip xmlns:r="http://schemas.openxmlformats.org/officeDocument/2006/relationships" r:embed="rId6"/>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CHEMICALS</a:t>
          </a:r>
        </a:p>
        <a:p>
          <a:r>
            <a:rPr lang="en-ZA" sz="1400" b="1" dirty="0" smtClean="0">
              <a:solidFill>
                <a:srgbClr val="FF0000"/>
              </a:solidFill>
              <a:latin typeface="Arial" pitchFamily="34" charset="0"/>
              <a:cs typeface="Arial" pitchFamily="34" charset="0"/>
            </a:rPr>
            <a:t>19</a:t>
          </a:r>
          <a:endParaRPr lang="en-ZA" sz="1400" b="1" dirty="0">
            <a:solidFill>
              <a:srgbClr val="FF0000"/>
            </a:solidFill>
            <a:latin typeface="Arial" pitchFamily="34" charset="0"/>
            <a:cs typeface="Arial" pitchFamily="34" charset="0"/>
          </a:endParaRPr>
        </a:p>
      </dgm:t>
    </dgm:pt>
    <dgm:pt modelId="{3FB1CCE0-3687-4154-8276-394A73511077}" type="parTrans" cxnId="{E31708A2-EA14-44F3-979D-C4F1182DD9EC}">
      <dgm:prSet/>
      <dgm:spPr/>
      <dgm:t>
        <a:bodyPr/>
        <a:lstStyle/>
        <a:p>
          <a:endParaRPr lang="en-ZA"/>
        </a:p>
      </dgm:t>
    </dgm:pt>
    <dgm:pt modelId="{B0541CA6-B349-444E-B0BE-E35A891881F5}" type="sibTrans" cxnId="{E31708A2-EA14-44F3-979D-C4F1182DD9EC}">
      <dgm:prSet/>
      <dgm:spPr>
        <a:ln>
          <a:noFill/>
        </a:ln>
      </dgm:spPr>
      <dgm:t>
        <a:bodyPr/>
        <a:lstStyle/>
        <a:p>
          <a:endParaRPr lang="en-ZA"/>
        </a:p>
      </dgm:t>
    </dgm:pt>
    <dgm:pt modelId="{8CDBC4A1-7782-4CCB-98C5-DBDF15146160}">
      <dgm:prSet custT="1"/>
      <dgm:spPr>
        <a:blipFill rotWithShape="0">
          <a:blip xmlns:r="http://schemas.openxmlformats.org/officeDocument/2006/relationships" r:embed="rId7"/>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ELECTRO-TECHNICAL</a:t>
          </a:r>
        </a:p>
        <a:p>
          <a:r>
            <a:rPr lang="en-ZA" sz="1400" b="1" dirty="0" smtClean="0">
              <a:solidFill>
                <a:srgbClr val="FF0000"/>
              </a:solidFill>
              <a:latin typeface="Arial" pitchFamily="34" charset="0"/>
              <a:cs typeface="Arial" pitchFamily="34" charset="0"/>
            </a:rPr>
            <a:t>1</a:t>
          </a:r>
          <a:endParaRPr lang="en-ZA" sz="1400" b="1" dirty="0">
            <a:solidFill>
              <a:srgbClr val="FF0000"/>
            </a:solidFill>
            <a:latin typeface="Arial" pitchFamily="34" charset="0"/>
            <a:cs typeface="Arial" pitchFamily="34" charset="0"/>
          </a:endParaRPr>
        </a:p>
      </dgm:t>
    </dgm:pt>
    <dgm:pt modelId="{CA6A24F3-ECC6-4B4A-9D17-C9254372D07F}" type="parTrans" cxnId="{B91725C2-1C5B-409E-ABF0-45C7521BB21F}">
      <dgm:prSet/>
      <dgm:spPr/>
      <dgm:t>
        <a:bodyPr/>
        <a:lstStyle/>
        <a:p>
          <a:endParaRPr lang="en-ZA"/>
        </a:p>
      </dgm:t>
    </dgm:pt>
    <dgm:pt modelId="{9BD9E59E-708D-44C2-AA3D-0B11619CACA4}" type="sibTrans" cxnId="{B91725C2-1C5B-409E-ABF0-45C7521BB21F}">
      <dgm:prSet/>
      <dgm:spPr>
        <a:ln>
          <a:noFill/>
        </a:ln>
      </dgm:spPr>
      <dgm:t>
        <a:bodyPr/>
        <a:lstStyle/>
        <a:p>
          <a:endParaRPr lang="en-ZA"/>
        </a:p>
      </dgm:t>
    </dgm:pt>
    <dgm:pt modelId="{6828C4FF-ED38-4168-A752-512FB55AC950}">
      <dgm:prSet custT="1"/>
      <dgm:spPr>
        <a:blipFill rotWithShape="0">
          <a:blip xmlns:r="http://schemas.openxmlformats.org/officeDocument/2006/relationships" r:embed="rId8"/>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FILM</a:t>
          </a:r>
        </a:p>
        <a:p>
          <a:r>
            <a:rPr lang="en-ZA" sz="1400" b="1" dirty="0" smtClean="0">
              <a:solidFill>
                <a:srgbClr val="FF0000"/>
              </a:solidFill>
              <a:latin typeface="Arial" pitchFamily="34" charset="0"/>
              <a:cs typeface="Arial" pitchFamily="34" charset="0"/>
            </a:rPr>
            <a:t>33</a:t>
          </a:r>
          <a:endParaRPr lang="en-ZA" sz="1400" b="1" dirty="0">
            <a:solidFill>
              <a:srgbClr val="FF0000"/>
            </a:solidFill>
            <a:latin typeface="Arial" pitchFamily="34" charset="0"/>
            <a:cs typeface="Arial" pitchFamily="34" charset="0"/>
          </a:endParaRPr>
        </a:p>
      </dgm:t>
    </dgm:pt>
    <dgm:pt modelId="{A94332B7-FC0C-4E6D-8F08-972E83AE4076}" type="parTrans" cxnId="{5FFAE448-172E-435D-9738-4FAB512C3023}">
      <dgm:prSet/>
      <dgm:spPr/>
      <dgm:t>
        <a:bodyPr/>
        <a:lstStyle/>
        <a:p>
          <a:endParaRPr lang="en-ZA"/>
        </a:p>
      </dgm:t>
    </dgm:pt>
    <dgm:pt modelId="{88F012C3-2B85-4281-AF41-029B9F3D280A}" type="sibTrans" cxnId="{5FFAE448-172E-435D-9738-4FAB512C3023}">
      <dgm:prSet/>
      <dgm:spPr>
        <a:ln>
          <a:noFill/>
        </a:ln>
      </dgm:spPr>
      <dgm:t>
        <a:bodyPr/>
        <a:lstStyle/>
        <a:p>
          <a:endParaRPr lang="en-ZA"/>
        </a:p>
      </dgm:t>
    </dgm:pt>
    <dgm:pt modelId="{48E902CE-D2A8-4E41-8255-BCCC58F96CBE}">
      <dgm:prSet custT="1"/>
      <dgm:spPr>
        <a:blipFill rotWithShape="0">
          <a:blip xmlns:r="http://schemas.openxmlformats.org/officeDocument/2006/relationships" r:embed="rId9"/>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MULTI-SECTORIAL</a:t>
          </a:r>
        </a:p>
        <a:p>
          <a:r>
            <a:rPr lang="en-ZA" sz="1400" b="1" dirty="0" smtClean="0">
              <a:solidFill>
                <a:srgbClr val="FF0000"/>
              </a:solidFill>
              <a:latin typeface="Arial" pitchFamily="34" charset="0"/>
              <a:cs typeface="Arial" pitchFamily="34" charset="0"/>
            </a:rPr>
            <a:t>1</a:t>
          </a:r>
          <a:endParaRPr lang="en-ZA" sz="1400" b="1" dirty="0">
            <a:solidFill>
              <a:srgbClr val="FF0000"/>
            </a:solidFill>
            <a:latin typeface="Arial" pitchFamily="34" charset="0"/>
            <a:cs typeface="Arial" pitchFamily="34" charset="0"/>
          </a:endParaRPr>
        </a:p>
      </dgm:t>
    </dgm:pt>
    <dgm:pt modelId="{EBBCBC28-7CCD-41BC-86CE-6F5C03FF9809}" type="parTrans" cxnId="{BEB816AA-748D-44B3-BACF-FC15BDE15294}">
      <dgm:prSet/>
      <dgm:spPr/>
      <dgm:t>
        <a:bodyPr/>
        <a:lstStyle/>
        <a:p>
          <a:endParaRPr lang="en-ZA"/>
        </a:p>
      </dgm:t>
    </dgm:pt>
    <dgm:pt modelId="{9E31EABD-A9B7-4430-94C5-F6B98CC976F9}" type="sibTrans" cxnId="{BEB816AA-748D-44B3-BACF-FC15BDE15294}">
      <dgm:prSet/>
      <dgm:spPr>
        <a:ln>
          <a:noFill/>
        </a:ln>
      </dgm:spPr>
      <dgm:t>
        <a:bodyPr/>
        <a:lstStyle/>
        <a:p>
          <a:endParaRPr lang="en-ZA"/>
        </a:p>
      </dgm:t>
    </dgm:pt>
    <dgm:pt modelId="{4C19D679-B166-4CDF-BA22-B379869DF2A1}">
      <dgm:prSet custT="1"/>
      <dgm:spPr>
        <a:blipFill rotWithShape="0">
          <a:blip xmlns:r="http://schemas.openxmlformats.org/officeDocument/2006/relationships" r:embed="rId10"/>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TEXTILES</a:t>
          </a:r>
        </a:p>
        <a:p>
          <a:r>
            <a:rPr lang="en-ZA" sz="1400" b="1" dirty="0" smtClean="0">
              <a:solidFill>
                <a:srgbClr val="FF0000"/>
              </a:solidFill>
              <a:latin typeface="Arial" pitchFamily="34" charset="0"/>
              <a:cs typeface="Arial" pitchFamily="34" charset="0"/>
            </a:rPr>
            <a:t>16</a:t>
          </a:r>
          <a:endParaRPr lang="en-ZA" sz="1400" b="1" dirty="0">
            <a:solidFill>
              <a:srgbClr val="FF0000"/>
            </a:solidFill>
            <a:latin typeface="Arial" pitchFamily="34" charset="0"/>
            <a:cs typeface="Arial" pitchFamily="34" charset="0"/>
          </a:endParaRPr>
        </a:p>
      </dgm:t>
    </dgm:pt>
    <dgm:pt modelId="{48B1110B-719E-4043-AB13-91C74DA40A32}" type="parTrans" cxnId="{6EFB8DA0-57EF-4D9F-9267-DA4565F85AD3}">
      <dgm:prSet/>
      <dgm:spPr/>
      <dgm:t>
        <a:bodyPr/>
        <a:lstStyle/>
        <a:p>
          <a:endParaRPr lang="en-ZA"/>
        </a:p>
      </dgm:t>
    </dgm:pt>
    <dgm:pt modelId="{E8091E10-9AAC-490D-95ED-586469FF5B64}" type="sibTrans" cxnId="{6EFB8DA0-57EF-4D9F-9267-DA4565F85AD3}">
      <dgm:prSet/>
      <dgm:spPr>
        <a:ln>
          <a:noFill/>
        </a:ln>
      </dgm:spPr>
      <dgm:t>
        <a:bodyPr/>
        <a:lstStyle/>
        <a:p>
          <a:endParaRPr lang="en-ZA"/>
        </a:p>
      </dgm:t>
    </dgm:pt>
    <dgm:pt modelId="{7E6082D1-F23A-499C-9D60-7F48DD920A75}">
      <dgm:prSet custT="1"/>
      <dgm:spPr>
        <a:blipFill rotWithShape="0">
          <a:blip xmlns:r="http://schemas.openxmlformats.org/officeDocument/2006/relationships" r:embed="rId11"/>
          <a:stretch>
            <a:fillRect/>
          </a:stretch>
        </a:blipFill>
        <a:effectLst/>
      </dgm:spPr>
      <dgm:t>
        <a:bodyPr/>
        <a:lstStyle/>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endParaRPr lang="en-ZA" sz="1400" b="1" dirty="0" smtClean="0">
            <a:solidFill>
              <a:schemeClr val="tx1"/>
            </a:solidFill>
            <a:latin typeface="Arial" pitchFamily="34" charset="0"/>
            <a:cs typeface="Arial" pitchFamily="34" charset="0"/>
          </a:endParaRPr>
        </a:p>
        <a:p>
          <a:r>
            <a:rPr lang="en-ZA" sz="1400" b="1" dirty="0" smtClean="0">
              <a:solidFill>
                <a:schemeClr val="tx1"/>
              </a:solidFill>
              <a:latin typeface="Arial" pitchFamily="34" charset="0"/>
              <a:cs typeface="Arial" pitchFamily="34" charset="0"/>
            </a:rPr>
            <a:t>METALS</a:t>
          </a:r>
        </a:p>
        <a:p>
          <a:r>
            <a:rPr lang="en-ZA" sz="1400" b="1" dirty="0" smtClean="0">
              <a:solidFill>
                <a:srgbClr val="FF0000"/>
              </a:solidFill>
              <a:latin typeface="Arial" pitchFamily="34" charset="0"/>
              <a:cs typeface="Arial" pitchFamily="34" charset="0"/>
            </a:rPr>
            <a:t>9</a:t>
          </a:r>
          <a:endParaRPr lang="en-ZA" sz="1400" b="1" dirty="0">
            <a:solidFill>
              <a:srgbClr val="FF0000"/>
            </a:solidFill>
            <a:latin typeface="Arial" pitchFamily="34" charset="0"/>
            <a:cs typeface="Arial" pitchFamily="34" charset="0"/>
          </a:endParaRPr>
        </a:p>
      </dgm:t>
    </dgm:pt>
    <dgm:pt modelId="{1B843D77-1F6A-447E-84B8-B2B471DB44AE}" type="parTrans" cxnId="{17BCDDAB-EB85-4CE8-9025-CDEC02B2CE3B}">
      <dgm:prSet/>
      <dgm:spPr/>
      <dgm:t>
        <a:bodyPr/>
        <a:lstStyle/>
        <a:p>
          <a:endParaRPr lang="en-ZA"/>
        </a:p>
      </dgm:t>
    </dgm:pt>
    <dgm:pt modelId="{E548E5ED-F0DA-4F78-BA3D-2FAC8B5C0E66}" type="sibTrans" cxnId="{17BCDDAB-EB85-4CE8-9025-CDEC02B2CE3B}">
      <dgm:prSet/>
      <dgm:spPr>
        <a:ln>
          <a:noFill/>
        </a:ln>
      </dgm:spPr>
      <dgm:t>
        <a:bodyPr/>
        <a:lstStyle/>
        <a:p>
          <a:endParaRPr lang="en-ZA"/>
        </a:p>
      </dgm:t>
    </dgm:pt>
    <dgm:pt modelId="{2CB44068-4303-4102-B807-4FF81DC9EEDE}" type="pres">
      <dgm:prSet presAssocID="{3DB8BBDC-F403-4862-8FB3-10FB4A834E33}" presName="Name0" presStyleCnt="0">
        <dgm:presLayoutVars>
          <dgm:dir/>
          <dgm:resizeHandles val="exact"/>
        </dgm:presLayoutVars>
      </dgm:prSet>
      <dgm:spPr/>
      <dgm:t>
        <a:bodyPr/>
        <a:lstStyle/>
        <a:p>
          <a:endParaRPr lang="en-ZA"/>
        </a:p>
      </dgm:t>
    </dgm:pt>
    <dgm:pt modelId="{C3B85177-8F56-404E-BFE5-E350EEF0BB47}" type="pres">
      <dgm:prSet presAssocID="{28B5E66A-08A8-4CF7-B8D5-6C446D008B4A}" presName="node" presStyleLbl="node1" presStyleIdx="0" presStyleCnt="9" custScaleX="28503" custScaleY="20162" custLinFactNeighborX="2893" custLinFactNeighborY="-2022">
        <dgm:presLayoutVars>
          <dgm:bulletEnabled val="1"/>
        </dgm:presLayoutVars>
      </dgm:prSet>
      <dgm:spPr/>
      <dgm:t>
        <a:bodyPr/>
        <a:lstStyle/>
        <a:p>
          <a:endParaRPr lang="en-ZA"/>
        </a:p>
      </dgm:t>
    </dgm:pt>
    <dgm:pt modelId="{2571B830-D9B4-4A2E-AADA-2D15CC1C0C4F}" type="pres">
      <dgm:prSet presAssocID="{BEFE8EEA-5092-4050-ACAF-DB8564B48955}" presName="sibTrans" presStyleLbl="sibTrans1D1" presStyleIdx="0" presStyleCnt="8"/>
      <dgm:spPr/>
      <dgm:t>
        <a:bodyPr/>
        <a:lstStyle/>
        <a:p>
          <a:endParaRPr lang="en-ZA"/>
        </a:p>
      </dgm:t>
    </dgm:pt>
    <dgm:pt modelId="{8E52D188-17B0-42D5-997F-F598312FB60C}" type="pres">
      <dgm:prSet presAssocID="{BEFE8EEA-5092-4050-ACAF-DB8564B48955}" presName="connectorText" presStyleLbl="sibTrans1D1" presStyleIdx="0" presStyleCnt="8"/>
      <dgm:spPr/>
      <dgm:t>
        <a:bodyPr/>
        <a:lstStyle/>
        <a:p>
          <a:endParaRPr lang="en-ZA"/>
        </a:p>
      </dgm:t>
    </dgm:pt>
    <dgm:pt modelId="{AD222816-AF75-4FE9-B96D-30D005A57B50}" type="pres">
      <dgm:prSet presAssocID="{D59692B1-0720-4757-8BC2-E56CE762623C}" presName="node" presStyleLbl="node1" presStyleIdx="1" presStyleCnt="9" custScaleX="28427" custScaleY="21828" custLinFactNeighborX="25592" custLinFactNeighborY="-3713">
        <dgm:presLayoutVars>
          <dgm:bulletEnabled val="1"/>
        </dgm:presLayoutVars>
      </dgm:prSet>
      <dgm:spPr/>
      <dgm:t>
        <a:bodyPr/>
        <a:lstStyle/>
        <a:p>
          <a:endParaRPr lang="en-ZA"/>
        </a:p>
      </dgm:t>
    </dgm:pt>
    <dgm:pt modelId="{F949FDA5-EF46-4B9E-989B-44EB12D48243}" type="pres">
      <dgm:prSet presAssocID="{A34FB170-B494-41C3-BC9D-FCEFE3DEE218}" presName="sibTrans" presStyleLbl="sibTrans1D1" presStyleIdx="1" presStyleCnt="8"/>
      <dgm:spPr/>
      <dgm:t>
        <a:bodyPr/>
        <a:lstStyle/>
        <a:p>
          <a:endParaRPr lang="en-ZA"/>
        </a:p>
      </dgm:t>
    </dgm:pt>
    <dgm:pt modelId="{85624393-176A-412F-AA43-90AE1D34B379}" type="pres">
      <dgm:prSet presAssocID="{A34FB170-B494-41C3-BC9D-FCEFE3DEE218}" presName="connectorText" presStyleLbl="sibTrans1D1" presStyleIdx="1" presStyleCnt="8"/>
      <dgm:spPr/>
      <dgm:t>
        <a:bodyPr/>
        <a:lstStyle/>
        <a:p>
          <a:endParaRPr lang="en-ZA"/>
        </a:p>
      </dgm:t>
    </dgm:pt>
    <dgm:pt modelId="{8DC50B34-D154-40C5-B83D-05549193E0C5}" type="pres">
      <dgm:prSet presAssocID="{91CDA7DA-E637-4CD2-AF90-014A54561F4B}" presName="node" presStyleLbl="node1" presStyleIdx="2" presStyleCnt="9" custScaleX="30983" custScaleY="22587" custLinFactNeighborX="34738" custLinFactNeighborY="-809">
        <dgm:presLayoutVars>
          <dgm:bulletEnabled val="1"/>
        </dgm:presLayoutVars>
      </dgm:prSet>
      <dgm:spPr/>
      <dgm:t>
        <a:bodyPr/>
        <a:lstStyle/>
        <a:p>
          <a:endParaRPr lang="en-ZA"/>
        </a:p>
      </dgm:t>
    </dgm:pt>
    <dgm:pt modelId="{766BA2C7-7DA6-4269-BD41-ACFD6E10107F}" type="pres">
      <dgm:prSet presAssocID="{B0541CA6-B349-444E-B0BE-E35A891881F5}" presName="sibTrans" presStyleLbl="sibTrans1D1" presStyleIdx="2" presStyleCnt="8"/>
      <dgm:spPr/>
      <dgm:t>
        <a:bodyPr/>
        <a:lstStyle/>
        <a:p>
          <a:endParaRPr lang="en-ZA"/>
        </a:p>
      </dgm:t>
    </dgm:pt>
    <dgm:pt modelId="{DEA2E76A-5BE2-4FDB-A141-819760EB8E6A}" type="pres">
      <dgm:prSet presAssocID="{B0541CA6-B349-444E-B0BE-E35A891881F5}" presName="connectorText" presStyleLbl="sibTrans1D1" presStyleIdx="2" presStyleCnt="8"/>
      <dgm:spPr/>
      <dgm:t>
        <a:bodyPr/>
        <a:lstStyle/>
        <a:p>
          <a:endParaRPr lang="en-ZA"/>
        </a:p>
      </dgm:t>
    </dgm:pt>
    <dgm:pt modelId="{693C6CD2-98AA-423F-A81A-36ADE4442A45}" type="pres">
      <dgm:prSet presAssocID="{8CDBC4A1-7782-4CCB-98C5-DBDF15146160}" presName="node" presStyleLbl="node1" presStyleIdx="3" presStyleCnt="9" custScaleX="52899" custScaleY="17988" custLinFactNeighborX="64981" custLinFactNeighborY="40075">
        <dgm:presLayoutVars>
          <dgm:bulletEnabled val="1"/>
        </dgm:presLayoutVars>
      </dgm:prSet>
      <dgm:spPr/>
      <dgm:t>
        <a:bodyPr/>
        <a:lstStyle/>
        <a:p>
          <a:endParaRPr lang="en-ZA"/>
        </a:p>
      </dgm:t>
    </dgm:pt>
    <dgm:pt modelId="{0DC38F27-5D13-4709-8C19-E66D015B8122}" type="pres">
      <dgm:prSet presAssocID="{9BD9E59E-708D-44C2-AA3D-0B11619CACA4}" presName="sibTrans" presStyleLbl="sibTrans1D1" presStyleIdx="3" presStyleCnt="8"/>
      <dgm:spPr/>
      <dgm:t>
        <a:bodyPr/>
        <a:lstStyle/>
        <a:p>
          <a:endParaRPr lang="en-ZA"/>
        </a:p>
      </dgm:t>
    </dgm:pt>
    <dgm:pt modelId="{5B771EAA-A83D-440A-9C05-EDA31666675F}" type="pres">
      <dgm:prSet presAssocID="{9BD9E59E-708D-44C2-AA3D-0B11619CACA4}" presName="connectorText" presStyleLbl="sibTrans1D1" presStyleIdx="3" presStyleCnt="8"/>
      <dgm:spPr/>
      <dgm:t>
        <a:bodyPr/>
        <a:lstStyle/>
        <a:p>
          <a:endParaRPr lang="en-ZA"/>
        </a:p>
      </dgm:t>
    </dgm:pt>
    <dgm:pt modelId="{9F1FA8A0-CB94-48E1-89ED-2B5B1FDE50F3}" type="pres">
      <dgm:prSet presAssocID="{6828C4FF-ED38-4168-A752-512FB55AC950}" presName="node" presStyleLbl="node1" presStyleIdx="4" presStyleCnt="9" custScaleX="34195" custScaleY="21337" custLinFactNeighborX="-73006" custLinFactNeighborY="-3680">
        <dgm:presLayoutVars>
          <dgm:bulletEnabled val="1"/>
        </dgm:presLayoutVars>
      </dgm:prSet>
      <dgm:spPr/>
      <dgm:t>
        <a:bodyPr/>
        <a:lstStyle/>
        <a:p>
          <a:endParaRPr lang="en-ZA"/>
        </a:p>
      </dgm:t>
    </dgm:pt>
    <dgm:pt modelId="{60B07961-6347-4C4C-8BF8-429A918AAA73}" type="pres">
      <dgm:prSet presAssocID="{88F012C3-2B85-4281-AF41-029B9F3D280A}" presName="sibTrans" presStyleLbl="sibTrans1D1" presStyleIdx="4" presStyleCnt="8"/>
      <dgm:spPr/>
      <dgm:t>
        <a:bodyPr/>
        <a:lstStyle/>
        <a:p>
          <a:endParaRPr lang="en-ZA"/>
        </a:p>
      </dgm:t>
    </dgm:pt>
    <dgm:pt modelId="{72A44F28-B7BB-49F3-8242-7F959A983171}" type="pres">
      <dgm:prSet presAssocID="{88F012C3-2B85-4281-AF41-029B9F3D280A}" presName="connectorText" presStyleLbl="sibTrans1D1" presStyleIdx="4" presStyleCnt="8"/>
      <dgm:spPr/>
      <dgm:t>
        <a:bodyPr/>
        <a:lstStyle/>
        <a:p>
          <a:endParaRPr lang="en-ZA"/>
        </a:p>
      </dgm:t>
    </dgm:pt>
    <dgm:pt modelId="{D2B51D58-0949-45A5-82C1-0957C5728C20}" type="pres">
      <dgm:prSet presAssocID="{48E902CE-D2A8-4E41-8255-BCCC58F96CBE}" presName="node" presStyleLbl="node1" presStyleIdx="5" presStyleCnt="9" custScaleX="37754" custScaleY="19519" custLinFactNeighborX="-2997" custLinFactNeighborY="-4589">
        <dgm:presLayoutVars>
          <dgm:bulletEnabled val="1"/>
        </dgm:presLayoutVars>
      </dgm:prSet>
      <dgm:spPr/>
      <dgm:t>
        <a:bodyPr/>
        <a:lstStyle/>
        <a:p>
          <a:endParaRPr lang="en-ZA"/>
        </a:p>
      </dgm:t>
    </dgm:pt>
    <dgm:pt modelId="{F2C9500C-3AE7-469C-B48F-1CF15C6E8F40}" type="pres">
      <dgm:prSet presAssocID="{9E31EABD-A9B7-4430-94C5-F6B98CC976F9}" presName="sibTrans" presStyleLbl="sibTrans1D1" presStyleIdx="5" presStyleCnt="8"/>
      <dgm:spPr/>
      <dgm:t>
        <a:bodyPr/>
        <a:lstStyle/>
        <a:p>
          <a:endParaRPr lang="en-ZA"/>
        </a:p>
      </dgm:t>
    </dgm:pt>
    <dgm:pt modelId="{733D0D92-6D4B-421B-9935-BC23C2D5E6CF}" type="pres">
      <dgm:prSet presAssocID="{9E31EABD-A9B7-4430-94C5-F6B98CC976F9}" presName="connectorText" presStyleLbl="sibTrans1D1" presStyleIdx="5" presStyleCnt="8"/>
      <dgm:spPr/>
      <dgm:t>
        <a:bodyPr/>
        <a:lstStyle/>
        <a:p>
          <a:endParaRPr lang="en-ZA"/>
        </a:p>
      </dgm:t>
    </dgm:pt>
    <dgm:pt modelId="{A44ED3AB-C579-4866-B5C7-87D7B678DE13}" type="pres">
      <dgm:prSet presAssocID="{4C19D679-B166-4CDF-BA22-B379869DF2A1}" presName="node" presStyleLbl="node1" presStyleIdx="6" presStyleCnt="9" custScaleX="34759" custScaleY="16569" custLinFactNeighborX="2893" custLinFactNeighborY="-16677">
        <dgm:presLayoutVars>
          <dgm:bulletEnabled val="1"/>
        </dgm:presLayoutVars>
      </dgm:prSet>
      <dgm:spPr/>
      <dgm:t>
        <a:bodyPr/>
        <a:lstStyle/>
        <a:p>
          <a:endParaRPr lang="en-ZA"/>
        </a:p>
      </dgm:t>
    </dgm:pt>
    <dgm:pt modelId="{5215D7AE-9472-4A1C-AFE2-CC05E4C8C175}" type="pres">
      <dgm:prSet presAssocID="{E8091E10-9AAC-490D-95ED-586469FF5B64}" presName="sibTrans" presStyleLbl="sibTrans1D1" presStyleIdx="6" presStyleCnt="8"/>
      <dgm:spPr/>
      <dgm:t>
        <a:bodyPr/>
        <a:lstStyle/>
        <a:p>
          <a:endParaRPr lang="en-ZA"/>
        </a:p>
      </dgm:t>
    </dgm:pt>
    <dgm:pt modelId="{34B0A950-DD84-4934-B918-BC8F98457B3D}" type="pres">
      <dgm:prSet presAssocID="{E8091E10-9AAC-490D-95ED-586469FF5B64}" presName="connectorText" presStyleLbl="sibTrans1D1" presStyleIdx="6" presStyleCnt="8"/>
      <dgm:spPr/>
      <dgm:t>
        <a:bodyPr/>
        <a:lstStyle/>
        <a:p>
          <a:endParaRPr lang="en-ZA"/>
        </a:p>
      </dgm:t>
    </dgm:pt>
    <dgm:pt modelId="{F149149A-E759-4094-A356-B3BBD2259F0D}" type="pres">
      <dgm:prSet presAssocID="{7E6082D1-F23A-499C-9D60-7F48DD920A75}" presName="node" presStyleLbl="node1" presStyleIdx="7" presStyleCnt="9" custScaleX="34590" custScaleY="19128" custLinFactNeighborX="11765" custLinFactNeighborY="-65875">
        <dgm:presLayoutVars>
          <dgm:bulletEnabled val="1"/>
        </dgm:presLayoutVars>
      </dgm:prSet>
      <dgm:spPr/>
      <dgm:t>
        <a:bodyPr/>
        <a:lstStyle/>
        <a:p>
          <a:endParaRPr lang="en-ZA"/>
        </a:p>
      </dgm:t>
    </dgm:pt>
    <dgm:pt modelId="{846DADB4-D4D0-400A-8BBE-3EEE6E3264D6}" type="pres">
      <dgm:prSet presAssocID="{E548E5ED-F0DA-4F78-BA3D-2FAC8B5C0E66}" presName="sibTrans" presStyleLbl="sibTrans1D1" presStyleIdx="7" presStyleCnt="8"/>
      <dgm:spPr/>
      <dgm:t>
        <a:bodyPr/>
        <a:lstStyle/>
        <a:p>
          <a:endParaRPr lang="en-ZA"/>
        </a:p>
      </dgm:t>
    </dgm:pt>
    <dgm:pt modelId="{A756EE01-858C-4AFF-BDE8-661ECE70A0D9}" type="pres">
      <dgm:prSet presAssocID="{E548E5ED-F0DA-4F78-BA3D-2FAC8B5C0E66}" presName="connectorText" presStyleLbl="sibTrans1D1" presStyleIdx="7" presStyleCnt="8"/>
      <dgm:spPr/>
      <dgm:t>
        <a:bodyPr/>
        <a:lstStyle/>
        <a:p>
          <a:endParaRPr lang="en-ZA"/>
        </a:p>
      </dgm:t>
    </dgm:pt>
    <dgm:pt modelId="{69740C0D-CA6E-42F5-A337-B6C09A92ABF6}" type="pres">
      <dgm:prSet presAssocID="{C8B6DDF7-D2D6-4EC8-93BE-73E4E3B5CC13}" presName="node" presStyleLbl="node1" presStyleIdx="8" presStyleCnt="9" custScaleX="31792" custScaleY="15758" custLinFactNeighborX="20805" custLinFactNeighborY="-17082">
        <dgm:presLayoutVars>
          <dgm:bulletEnabled val="1"/>
        </dgm:presLayoutVars>
      </dgm:prSet>
      <dgm:spPr/>
      <dgm:t>
        <a:bodyPr/>
        <a:lstStyle/>
        <a:p>
          <a:endParaRPr lang="en-ZA"/>
        </a:p>
      </dgm:t>
    </dgm:pt>
  </dgm:ptLst>
  <dgm:cxnLst>
    <dgm:cxn modelId="{08720B47-CBC2-4473-8EEB-8CD75CE5F63B}" type="presOf" srcId="{4C19D679-B166-4CDF-BA22-B379869DF2A1}" destId="{A44ED3AB-C579-4866-B5C7-87D7B678DE13}" srcOrd="0" destOrd="0" presId="urn:microsoft.com/office/officeart/2005/8/layout/bProcess3"/>
    <dgm:cxn modelId="{1D26E04C-39B9-4DE3-B5BA-4B6A12E29359}" type="presOf" srcId="{E548E5ED-F0DA-4F78-BA3D-2FAC8B5C0E66}" destId="{846DADB4-D4D0-400A-8BBE-3EEE6E3264D6}" srcOrd="0" destOrd="0" presId="urn:microsoft.com/office/officeart/2005/8/layout/bProcess3"/>
    <dgm:cxn modelId="{7A297A35-435C-400D-8863-CF90178CC039}" type="presOf" srcId="{88F012C3-2B85-4281-AF41-029B9F3D280A}" destId="{60B07961-6347-4C4C-8BF8-429A918AAA73}" srcOrd="0" destOrd="0" presId="urn:microsoft.com/office/officeart/2005/8/layout/bProcess3"/>
    <dgm:cxn modelId="{6EFB8DA0-57EF-4D9F-9267-DA4565F85AD3}" srcId="{3DB8BBDC-F403-4862-8FB3-10FB4A834E33}" destId="{4C19D679-B166-4CDF-BA22-B379869DF2A1}" srcOrd="6" destOrd="0" parTransId="{48B1110B-719E-4043-AB13-91C74DA40A32}" sibTransId="{E8091E10-9AAC-490D-95ED-586469FF5B64}"/>
    <dgm:cxn modelId="{4CD94F93-A256-4FCA-94DB-951F0DE01D3C}" type="presOf" srcId="{A34FB170-B494-41C3-BC9D-FCEFE3DEE218}" destId="{85624393-176A-412F-AA43-90AE1D34B379}" srcOrd="1" destOrd="0" presId="urn:microsoft.com/office/officeart/2005/8/layout/bProcess3"/>
    <dgm:cxn modelId="{E4BCC2B1-C693-474E-897C-6BBF9E53A1DE}" type="presOf" srcId="{3DB8BBDC-F403-4862-8FB3-10FB4A834E33}" destId="{2CB44068-4303-4102-B807-4FF81DC9EEDE}" srcOrd="0" destOrd="0" presId="urn:microsoft.com/office/officeart/2005/8/layout/bProcess3"/>
    <dgm:cxn modelId="{B91725C2-1C5B-409E-ABF0-45C7521BB21F}" srcId="{3DB8BBDC-F403-4862-8FB3-10FB4A834E33}" destId="{8CDBC4A1-7782-4CCB-98C5-DBDF15146160}" srcOrd="3" destOrd="0" parTransId="{CA6A24F3-ECC6-4B4A-9D17-C9254372D07F}" sibTransId="{9BD9E59E-708D-44C2-AA3D-0B11619CACA4}"/>
    <dgm:cxn modelId="{5FFAE448-172E-435D-9738-4FAB512C3023}" srcId="{3DB8BBDC-F403-4862-8FB3-10FB4A834E33}" destId="{6828C4FF-ED38-4168-A752-512FB55AC950}" srcOrd="4" destOrd="0" parTransId="{A94332B7-FC0C-4E6D-8F08-972E83AE4076}" sibTransId="{88F012C3-2B85-4281-AF41-029B9F3D280A}"/>
    <dgm:cxn modelId="{D05071B5-EB43-4B7C-9E76-8E79AB626AE7}" type="presOf" srcId="{88F012C3-2B85-4281-AF41-029B9F3D280A}" destId="{72A44F28-B7BB-49F3-8242-7F959A983171}" srcOrd="1" destOrd="0" presId="urn:microsoft.com/office/officeart/2005/8/layout/bProcess3"/>
    <dgm:cxn modelId="{1C38521D-0FE7-45BD-97B3-2822F941520A}" type="presOf" srcId="{C8B6DDF7-D2D6-4EC8-93BE-73E4E3B5CC13}" destId="{69740C0D-CA6E-42F5-A337-B6C09A92ABF6}" srcOrd="0" destOrd="0" presId="urn:microsoft.com/office/officeart/2005/8/layout/bProcess3"/>
    <dgm:cxn modelId="{EDDD605B-D200-4719-B220-BEE19B6D16E3}" type="presOf" srcId="{48E902CE-D2A8-4E41-8255-BCCC58F96CBE}" destId="{D2B51D58-0949-45A5-82C1-0957C5728C20}" srcOrd="0" destOrd="0" presId="urn:microsoft.com/office/officeart/2005/8/layout/bProcess3"/>
    <dgm:cxn modelId="{7C746DA1-1FA0-4AD0-BCD7-77AB76DD0276}" type="presOf" srcId="{9BD9E59E-708D-44C2-AA3D-0B11619CACA4}" destId="{0DC38F27-5D13-4709-8C19-E66D015B8122}" srcOrd="0" destOrd="0" presId="urn:microsoft.com/office/officeart/2005/8/layout/bProcess3"/>
    <dgm:cxn modelId="{DC8C2C57-153E-40D8-89E7-5B07983B5924}" type="presOf" srcId="{9E31EABD-A9B7-4430-94C5-F6B98CC976F9}" destId="{F2C9500C-3AE7-469C-B48F-1CF15C6E8F40}" srcOrd="0" destOrd="0" presId="urn:microsoft.com/office/officeart/2005/8/layout/bProcess3"/>
    <dgm:cxn modelId="{305ABD91-F125-4EFE-818A-BAB69F966E58}" type="presOf" srcId="{E8091E10-9AAC-490D-95ED-586469FF5B64}" destId="{34B0A950-DD84-4934-B918-BC8F98457B3D}" srcOrd="1" destOrd="0" presId="urn:microsoft.com/office/officeart/2005/8/layout/bProcess3"/>
    <dgm:cxn modelId="{607D18EA-821E-4EDA-A10A-71C222897D76}" type="presOf" srcId="{6828C4FF-ED38-4168-A752-512FB55AC950}" destId="{9F1FA8A0-CB94-48E1-89ED-2B5B1FDE50F3}" srcOrd="0" destOrd="0" presId="urn:microsoft.com/office/officeart/2005/8/layout/bProcess3"/>
    <dgm:cxn modelId="{E31708A2-EA14-44F3-979D-C4F1182DD9EC}" srcId="{3DB8BBDC-F403-4862-8FB3-10FB4A834E33}" destId="{91CDA7DA-E637-4CD2-AF90-014A54561F4B}" srcOrd="2" destOrd="0" parTransId="{3FB1CCE0-3687-4154-8276-394A73511077}" sibTransId="{B0541CA6-B349-444E-B0BE-E35A891881F5}"/>
    <dgm:cxn modelId="{7536BA93-4B82-4682-83FF-B8CB422694CD}" type="presOf" srcId="{BEFE8EEA-5092-4050-ACAF-DB8564B48955}" destId="{8E52D188-17B0-42D5-997F-F598312FB60C}" srcOrd="1" destOrd="0" presId="urn:microsoft.com/office/officeart/2005/8/layout/bProcess3"/>
    <dgm:cxn modelId="{38938593-4027-4F2A-99CD-591871498ADD}" type="presOf" srcId="{9E31EABD-A9B7-4430-94C5-F6B98CC976F9}" destId="{733D0D92-6D4B-421B-9935-BC23C2D5E6CF}" srcOrd="1" destOrd="0" presId="urn:microsoft.com/office/officeart/2005/8/layout/bProcess3"/>
    <dgm:cxn modelId="{9409FCC0-76EC-4FB1-A235-965EF415F907}" srcId="{3DB8BBDC-F403-4862-8FB3-10FB4A834E33}" destId="{C8B6DDF7-D2D6-4EC8-93BE-73E4E3B5CC13}" srcOrd="8" destOrd="0" parTransId="{9C554F29-4F9B-42E9-AF7E-F0C5670CD037}" sibTransId="{95487185-ACF7-48F5-98DE-0C7DA81A369E}"/>
    <dgm:cxn modelId="{FFF71E79-6519-47A5-8943-7D307D3009D2}" type="presOf" srcId="{D59692B1-0720-4757-8BC2-E56CE762623C}" destId="{AD222816-AF75-4FE9-B96D-30D005A57B50}" srcOrd="0" destOrd="0" presId="urn:microsoft.com/office/officeart/2005/8/layout/bProcess3"/>
    <dgm:cxn modelId="{C82C258F-15FE-4202-A4B9-B0B077FA5FC4}" type="presOf" srcId="{9BD9E59E-708D-44C2-AA3D-0B11619CACA4}" destId="{5B771EAA-A83D-440A-9C05-EDA31666675F}" srcOrd="1" destOrd="0" presId="urn:microsoft.com/office/officeart/2005/8/layout/bProcess3"/>
    <dgm:cxn modelId="{41CD1A9B-5CF5-4FB9-BF58-A3D0E6054E7C}" type="presOf" srcId="{B0541CA6-B349-444E-B0BE-E35A891881F5}" destId="{DEA2E76A-5BE2-4FDB-A141-819760EB8E6A}" srcOrd="1" destOrd="0" presId="urn:microsoft.com/office/officeart/2005/8/layout/bProcess3"/>
    <dgm:cxn modelId="{372F1A91-941E-4F22-ACF8-0D6631B70CB5}" type="presOf" srcId="{A34FB170-B494-41C3-BC9D-FCEFE3DEE218}" destId="{F949FDA5-EF46-4B9E-989B-44EB12D48243}" srcOrd="0" destOrd="0" presId="urn:microsoft.com/office/officeart/2005/8/layout/bProcess3"/>
    <dgm:cxn modelId="{BEB816AA-748D-44B3-BACF-FC15BDE15294}" srcId="{3DB8BBDC-F403-4862-8FB3-10FB4A834E33}" destId="{48E902CE-D2A8-4E41-8255-BCCC58F96CBE}" srcOrd="5" destOrd="0" parTransId="{EBBCBC28-7CCD-41BC-86CE-6F5C03FF9809}" sibTransId="{9E31EABD-A9B7-4430-94C5-F6B98CC976F9}"/>
    <dgm:cxn modelId="{1DAA128B-7E8B-4375-97CA-2C42C094CC32}" type="presOf" srcId="{91CDA7DA-E637-4CD2-AF90-014A54561F4B}" destId="{8DC50B34-D154-40C5-B83D-05549193E0C5}" srcOrd="0" destOrd="0" presId="urn:microsoft.com/office/officeart/2005/8/layout/bProcess3"/>
    <dgm:cxn modelId="{648BAB77-FBB3-49A5-8F22-59EDD2A2F4A0}" type="presOf" srcId="{E8091E10-9AAC-490D-95ED-586469FF5B64}" destId="{5215D7AE-9472-4A1C-AFE2-CC05E4C8C175}" srcOrd="0" destOrd="0" presId="urn:microsoft.com/office/officeart/2005/8/layout/bProcess3"/>
    <dgm:cxn modelId="{5C6F4A98-96FB-4666-89E5-28C511986404}" srcId="{3DB8BBDC-F403-4862-8FB3-10FB4A834E33}" destId="{D59692B1-0720-4757-8BC2-E56CE762623C}" srcOrd="1" destOrd="0" parTransId="{707250A8-2CC7-48BF-865F-BB22AADE55B4}" sibTransId="{A34FB170-B494-41C3-BC9D-FCEFE3DEE218}"/>
    <dgm:cxn modelId="{3F3A09F8-E80E-4C63-95FB-2AD8DBDDB3CF}" type="presOf" srcId="{B0541CA6-B349-444E-B0BE-E35A891881F5}" destId="{766BA2C7-7DA6-4269-BD41-ACFD6E10107F}" srcOrd="0" destOrd="0" presId="urn:microsoft.com/office/officeart/2005/8/layout/bProcess3"/>
    <dgm:cxn modelId="{96A04301-A8A3-453A-B610-0A7B61354317}" type="presOf" srcId="{BEFE8EEA-5092-4050-ACAF-DB8564B48955}" destId="{2571B830-D9B4-4A2E-AADA-2D15CC1C0C4F}" srcOrd="0" destOrd="0" presId="urn:microsoft.com/office/officeart/2005/8/layout/bProcess3"/>
    <dgm:cxn modelId="{13092FFB-81FE-46B9-B3B5-36CC03EAAEF7}" type="presOf" srcId="{8CDBC4A1-7782-4CCB-98C5-DBDF15146160}" destId="{693C6CD2-98AA-423F-A81A-36ADE4442A45}" srcOrd="0" destOrd="0" presId="urn:microsoft.com/office/officeart/2005/8/layout/bProcess3"/>
    <dgm:cxn modelId="{7477AA54-DEE3-4DC2-90A1-C6DF517ECE98}" type="presOf" srcId="{E548E5ED-F0DA-4F78-BA3D-2FAC8B5C0E66}" destId="{A756EE01-858C-4AFF-BDE8-661ECE70A0D9}" srcOrd="1" destOrd="0" presId="urn:microsoft.com/office/officeart/2005/8/layout/bProcess3"/>
    <dgm:cxn modelId="{24B2BFA5-0957-46A5-955D-F107B6454D2B}" type="presOf" srcId="{7E6082D1-F23A-499C-9D60-7F48DD920A75}" destId="{F149149A-E759-4094-A356-B3BBD2259F0D}" srcOrd="0" destOrd="0" presId="urn:microsoft.com/office/officeart/2005/8/layout/bProcess3"/>
    <dgm:cxn modelId="{0F3B66AD-6969-456C-BBAF-51813EE4C12F}" type="presOf" srcId="{28B5E66A-08A8-4CF7-B8D5-6C446D008B4A}" destId="{C3B85177-8F56-404E-BFE5-E350EEF0BB47}" srcOrd="0" destOrd="0" presId="urn:microsoft.com/office/officeart/2005/8/layout/bProcess3"/>
    <dgm:cxn modelId="{6B4B3F58-8820-47C4-9ABB-7C5A40298FBE}" srcId="{3DB8BBDC-F403-4862-8FB3-10FB4A834E33}" destId="{28B5E66A-08A8-4CF7-B8D5-6C446D008B4A}" srcOrd="0" destOrd="0" parTransId="{E038BA1B-0889-4935-83C7-68A950781041}" sibTransId="{BEFE8EEA-5092-4050-ACAF-DB8564B48955}"/>
    <dgm:cxn modelId="{17BCDDAB-EB85-4CE8-9025-CDEC02B2CE3B}" srcId="{3DB8BBDC-F403-4862-8FB3-10FB4A834E33}" destId="{7E6082D1-F23A-499C-9D60-7F48DD920A75}" srcOrd="7" destOrd="0" parTransId="{1B843D77-1F6A-447E-84B8-B2B471DB44AE}" sibTransId="{E548E5ED-F0DA-4F78-BA3D-2FAC8B5C0E66}"/>
    <dgm:cxn modelId="{C9CD8CC4-7233-4007-AFC3-9AE54BA6F142}" type="presParOf" srcId="{2CB44068-4303-4102-B807-4FF81DC9EEDE}" destId="{C3B85177-8F56-404E-BFE5-E350EEF0BB47}" srcOrd="0" destOrd="0" presId="urn:microsoft.com/office/officeart/2005/8/layout/bProcess3"/>
    <dgm:cxn modelId="{C0F58448-E193-4A67-91D8-46D9C835231A}" type="presParOf" srcId="{2CB44068-4303-4102-B807-4FF81DC9EEDE}" destId="{2571B830-D9B4-4A2E-AADA-2D15CC1C0C4F}" srcOrd="1" destOrd="0" presId="urn:microsoft.com/office/officeart/2005/8/layout/bProcess3"/>
    <dgm:cxn modelId="{7E13FC9E-8CDB-4230-BB8F-37A78641FF84}" type="presParOf" srcId="{2571B830-D9B4-4A2E-AADA-2D15CC1C0C4F}" destId="{8E52D188-17B0-42D5-997F-F598312FB60C}" srcOrd="0" destOrd="0" presId="urn:microsoft.com/office/officeart/2005/8/layout/bProcess3"/>
    <dgm:cxn modelId="{24C80CF8-30BE-4CB7-A8C7-AB1B3ABE8A75}" type="presParOf" srcId="{2CB44068-4303-4102-B807-4FF81DC9EEDE}" destId="{AD222816-AF75-4FE9-B96D-30D005A57B50}" srcOrd="2" destOrd="0" presId="urn:microsoft.com/office/officeart/2005/8/layout/bProcess3"/>
    <dgm:cxn modelId="{83A0CCD4-0CC6-4B1A-9EA5-C200FBFAAED8}" type="presParOf" srcId="{2CB44068-4303-4102-B807-4FF81DC9EEDE}" destId="{F949FDA5-EF46-4B9E-989B-44EB12D48243}" srcOrd="3" destOrd="0" presId="urn:microsoft.com/office/officeart/2005/8/layout/bProcess3"/>
    <dgm:cxn modelId="{19B7C4AC-0D5B-4625-A833-E69B7B5F4494}" type="presParOf" srcId="{F949FDA5-EF46-4B9E-989B-44EB12D48243}" destId="{85624393-176A-412F-AA43-90AE1D34B379}" srcOrd="0" destOrd="0" presId="urn:microsoft.com/office/officeart/2005/8/layout/bProcess3"/>
    <dgm:cxn modelId="{9390FF4B-4707-4A28-8997-023324FC4D63}" type="presParOf" srcId="{2CB44068-4303-4102-B807-4FF81DC9EEDE}" destId="{8DC50B34-D154-40C5-B83D-05549193E0C5}" srcOrd="4" destOrd="0" presId="urn:microsoft.com/office/officeart/2005/8/layout/bProcess3"/>
    <dgm:cxn modelId="{405063E5-FF08-4E98-8DC6-C742E0719F95}" type="presParOf" srcId="{2CB44068-4303-4102-B807-4FF81DC9EEDE}" destId="{766BA2C7-7DA6-4269-BD41-ACFD6E10107F}" srcOrd="5" destOrd="0" presId="urn:microsoft.com/office/officeart/2005/8/layout/bProcess3"/>
    <dgm:cxn modelId="{D6F27DEE-EABE-49B0-ADA9-60B55EDF5011}" type="presParOf" srcId="{766BA2C7-7DA6-4269-BD41-ACFD6E10107F}" destId="{DEA2E76A-5BE2-4FDB-A141-819760EB8E6A}" srcOrd="0" destOrd="0" presId="urn:microsoft.com/office/officeart/2005/8/layout/bProcess3"/>
    <dgm:cxn modelId="{975A11D5-508E-46F6-B97F-668EDB0A799E}" type="presParOf" srcId="{2CB44068-4303-4102-B807-4FF81DC9EEDE}" destId="{693C6CD2-98AA-423F-A81A-36ADE4442A45}" srcOrd="6" destOrd="0" presId="urn:microsoft.com/office/officeart/2005/8/layout/bProcess3"/>
    <dgm:cxn modelId="{9998AE38-5CB6-477D-A0A5-6FFFF1C6CB0A}" type="presParOf" srcId="{2CB44068-4303-4102-B807-4FF81DC9EEDE}" destId="{0DC38F27-5D13-4709-8C19-E66D015B8122}" srcOrd="7" destOrd="0" presId="urn:microsoft.com/office/officeart/2005/8/layout/bProcess3"/>
    <dgm:cxn modelId="{9C22453E-F4E5-49D4-B457-ADFE1E5B6F0A}" type="presParOf" srcId="{0DC38F27-5D13-4709-8C19-E66D015B8122}" destId="{5B771EAA-A83D-440A-9C05-EDA31666675F}" srcOrd="0" destOrd="0" presId="urn:microsoft.com/office/officeart/2005/8/layout/bProcess3"/>
    <dgm:cxn modelId="{C0F1497C-CA9A-414B-9CE3-7135C8076D1A}" type="presParOf" srcId="{2CB44068-4303-4102-B807-4FF81DC9EEDE}" destId="{9F1FA8A0-CB94-48E1-89ED-2B5B1FDE50F3}" srcOrd="8" destOrd="0" presId="urn:microsoft.com/office/officeart/2005/8/layout/bProcess3"/>
    <dgm:cxn modelId="{E2EF7690-ADFC-4804-A000-116E4215B900}" type="presParOf" srcId="{2CB44068-4303-4102-B807-4FF81DC9EEDE}" destId="{60B07961-6347-4C4C-8BF8-429A918AAA73}" srcOrd="9" destOrd="0" presId="urn:microsoft.com/office/officeart/2005/8/layout/bProcess3"/>
    <dgm:cxn modelId="{A2C79B17-06A2-43E3-A82C-BB4624B3D040}" type="presParOf" srcId="{60B07961-6347-4C4C-8BF8-429A918AAA73}" destId="{72A44F28-B7BB-49F3-8242-7F959A983171}" srcOrd="0" destOrd="0" presId="urn:microsoft.com/office/officeart/2005/8/layout/bProcess3"/>
    <dgm:cxn modelId="{7918D31E-BABF-49EB-B6D7-BF8A3A3A6500}" type="presParOf" srcId="{2CB44068-4303-4102-B807-4FF81DC9EEDE}" destId="{D2B51D58-0949-45A5-82C1-0957C5728C20}" srcOrd="10" destOrd="0" presId="urn:microsoft.com/office/officeart/2005/8/layout/bProcess3"/>
    <dgm:cxn modelId="{5403C6E8-D839-41C4-9A6A-959AA6E6BE55}" type="presParOf" srcId="{2CB44068-4303-4102-B807-4FF81DC9EEDE}" destId="{F2C9500C-3AE7-469C-B48F-1CF15C6E8F40}" srcOrd="11" destOrd="0" presId="urn:microsoft.com/office/officeart/2005/8/layout/bProcess3"/>
    <dgm:cxn modelId="{5EB83885-777D-4268-90B5-D1622FBA4301}" type="presParOf" srcId="{F2C9500C-3AE7-469C-B48F-1CF15C6E8F40}" destId="{733D0D92-6D4B-421B-9935-BC23C2D5E6CF}" srcOrd="0" destOrd="0" presId="urn:microsoft.com/office/officeart/2005/8/layout/bProcess3"/>
    <dgm:cxn modelId="{AFD6E268-7D82-43B1-8EF1-8165A41A3C8E}" type="presParOf" srcId="{2CB44068-4303-4102-B807-4FF81DC9EEDE}" destId="{A44ED3AB-C579-4866-B5C7-87D7B678DE13}" srcOrd="12" destOrd="0" presId="urn:microsoft.com/office/officeart/2005/8/layout/bProcess3"/>
    <dgm:cxn modelId="{95423FD2-2071-4479-908E-7969CB3BA57B}" type="presParOf" srcId="{2CB44068-4303-4102-B807-4FF81DC9EEDE}" destId="{5215D7AE-9472-4A1C-AFE2-CC05E4C8C175}" srcOrd="13" destOrd="0" presId="urn:microsoft.com/office/officeart/2005/8/layout/bProcess3"/>
    <dgm:cxn modelId="{35C7B33A-A3F9-4D28-9011-95CDA5A3BE12}" type="presParOf" srcId="{5215D7AE-9472-4A1C-AFE2-CC05E4C8C175}" destId="{34B0A950-DD84-4934-B918-BC8F98457B3D}" srcOrd="0" destOrd="0" presId="urn:microsoft.com/office/officeart/2005/8/layout/bProcess3"/>
    <dgm:cxn modelId="{D0C21E4D-EBA9-4A49-8CFC-FAF749C021E8}" type="presParOf" srcId="{2CB44068-4303-4102-B807-4FF81DC9EEDE}" destId="{F149149A-E759-4094-A356-B3BBD2259F0D}" srcOrd="14" destOrd="0" presId="urn:microsoft.com/office/officeart/2005/8/layout/bProcess3"/>
    <dgm:cxn modelId="{A8CA1538-1298-4B9D-855F-0CCD88BBC1BA}" type="presParOf" srcId="{2CB44068-4303-4102-B807-4FF81DC9EEDE}" destId="{846DADB4-D4D0-400A-8BBE-3EEE6E3264D6}" srcOrd="15" destOrd="0" presId="urn:microsoft.com/office/officeart/2005/8/layout/bProcess3"/>
    <dgm:cxn modelId="{2DEE19BD-3323-4F27-9AD4-A8285BD9615B}" type="presParOf" srcId="{846DADB4-D4D0-400A-8BBE-3EEE6E3264D6}" destId="{A756EE01-858C-4AFF-BDE8-661ECE70A0D9}" srcOrd="0" destOrd="0" presId="urn:microsoft.com/office/officeart/2005/8/layout/bProcess3"/>
    <dgm:cxn modelId="{49630C2F-B0A7-4D3F-B47E-1E725AEACD44}" type="presParOf" srcId="{2CB44068-4303-4102-B807-4FF81DC9EEDE}" destId="{69740C0D-CA6E-42F5-A337-B6C09A92ABF6}" srcOrd="16" destOrd="0" presId="urn:microsoft.com/office/officeart/2005/8/layout/bProcess3"/>
  </dgm:cxnLst>
  <dgm:bg>
    <a:solidFill>
      <a:schemeClr val="bg1">
        <a:lumMod val="95000"/>
      </a:schemeClr>
    </a:solidFill>
  </dgm:bg>
  <dgm:whole>
    <a:ln w="127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171408-988D-4085-BD30-CE2C93B6C425}"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ZA"/>
        </a:p>
      </dgm:t>
    </dgm:pt>
    <dgm:pt modelId="{3089B504-65DB-4600-AEB3-97EF2E09D468}">
      <dgm:prSet phldrT="[Text]" custT="1"/>
      <dgm:spPr>
        <a:solidFill>
          <a:srgbClr val="66CCFF"/>
        </a:solidFill>
        <a:ln w="38100"/>
      </dgm:spPr>
      <dgm:t>
        <a:bodyPr/>
        <a:lstStyle/>
        <a:p>
          <a:r>
            <a:rPr lang="en-ZA" sz="1400" b="1" dirty="0" smtClean="0">
              <a:solidFill>
                <a:schemeClr val="tx1"/>
              </a:solidFill>
              <a:latin typeface="Arial" pitchFamily="34" charset="0"/>
              <a:cs typeface="Arial" pitchFamily="34" charset="0"/>
            </a:rPr>
            <a:t>2014/15</a:t>
          </a:r>
        </a:p>
        <a:p>
          <a:r>
            <a:rPr lang="en-ZA" sz="1800" b="1" dirty="0" smtClean="0">
              <a:solidFill>
                <a:schemeClr val="tx1"/>
              </a:solidFill>
              <a:latin typeface="Arial" pitchFamily="34" charset="0"/>
              <a:cs typeface="Arial" pitchFamily="34" charset="0"/>
            </a:rPr>
            <a:t>R5.2b </a:t>
          </a:r>
          <a:r>
            <a:rPr lang="en-ZA" sz="1400" dirty="0" smtClean="0">
              <a:solidFill>
                <a:schemeClr val="tx1"/>
              </a:solidFill>
              <a:latin typeface="Arial" pitchFamily="34" charset="0"/>
              <a:cs typeface="Arial" pitchFamily="34" charset="0"/>
            </a:rPr>
            <a:t>Approvals</a:t>
          </a:r>
        </a:p>
        <a:p>
          <a:r>
            <a:rPr lang="en-ZA" sz="1800" b="1" dirty="0" smtClean="0">
              <a:solidFill>
                <a:schemeClr val="tx1"/>
              </a:solidFill>
              <a:latin typeface="Arial" pitchFamily="34" charset="0"/>
              <a:cs typeface="Arial" pitchFamily="34" charset="0"/>
            </a:rPr>
            <a:t>119 </a:t>
          </a:r>
          <a:r>
            <a:rPr lang="en-ZA" sz="1400" dirty="0" smtClean="0">
              <a:solidFill>
                <a:schemeClr val="tx1"/>
              </a:solidFill>
              <a:latin typeface="Arial" pitchFamily="34" charset="0"/>
              <a:cs typeface="Arial" pitchFamily="34" charset="0"/>
            </a:rPr>
            <a:t>Projects</a:t>
          </a:r>
        </a:p>
        <a:p>
          <a:r>
            <a:rPr lang="en-ZA" sz="1400" dirty="0" smtClean="0">
              <a:solidFill>
                <a:schemeClr val="tx1"/>
              </a:solidFill>
              <a:latin typeface="Arial" pitchFamily="34" charset="0"/>
              <a:cs typeface="Arial" pitchFamily="34" charset="0"/>
            </a:rPr>
            <a:t> </a:t>
          </a:r>
          <a:endParaRPr lang="en-ZA" sz="1400" dirty="0">
            <a:solidFill>
              <a:schemeClr val="tx1"/>
            </a:solidFill>
            <a:latin typeface="Arial" pitchFamily="34" charset="0"/>
            <a:cs typeface="Arial" pitchFamily="34" charset="0"/>
          </a:endParaRPr>
        </a:p>
      </dgm:t>
    </dgm:pt>
    <dgm:pt modelId="{03EA24F1-A152-4763-A754-548DDE737404}" type="parTrans" cxnId="{B89E13B0-8B3E-4362-8ACF-8E1C0C2C943A}">
      <dgm:prSet/>
      <dgm:spPr/>
      <dgm:t>
        <a:bodyPr/>
        <a:lstStyle/>
        <a:p>
          <a:endParaRPr lang="en-ZA"/>
        </a:p>
      </dgm:t>
    </dgm:pt>
    <dgm:pt modelId="{65CA2A45-FE01-4A3E-9B11-670E7FBC8FD4}" type="sibTrans" cxnId="{B89E13B0-8B3E-4362-8ACF-8E1C0C2C943A}">
      <dgm:prSet/>
      <dgm:spPr/>
      <dgm:t>
        <a:bodyPr/>
        <a:lstStyle/>
        <a:p>
          <a:endParaRPr lang="en-ZA"/>
        </a:p>
      </dgm:t>
    </dgm:pt>
    <dgm:pt modelId="{19CD421E-09CF-4697-B7E9-97486A1024C1}">
      <dgm:prSet phldrT="[Text]" custT="1"/>
      <dgm:spPr>
        <a:solidFill>
          <a:srgbClr val="66CCFF"/>
        </a:solidFill>
      </dgm:spPr>
      <dgm:t>
        <a:bodyPr/>
        <a:lstStyle/>
        <a:p>
          <a:r>
            <a:rPr lang="en-ZA" sz="1400" b="1" dirty="0" smtClean="0">
              <a:solidFill>
                <a:schemeClr val="tx1"/>
              </a:solidFill>
              <a:latin typeface="Arial" pitchFamily="34" charset="0"/>
              <a:cs typeface="Arial" pitchFamily="34" charset="0"/>
            </a:rPr>
            <a:t>2015/16</a:t>
          </a:r>
        </a:p>
        <a:p>
          <a:r>
            <a:rPr lang="en-ZA" sz="1800" b="1" dirty="0" smtClean="0">
              <a:solidFill>
                <a:schemeClr val="tx1"/>
              </a:solidFill>
              <a:latin typeface="Arial" pitchFamily="34" charset="0"/>
              <a:cs typeface="Arial" pitchFamily="34" charset="0"/>
            </a:rPr>
            <a:t>R7b </a:t>
          </a:r>
          <a:r>
            <a:rPr lang="en-ZA" sz="1400" dirty="0" smtClean="0">
              <a:solidFill>
                <a:schemeClr val="tx1"/>
              </a:solidFill>
              <a:latin typeface="Arial" pitchFamily="34" charset="0"/>
              <a:cs typeface="Arial" pitchFamily="34" charset="0"/>
            </a:rPr>
            <a:t>Approvals</a:t>
          </a:r>
        </a:p>
        <a:p>
          <a:r>
            <a:rPr lang="en-ZA" sz="1800" b="1" dirty="0" smtClean="0">
              <a:solidFill>
                <a:schemeClr val="tx1"/>
              </a:solidFill>
              <a:latin typeface="Arial" pitchFamily="34" charset="0"/>
              <a:cs typeface="Arial" pitchFamily="34" charset="0"/>
            </a:rPr>
            <a:t>84  </a:t>
          </a:r>
          <a:r>
            <a:rPr lang="en-ZA" sz="1400" b="0" dirty="0" smtClean="0">
              <a:solidFill>
                <a:schemeClr val="tx1"/>
              </a:solidFill>
              <a:latin typeface="Arial" pitchFamily="34" charset="0"/>
              <a:cs typeface="Arial" pitchFamily="34" charset="0"/>
            </a:rPr>
            <a:t>Projects</a:t>
          </a:r>
          <a:endParaRPr lang="en-ZA" sz="1800" b="1" dirty="0">
            <a:solidFill>
              <a:schemeClr val="tx1"/>
            </a:solidFill>
            <a:latin typeface="Arial" pitchFamily="34" charset="0"/>
            <a:cs typeface="Arial" pitchFamily="34" charset="0"/>
          </a:endParaRPr>
        </a:p>
      </dgm:t>
    </dgm:pt>
    <dgm:pt modelId="{2CB95215-C54A-473E-A7C5-D523BB0B9529}" type="parTrans" cxnId="{344AD986-6660-4E9B-AB60-C5B5DB9F99DC}">
      <dgm:prSet/>
      <dgm:spPr/>
      <dgm:t>
        <a:bodyPr/>
        <a:lstStyle/>
        <a:p>
          <a:endParaRPr lang="en-ZA"/>
        </a:p>
      </dgm:t>
    </dgm:pt>
    <dgm:pt modelId="{0E5B4124-1C6E-4A36-AF8B-D00E75AF6C19}" type="sibTrans" cxnId="{344AD986-6660-4E9B-AB60-C5B5DB9F99DC}">
      <dgm:prSet/>
      <dgm:spPr/>
      <dgm:t>
        <a:bodyPr/>
        <a:lstStyle/>
        <a:p>
          <a:endParaRPr lang="en-ZA"/>
        </a:p>
      </dgm:t>
    </dgm:pt>
    <dgm:pt modelId="{CF3A4C86-8EB8-473C-9BD8-9E60A475487B}" type="pres">
      <dgm:prSet presAssocID="{05171408-988D-4085-BD30-CE2C93B6C425}" presName="diagram" presStyleCnt="0">
        <dgm:presLayoutVars>
          <dgm:dir/>
          <dgm:resizeHandles val="exact"/>
        </dgm:presLayoutVars>
      </dgm:prSet>
      <dgm:spPr/>
      <dgm:t>
        <a:bodyPr/>
        <a:lstStyle/>
        <a:p>
          <a:endParaRPr lang="en-ZA"/>
        </a:p>
      </dgm:t>
    </dgm:pt>
    <dgm:pt modelId="{5ADD8BD2-7A09-4C50-9E0C-05F1E912191D}" type="pres">
      <dgm:prSet presAssocID="{3089B504-65DB-4600-AEB3-97EF2E09D468}" presName="node" presStyleLbl="node1" presStyleIdx="0" presStyleCnt="2" custScaleX="254396" custScaleY="152110">
        <dgm:presLayoutVars>
          <dgm:bulletEnabled val="1"/>
        </dgm:presLayoutVars>
      </dgm:prSet>
      <dgm:spPr/>
      <dgm:t>
        <a:bodyPr/>
        <a:lstStyle/>
        <a:p>
          <a:endParaRPr lang="en-ZA"/>
        </a:p>
      </dgm:t>
    </dgm:pt>
    <dgm:pt modelId="{984A62E3-4D57-48A4-9AAC-720863719D4A}" type="pres">
      <dgm:prSet presAssocID="{65CA2A45-FE01-4A3E-9B11-670E7FBC8FD4}" presName="sibTrans" presStyleCnt="0"/>
      <dgm:spPr/>
    </dgm:pt>
    <dgm:pt modelId="{92A077CA-9651-421E-9742-B2024CE70A6A}" type="pres">
      <dgm:prSet presAssocID="{19CD421E-09CF-4697-B7E9-97486A1024C1}" presName="node" presStyleLbl="node1" presStyleIdx="1" presStyleCnt="2" custScaleX="267581" custScaleY="152110">
        <dgm:presLayoutVars>
          <dgm:bulletEnabled val="1"/>
        </dgm:presLayoutVars>
      </dgm:prSet>
      <dgm:spPr/>
      <dgm:t>
        <a:bodyPr/>
        <a:lstStyle/>
        <a:p>
          <a:endParaRPr lang="en-ZA"/>
        </a:p>
      </dgm:t>
    </dgm:pt>
  </dgm:ptLst>
  <dgm:cxnLst>
    <dgm:cxn modelId="{0EBD33D2-5951-422A-9092-C789B15B19B8}" type="presOf" srcId="{05171408-988D-4085-BD30-CE2C93B6C425}" destId="{CF3A4C86-8EB8-473C-9BD8-9E60A475487B}" srcOrd="0" destOrd="0" presId="urn:microsoft.com/office/officeart/2005/8/layout/default"/>
    <dgm:cxn modelId="{B89E13B0-8B3E-4362-8ACF-8E1C0C2C943A}" srcId="{05171408-988D-4085-BD30-CE2C93B6C425}" destId="{3089B504-65DB-4600-AEB3-97EF2E09D468}" srcOrd="0" destOrd="0" parTransId="{03EA24F1-A152-4763-A754-548DDE737404}" sibTransId="{65CA2A45-FE01-4A3E-9B11-670E7FBC8FD4}"/>
    <dgm:cxn modelId="{344AD986-6660-4E9B-AB60-C5B5DB9F99DC}" srcId="{05171408-988D-4085-BD30-CE2C93B6C425}" destId="{19CD421E-09CF-4697-B7E9-97486A1024C1}" srcOrd="1" destOrd="0" parTransId="{2CB95215-C54A-473E-A7C5-D523BB0B9529}" sibTransId="{0E5B4124-1C6E-4A36-AF8B-D00E75AF6C19}"/>
    <dgm:cxn modelId="{7A72EADA-4AAC-4148-B376-27EC727D2900}" type="presOf" srcId="{3089B504-65DB-4600-AEB3-97EF2E09D468}" destId="{5ADD8BD2-7A09-4C50-9E0C-05F1E912191D}" srcOrd="0" destOrd="0" presId="urn:microsoft.com/office/officeart/2005/8/layout/default"/>
    <dgm:cxn modelId="{E924A0FB-E27D-4A63-B328-9B33C7FBEB00}" type="presOf" srcId="{19CD421E-09CF-4697-B7E9-97486A1024C1}" destId="{92A077CA-9651-421E-9742-B2024CE70A6A}" srcOrd="0" destOrd="0" presId="urn:microsoft.com/office/officeart/2005/8/layout/default"/>
    <dgm:cxn modelId="{0AB287B0-20F2-464C-8987-66A2EAD5B1A4}" type="presParOf" srcId="{CF3A4C86-8EB8-473C-9BD8-9E60A475487B}" destId="{5ADD8BD2-7A09-4C50-9E0C-05F1E912191D}" srcOrd="0" destOrd="0" presId="urn:microsoft.com/office/officeart/2005/8/layout/default"/>
    <dgm:cxn modelId="{01B1EBCF-F372-4F7F-B6C6-3CD2981FF255}" type="presParOf" srcId="{CF3A4C86-8EB8-473C-9BD8-9E60A475487B}" destId="{984A62E3-4D57-48A4-9AAC-720863719D4A}" srcOrd="1" destOrd="0" presId="urn:microsoft.com/office/officeart/2005/8/layout/default"/>
    <dgm:cxn modelId="{49FBBE76-DDC5-4ECE-A027-83ED72C6F700}" type="presParOf" srcId="{CF3A4C86-8EB8-473C-9BD8-9E60A475487B}" destId="{92A077CA-9651-421E-9742-B2024CE70A6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1924F-77F4-4CA8-8FFE-21ACBC60AD0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ZA"/>
        </a:p>
      </dgm:t>
    </dgm:pt>
    <dgm:pt modelId="{636F8390-45B6-4504-A01E-51DCAF35163C}">
      <dgm:prSet custT="1"/>
      <dgm:spPr>
        <a:solidFill>
          <a:srgbClr val="FF6600">
            <a:alpha val="50000"/>
          </a:srgbClr>
        </a:solidFill>
        <a:scene3d>
          <a:camera prst="orthographicFront"/>
          <a:lightRig rig="threePt" dir="t"/>
        </a:scene3d>
        <a:sp3d>
          <a:bevelT prst="angle"/>
        </a:sp3d>
      </dgm:spPr>
      <dgm:t>
        <a:bodyPr/>
        <a:lstStyle/>
        <a:p>
          <a:pPr rtl="0"/>
          <a:r>
            <a:rPr lang="en-US" sz="1100" b="1" dirty="0" smtClean="0">
              <a:latin typeface="Arial" pitchFamily="34" charset="0"/>
              <a:cs typeface="Arial" pitchFamily="34" charset="0"/>
            </a:rPr>
            <a:t>Projected Jobs Per Subsector 2014/15:</a:t>
          </a:r>
          <a:endParaRPr lang="en-ZA" sz="1100" dirty="0">
            <a:latin typeface="Arial" pitchFamily="34" charset="0"/>
            <a:cs typeface="Arial" pitchFamily="34" charset="0"/>
          </a:endParaRPr>
        </a:p>
      </dgm:t>
    </dgm:pt>
    <dgm:pt modelId="{39B4CA33-F2E3-45EE-840C-3944E998C494}" type="parTrans" cxnId="{1D49C720-8D51-45F4-B337-05268E39E4FB}">
      <dgm:prSet/>
      <dgm:spPr/>
      <dgm:t>
        <a:bodyPr/>
        <a:lstStyle/>
        <a:p>
          <a:endParaRPr lang="en-ZA"/>
        </a:p>
      </dgm:t>
    </dgm:pt>
    <dgm:pt modelId="{22D8FAD6-107A-49AF-9A15-A98F14120AD9}" type="sibTrans" cxnId="{1D49C720-8D51-45F4-B337-05268E39E4FB}">
      <dgm:prSet/>
      <dgm:spPr/>
      <dgm:t>
        <a:bodyPr/>
        <a:lstStyle/>
        <a:p>
          <a:endParaRPr lang="en-ZA"/>
        </a:p>
      </dgm:t>
    </dgm:pt>
    <dgm:pt modelId="{8270DEAA-00FC-45A1-93DA-C8D693859116}">
      <dgm:prSet custT="1"/>
      <dgm:spPr>
        <a:solidFill>
          <a:srgbClr val="FF6600"/>
        </a:solidFill>
        <a:scene3d>
          <a:camera prst="orthographicFront"/>
          <a:lightRig rig="threePt" dir="t"/>
        </a:scene3d>
        <a:sp3d>
          <a:bevelT prst="angle"/>
        </a:sp3d>
      </dgm:spPr>
      <dgm:t>
        <a:bodyPr/>
        <a:lstStyle/>
        <a:p>
          <a:pPr rtl="0"/>
          <a:r>
            <a:rPr lang="en-US" sz="1000" dirty="0" smtClean="0">
              <a:latin typeface="Arial" panose="020B0604020202020204" pitchFamily="34" charset="0"/>
              <a:cs typeface="Arial" panose="020B0604020202020204" pitchFamily="34" charset="0"/>
            </a:rPr>
            <a:t>Primary aquaculture </a:t>
          </a:r>
          <a:r>
            <a:rPr lang="en-US" sz="1800" b="1" dirty="0" smtClean="0">
              <a:latin typeface="Arial" pitchFamily="34" charset="0"/>
              <a:cs typeface="Arial" pitchFamily="34" charset="0"/>
            </a:rPr>
            <a:t>256</a:t>
          </a:r>
          <a:endParaRPr lang="en-ZA" sz="1800" dirty="0">
            <a:latin typeface="Arial" pitchFamily="34" charset="0"/>
            <a:cs typeface="Arial" pitchFamily="34" charset="0"/>
          </a:endParaRPr>
        </a:p>
      </dgm:t>
    </dgm:pt>
    <dgm:pt modelId="{70BFCFA5-F918-470B-851F-E4F15711FD86}" type="parTrans" cxnId="{527B487B-5E47-4172-9BE0-E6E49199D657}">
      <dgm:prSet/>
      <dgm:spPr/>
      <dgm:t>
        <a:bodyPr/>
        <a:lstStyle/>
        <a:p>
          <a:endParaRPr lang="en-ZA"/>
        </a:p>
      </dgm:t>
    </dgm:pt>
    <dgm:pt modelId="{48A967C4-A323-4E4D-9446-8D6758C7FAA3}" type="sibTrans" cxnId="{527B487B-5E47-4172-9BE0-E6E49199D657}">
      <dgm:prSet/>
      <dgm:spPr/>
      <dgm:t>
        <a:bodyPr/>
        <a:lstStyle/>
        <a:p>
          <a:endParaRPr lang="en-ZA"/>
        </a:p>
      </dgm:t>
    </dgm:pt>
    <dgm:pt modelId="{D3544DFF-A283-444B-BFBB-A10E48F86215}">
      <dgm:prSet custT="1"/>
      <dgm:spPr>
        <a:solidFill>
          <a:srgbClr val="FF6600">
            <a:alpha val="50000"/>
          </a:srgbClr>
        </a:solidFill>
        <a:scene3d>
          <a:camera prst="orthographicFront"/>
          <a:lightRig rig="threePt" dir="t"/>
        </a:scene3d>
        <a:sp3d>
          <a:bevelT prst="angle"/>
        </a:sp3d>
      </dgm:spPr>
      <dgm:t>
        <a:bodyPr/>
        <a:lstStyle/>
        <a:p>
          <a:pPr rtl="0"/>
          <a:r>
            <a:rPr lang="en-US" sz="1000" dirty="0" smtClean="0">
              <a:latin typeface="Arial" panose="020B0604020202020204" pitchFamily="34" charset="0"/>
              <a:cs typeface="Arial" panose="020B0604020202020204" pitchFamily="34" charset="0"/>
            </a:rPr>
            <a:t>Secondary aquaculture</a:t>
          </a:r>
          <a:endParaRPr lang="en-US" sz="1000" b="1" dirty="0" smtClean="0">
            <a:latin typeface="Arial" panose="020B0604020202020204" pitchFamily="34" charset="0"/>
            <a:cs typeface="Arial" panose="020B0604020202020204" pitchFamily="34" charset="0"/>
          </a:endParaRPr>
        </a:p>
        <a:p>
          <a:pPr rtl="0"/>
          <a:r>
            <a:rPr lang="en-US" sz="800" dirty="0" smtClean="0">
              <a:latin typeface="Arial" panose="020B0604020202020204" pitchFamily="34" charset="0"/>
              <a:cs typeface="Arial" panose="020B0604020202020204" pitchFamily="34" charset="0"/>
            </a:rPr>
            <a:t> </a:t>
          </a:r>
          <a:r>
            <a:rPr lang="en-US" sz="1800" b="1" dirty="0" smtClean="0">
              <a:latin typeface="Arial" pitchFamily="34" charset="0"/>
              <a:cs typeface="Arial" pitchFamily="34" charset="0"/>
            </a:rPr>
            <a:t>0</a:t>
          </a:r>
          <a:endParaRPr lang="en-ZA" sz="1800" dirty="0">
            <a:latin typeface="Arial" pitchFamily="34" charset="0"/>
            <a:cs typeface="Arial" pitchFamily="34" charset="0"/>
          </a:endParaRPr>
        </a:p>
      </dgm:t>
    </dgm:pt>
    <dgm:pt modelId="{A52199FA-F69E-403A-BA17-2C743A8BE56C}" type="parTrans" cxnId="{574E703A-9C7C-4768-9717-984C70E79863}">
      <dgm:prSet/>
      <dgm:spPr/>
      <dgm:t>
        <a:bodyPr/>
        <a:lstStyle/>
        <a:p>
          <a:endParaRPr lang="en-ZA"/>
        </a:p>
      </dgm:t>
    </dgm:pt>
    <dgm:pt modelId="{589AACFA-7FF1-4676-841D-7093BE089C2E}" type="sibTrans" cxnId="{574E703A-9C7C-4768-9717-984C70E79863}">
      <dgm:prSet/>
      <dgm:spPr/>
      <dgm:t>
        <a:bodyPr/>
        <a:lstStyle/>
        <a:p>
          <a:endParaRPr lang="en-ZA"/>
        </a:p>
      </dgm:t>
    </dgm:pt>
    <dgm:pt modelId="{1E17B4BE-DDB7-4593-9F68-7F8065C1F423}" type="pres">
      <dgm:prSet presAssocID="{3BE1924F-77F4-4CA8-8FFE-21ACBC60AD07}" presName="compositeShape" presStyleCnt="0">
        <dgm:presLayoutVars>
          <dgm:chMax val="7"/>
          <dgm:dir/>
          <dgm:resizeHandles val="exact"/>
        </dgm:presLayoutVars>
      </dgm:prSet>
      <dgm:spPr/>
      <dgm:t>
        <a:bodyPr/>
        <a:lstStyle/>
        <a:p>
          <a:endParaRPr lang="en-ZA"/>
        </a:p>
      </dgm:t>
    </dgm:pt>
    <dgm:pt modelId="{49AAF09B-C07F-4FD2-96DC-41D84A19EB5F}" type="pres">
      <dgm:prSet presAssocID="{636F8390-45B6-4504-A01E-51DCAF35163C}" presName="circ1" presStyleLbl="vennNode1" presStyleIdx="0" presStyleCnt="3" custScaleX="150919" custScaleY="107349" custLinFactNeighborX="-1554" custLinFactNeighborY="-2804"/>
      <dgm:spPr/>
      <dgm:t>
        <a:bodyPr/>
        <a:lstStyle/>
        <a:p>
          <a:endParaRPr lang="en-ZA"/>
        </a:p>
      </dgm:t>
    </dgm:pt>
    <dgm:pt modelId="{8FD3CD4B-2127-48DB-95AB-F6121D81967C}" type="pres">
      <dgm:prSet presAssocID="{636F8390-45B6-4504-A01E-51DCAF35163C}" presName="circ1Tx" presStyleLbl="revTx" presStyleIdx="0" presStyleCnt="0">
        <dgm:presLayoutVars>
          <dgm:chMax val="0"/>
          <dgm:chPref val="0"/>
          <dgm:bulletEnabled val="1"/>
        </dgm:presLayoutVars>
      </dgm:prSet>
      <dgm:spPr/>
      <dgm:t>
        <a:bodyPr/>
        <a:lstStyle/>
        <a:p>
          <a:endParaRPr lang="en-ZA"/>
        </a:p>
      </dgm:t>
    </dgm:pt>
    <dgm:pt modelId="{0B5048C7-73D1-4085-AA61-2CA84255859D}" type="pres">
      <dgm:prSet presAssocID="{8270DEAA-00FC-45A1-93DA-C8D693859116}" presName="circ2" presStyleLbl="vennNode1" presStyleIdx="1" presStyleCnt="3" custScaleX="102478" custScaleY="98395" custLinFactNeighborX="-303" custLinFactNeighborY="-1130"/>
      <dgm:spPr/>
      <dgm:t>
        <a:bodyPr/>
        <a:lstStyle/>
        <a:p>
          <a:endParaRPr lang="en-ZA"/>
        </a:p>
      </dgm:t>
    </dgm:pt>
    <dgm:pt modelId="{0BDFE4B8-2477-4800-90FD-83A4C8C6CBA9}" type="pres">
      <dgm:prSet presAssocID="{8270DEAA-00FC-45A1-93DA-C8D693859116}" presName="circ2Tx" presStyleLbl="revTx" presStyleIdx="0" presStyleCnt="0">
        <dgm:presLayoutVars>
          <dgm:chMax val="0"/>
          <dgm:chPref val="0"/>
          <dgm:bulletEnabled val="1"/>
        </dgm:presLayoutVars>
      </dgm:prSet>
      <dgm:spPr/>
      <dgm:t>
        <a:bodyPr/>
        <a:lstStyle/>
        <a:p>
          <a:endParaRPr lang="en-ZA"/>
        </a:p>
      </dgm:t>
    </dgm:pt>
    <dgm:pt modelId="{8E5D1CE6-4D40-4077-A55D-27A17431190F}" type="pres">
      <dgm:prSet presAssocID="{D3544DFF-A283-444B-BFBB-A10E48F86215}" presName="circ3" presStyleLbl="vennNode1" presStyleIdx="2" presStyleCnt="3" custScaleX="100107" custScaleY="82050" custLinFactNeighborX="-14868" custLinFactNeighborY="-2926"/>
      <dgm:spPr/>
      <dgm:t>
        <a:bodyPr/>
        <a:lstStyle/>
        <a:p>
          <a:endParaRPr lang="en-ZA"/>
        </a:p>
      </dgm:t>
    </dgm:pt>
    <dgm:pt modelId="{8DCF8CFF-1844-4837-AA12-9187AB003A66}" type="pres">
      <dgm:prSet presAssocID="{D3544DFF-A283-444B-BFBB-A10E48F86215}" presName="circ3Tx" presStyleLbl="revTx" presStyleIdx="0" presStyleCnt="0">
        <dgm:presLayoutVars>
          <dgm:chMax val="0"/>
          <dgm:chPref val="0"/>
          <dgm:bulletEnabled val="1"/>
        </dgm:presLayoutVars>
      </dgm:prSet>
      <dgm:spPr/>
      <dgm:t>
        <a:bodyPr/>
        <a:lstStyle/>
        <a:p>
          <a:endParaRPr lang="en-ZA"/>
        </a:p>
      </dgm:t>
    </dgm:pt>
  </dgm:ptLst>
  <dgm:cxnLst>
    <dgm:cxn modelId="{11B0897A-75D1-4EC4-B473-589CAC2CE6BC}" type="presOf" srcId="{636F8390-45B6-4504-A01E-51DCAF35163C}" destId="{8FD3CD4B-2127-48DB-95AB-F6121D81967C}" srcOrd="1" destOrd="0" presId="urn:microsoft.com/office/officeart/2005/8/layout/venn1"/>
    <dgm:cxn modelId="{1FAF9ABC-8ACD-4FDA-A16E-F694E8098C4C}" type="presOf" srcId="{8270DEAA-00FC-45A1-93DA-C8D693859116}" destId="{0B5048C7-73D1-4085-AA61-2CA84255859D}" srcOrd="0" destOrd="0" presId="urn:microsoft.com/office/officeart/2005/8/layout/venn1"/>
    <dgm:cxn modelId="{18CB0BBD-E0C2-4A55-A1D5-E3637D48B128}" type="presOf" srcId="{D3544DFF-A283-444B-BFBB-A10E48F86215}" destId="{8E5D1CE6-4D40-4077-A55D-27A17431190F}" srcOrd="0" destOrd="0" presId="urn:microsoft.com/office/officeart/2005/8/layout/venn1"/>
    <dgm:cxn modelId="{CED8AB29-9E06-484A-830B-C7D4A2903724}" type="presOf" srcId="{D3544DFF-A283-444B-BFBB-A10E48F86215}" destId="{8DCF8CFF-1844-4837-AA12-9187AB003A66}" srcOrd="1" destOrd="0" presId="urn:microsoft.com/office/officeart/2005/8/layout/venn1"/>
    <dgm:cxn modelId="{032F9F21-46CE-4769-B0D0-856C02160700}" type="presOf" srcId="{8270DEAA-00FC-45A1-93DA-C8D693859116}" destId="{0BDFE4B8-2477-4800-90FD-83A4C8C6CBA9}" srcOrd="1" destOrd="0" presId="urn:microsoft.com/office/officeart/2005/8/layout/venn1"/>
    <dgm:cxn modelId="{527B487B-5E47-4172-9BE0-E6E49199D657}" srcId="{3BE1924F-77F4-4CA8-8FFE-21ACBC60AD07}" destId="{8270DEAA-00FC-45A1-93DA-C8D693859116}" srcOrd="1" destOrd="0" parTransId="{70BFCFA5-F918-470B-851F-E4F15711FD86}" sibTransId="{48A967C4-A323-4E4D-9446-8D6758C7FAA3}"/>
    <dgm:cxn modelId="{1D49C720-8D51-45F4-B337-05268E39E4FB}" srcId="{3BE1924F-77F4-4CA8-8FFE-21ACBC60AD07}" destId="{636F8390-45B6-4504-A01E-51DCAF35163C}" srcOrd="0" destOrd="0" parTransId="{39B4CA33-F2E3-45EE-840C-3944E998C494}" sibTransId="{22D8FAD6-107A-49AF-9A15-A98F14120AD9}"/>
    <dgm:cxn modelId="{DF439C5B-FE34-4061-B2AE-9F92D7298269}" type="presOf" srcId="{3BE1924F-77F4-4CA8-8FFE-21ACBC60AD07}" destId="{1E17B4BE-DDB7-4593-9F68-7F8065C1F423}" srcOrd="0" destOrd="0" presId="urn:microsoft.com/office/officeart/2005/8/layout/venn1"/>
    <dgm:cxn modelId="{44708FCD-9844-42BE-AFA6-EEF19894F19E}" type="presOf" srcId="{636F8390-45B6-4504-A01E-51DCAF35163C}" destId="{49AAF09B-C07F-4FD2-96DC-41D84A19EB5F}" srcOrd="0" destOrd="0" presId="urn:microsoft.com/office/officeart/2005/8/layout/venn1"/>
    <dgm:cxn modelId="{574E703A-9C7C-4768-9717-984C70E79863}" srcId="{3BE1924F-77F4-4CA8-8FFE-21ACBC60AD07}" destId="{D3544DFF-A283-444B-BFBB-A10E48F86215}" srcOrd="2" destOrd="0" parTransId="{A52199FA-F69E-403A-BA17-2C743A8BE56C}" sibTransId="{589AACFA-7FF1-4676-841D-7093BE089C2E}"/>
    <dgm:cxn modelId="{8B04ED28-C153-4DC6-AE09-0BDB31C83E25}" type="presParOf" srcId="{1E17B4BE-DDB7-4593-9F68-7F8065C1F423}" destId="{49AAF09B-C07F-4FD2-96DC-41D84A19EB5F}" srcOrd="0" destOrd="0" presId="urn:microsoft.com/office/officeart/2005/8/layout/venn1"/>
    <dgm:cxn modelId="{A451A02B-6C5A-490A-85F9-8B8FCDFC1369}" type="presParOf" srcId="{1E17B4BE-DDB7-4593-9F68-7F8065C1F423}" destId="{8FD3CD4B-2127-48DB-95AB-F6121D81967C}" srcOrd="1" destOrd="0" presId="urn:microsoft.com/office/officeart/2005/8/layout/venn1"/>
    <dgm:cxn modelId="{30DBBD6F-3970-4A47-8440-D8F4B8B79433}" type="presParOf" srcId="{1E17B4BE-DDB7-4593-9F68-7F8065C1F423}" destId="{0B5048C7-73D1-4085-AA61-2CA84255859D}" srcOrd="2" destOrd="0" presId="urn:microsoft.com/office/officeart/2005/8/layout/venn1"/>
    <dgm:cxn modelId="{6F5C5D01-3AC1-48B7-942B-71999B8750DD}" type="presParOf" srcId="{1E17B4BE-DDB7-4593-9F68-7F8065C1F423}" destId="{0BDFE4B8-2477-4800-90FD-83A4C8C6CBA9}" srcOrd="3" destOrd="0" presId="urn:microsoft.com/office/officeart/2005/8/layout/venn1"/>
    <dgm:cxn modelId="{A3EE0447-C653-470E-B1B8-14EE3D94A2AC}" type="presParOf" srcId="{1E17B4BE-DDB7-4593-9F68-7F8065C1F423}" destId="{8E5D1CE6-4D40-4077-A55D-27A17431190F}" srcOrd="4" destOrd="0" presId="urn:microsoft.com/office/officeart/2005/8/layout/venn1"/>
    <dgm:cxn modelId="{856B8998-8B5B-4E70-B4C3-4E60C3B61366}" type="presParOf" srcId="{1E17B4BE-DDB7-4593-9F68-7F8065C1F423}" destId="{8DCF8CFF-1844-4837-AA12-9187AB003A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F4F79A-8EE5-4A0F-8D2A-D72C1248489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ZA"/>
        </a:p>
      </dgm:t>
    </dgm:pt>
    <dgm:pt modelId="{55B6CDCC-15FB-4FD9-B594-75B24F1F54C2}">
      <dgm:prSet custT="1"/>
      <dgm:spPr>
        <a:gradFill flip="none" rotWithShape="0">
          <a:gsLst>
            <a:gs pos="0">
              <a:srgbClr val="FF6600">
                <a:tint val="66000"/>
                <a:satMod val="160000"/>
              </a:srgbClr>
            </a:gs>
            <a:gs pos="50000">
              <a:srgbClr val="FF6600">
                <a:tint val="44500"/>
                <a:satMod val="160000"/>
              </a:srgbClr>
            </a:gs>
            <a:gs pos="100000">
              <a:srgbClr val="FF6600">
                <a:tint val="23500"/>
                <a:satMod val="160000"/>
              </a:srgbClr>
            </a:gs>
          </a:gsLst>
          <a:lin ang="10800000" scaled="1"/>
          <a:tileRect/>
        </a:gradFill>
        <a:scene3d>
          <a:camera prst="orthographicFront"/>
          <a:lightRig rig="threePt" dir="t"/>
        </a:scene3d>
        <a:sp3d>
          <a:bevelT prst="angle"/>
        </a:sp3d>
      </dgm:spPr>
      <dgm:t>
        <a:bodyPr/>
        <a:lstStyle/>
        <a:p>
          <a:pPr rtl="0"/>
          <a:r>
            <a:rPr lang="en-US" sz="1200" b="1" dirty="0" smtClean="0">
              <a:latin typeface="Arial" pitchFamily="34" charset="0"/>
              <a:cs typeface="Arial" pitchFamily="34" charset="0"/>
            </a:rPr>
            <a:t>Projected Jobs Per Subsector </a:t>
          </a:r>
          <a:r>
            <a:rPr lang="en-US" sz="1500" b="1" dirty="0" smtClean="0">
              <a:latin typeface="Arial" panose="020B0604020202020204" pitchFamily="34" charset="0"/>
              <a:cs typeface="Arial" panose="020B0604020202020204" pitchFamily="34" charset="0"/>
            </a:rPr>
            <a:t>2015/16:</a:t>
          </a:r>
          <a:endParaRPr lang="en-ZA" sz="1500" dirty="0">
            <a:latin typeface="Arial" panose="020B0604020202020204" pitchFamily="34" charset="0"/>
            <a:cs typeface="Arial" panose="020B0604020202020204" pitchFamily="34" charset="0"/>
          </a:endParaRPr>
        </a:p>
      </dgm:t>
    </dgm:pt>
    <dgm:pt modelId="{914B8C00-B7F3-4611-AE72-9BDF0BE48B24}" type="parTrans" cxnId="{FA7F51BC-4724-4C96-BFF4-2BB75FAC7D52}">
      <dgm:prSet/>
      <dgm:spPr/>
      <dgm:t>
        <a:bodyPr/>
        <a:lstStyle/>
        <a:p>
          <a:endParaRPr lang="en-ZA"/>
        </a:p>
      </dgm:t>
    </dgm:pt>
    <dgm:pt modelId="{56020C04-6711-4D67-BB1C-928BC855C156}" type="sibTrans" cxnId="{FA7F51BC-4724-4C96-BFF4-2BB75FAC7D52}">
      <dgm:prSet/>
      <dgm:spPr/>
      <dgm:t>
        <a:bodyPr/>
        <a:lstStyle/>
        <a:p>
          <a:endParaRPr lang="en-ZA"/>
        </a:p>
      </dgm:t>
    </dgm:pt>
    <dgm:pt modelId="{D9919EF4-4507-4DAB-B410-6E79EAFE6FBB}">
      <dgm:prSet custT="1"/>
      <dgm:spPr>
        <a:solidFill>
          <a:srgbClr val="FF6600"/>
        </a:solidFill>
        <a:scene3d>
          <a:camera prst="orthographicFront"/>
          <a:lightRig rig="threePt" dir="t"/>
        </a:scene3d>
        <a:sp3d>
          <a:bevelT prst="angle"/>
        </a:sp3d>
      </dgm:spPr>
      <dgm:t>
        <a:bodyPr/>
        <a:lstStyle/>
        <a:p>
          <a:pPr rtl="0"/>
          <a:r>
            <a:rPr lang="en-US" sz="1200" dirty="0" smtClean="0">
              <a:latin typeface="Arial" panose="020B0604020202020204" pitchFamily="34" charset="0"/>
              <a:cs typeface="Arial" panose="020B0604020202020204" pitchFamily="34" charset="0"/>
            </a:rPr>
            <a:t>Primary aquaculture</a:t>
          </a:r>
          <a:r>
            <a:rPr lang="en-US" sz="12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211</a:t>
          </a:r>
          <a:endParaRPr lang="en-ZA" sz="2400" dirty="0">
            <a:latin typeface="Arial" panose="020B0604020202020204" pitchFamily="34" charset="0"/>
            <a:cs typeface="Arial" panose="020B0604020202020204" pitchFamily="34" charset="0"/>
          </a:endParaRPr>
        </a:p>
      </dgm:t>
    </dgm:pt>
    <dgm:pt modelId="{0592766D-22CE-4271-AC40-6693A56E1FC0}" type="parTrans" cxnId="{C477E548-7246-4379-98B4-F4508D0E0080}">
      <dgm:prSet/>
      <dgm:spPr/>
      <dgm:t>
        <a:bodyPr/>
        <a:lstStyle/>
        <a:p>
          <a:endParaRPr lang="en-ZA"/>
        </a:p>
      </dgm:t>
    </dgm:pt>
    <dgm:pt modelId="{78575FF8-45B2-4BC4-BF01-AD937627D90A}" type="sibTrans" cxnId="{C477E548-7246-4379-98B4-F4508D0E0080}">
      <dgm:prSet/>
      <dgm:spPr/>
      <dgm:t>
        <a:bodyPr/>
        <a:lstStyle/>
        <a:p>
          <a:endParaRPr lang="en-ZA"/>
        </a:p>
      </dgm:t>
    </dgm:pt>
    <dgm:pt modelId="{A9BDC760-92BE-4D0C-AA51-F922C73CA9EE}">
      <dgm:prSet custT="1"/>
      <dgm:spPr>
        <a:solidFill>
          <a:srgbClr val="FF6600">
            <a:alpha val="50000"/>
          </a:srgbClr>
        </a:solidFill>
        <a:scene3d>
          <a:camera prst="orthographicFront"/>
          <a:lightRig rig="threePt" dir="t"/>
        </a:scene3d>
        <a:sp3d>
          <a:bevelT prst="angle"/>
        </a:sp3d>
      </dgm:spPr>
      <dgm:t>
        <a:bodyPr/>
        <a:lstStyle/>
        <a:p>
          <a:pPr rtl="0"/>
          <a:r>
            <a:rPr lang="en-US" sz="1100" dirty="0" smtClean="0">
              <a:latin typeface="Arial" panose="020B0604020202020204" pitchFamily="34" charset="0"/>
              <a:cs typeface="Arial" panose="020B0604020202020204" pitchFamily="34" charset="0"/>
            </a:rPr>
            <a:t>Secondary aquaculture</a:t>
          </a:r>
          <a:r>
            <a:rPr lang="en-US" sz="11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80</a:t>
          </a:r>
          <a:endParaRPr lang="en-ZA" sz="2400" dirty="0">
            <a:latin typeface="Arial" panose="020B0604020202020204" pitchFamily="34" charset="0"/>
            <a:cs typeface="Arial" panose="020B0604020202020204" pitchFamily="34" charset="0"/>
          </a:endParaRPr>
        </a:p>
      </dgm:t>
    </dgm:pt>
    <dgm:pt modelId="{AA134A30-774B-487D-B2AF-26BDC132F9D2}" type="parTrans" cxnId="{C15E0B5D-B9F3-4DCA-949E-B31B7F7996C2}">
      <dgm:prSet/>
      <dgm:spPr/>
      <dgm:t>
        <a:bodyPr/>
        <a:lstStyle/>
        <a:p>
          <a:endParaRPr lang="en-ZA"/>
        </a:p>
      </dgm:t>
    </dgm:pt>
    <dgm:pt modelId="{4F1340FA-4430-4A8D-A615-C1ECD90AE778}" type="sibTrans" cxnId="{C15E0B5D-B9F3-4DCA-949E-B31B7F7996C2}">
      <dgm:prSet/>
      <dgm:spPr/>
      <dgm:t>
        <a:bodyPr/>
        <a:lstStyle/>
        <a:p>
          <a:endParaRPr lang="en-ZA"/>
        </a:p>
      </dgm:t>
    </dgm:pt>
    <dgm:pt modelId="{5F4F7313-A647-453E-89C7-2AC09100057F}" type="pres">
      <dgm:prSet presAssocID="{C5F4F79A-8EE5-4A0F-8D2A-D72C1248489C}" presName="compositeShape" presStyleCnt="0">
        <dgm:presLayoutVars>
          <dgm:chMax val="7"/>
          <dgm:dir/>
          <dgm:resizeHandles val="exact"/>
        </dgm:presLayoutVars>
      </dgm:prSet>
      <dgm:spPr/>
      <dgm:t>
        <a:bodyPr/>
        <a:lstStyle/>
        <a:p>
          <a:endParaRPr lang="en-ZA"/>
        </a:p>
      </dgm:t>
    </dgm:pt>
    <dgm:pt modelId="{1C9DCB88-468D-4AF8-B003-2D0906C5E691}" type="pres">
      <dgm:prSet presAssocID="{55B6CDCC-15FB-4FD9-B594-75B24F1F54C2}" presName="circ1" presStyleLbl="vennNode1" presStyleIdx="0" presStyleCnt="3" custScaleX="166787" custScaleY="118492" custLinFactNeighborX="-1848" custLinFactNeighborY="-16982"/>
      <dgm:spPr/>
      <dgm:t>
        <a:bodyPr/>
        <a:lstStyle/>
        <a:p>
          <a:endParaRPr lang="en-ZA"/>
        </a:p>
      </dgm:t>
    </dgm:pt>
    <dgm:pt modelId="{0606FA6E-2450-47FC-9D30-FB5EED4DFCAA}" type="pres">
      <dgm:prSet presAssocID="{55B6CDCC-15FB-4FD9-B594-75B24F1F54C2}" presName="circ1Tx" presStyleLbl="revTx" presStyleIdx="0" presStyleCnt="0">
        <dgm:presLayoutVars>
          <dgm:chMax val="0"/>
          <dgm:chPref val="0"/>
          <dgm:bulletEnabled val="1"/>
        </dgm:presLayoutVars>
      </dgm:prSet>
      <dgm:spPr/>
      <dgm:t>
        <a:bodyPr/>
        <a:lstStyle/>
        <a:p>
          <a:endParaRPr lang="en-ZA"/>
        </a:p>
      </dgm:t>
    </dgm:pt>
    <dgm:pt modelId="{8BED65B7-A6A2-4580-95B2-4AC6ACF21D45}" type="pres">
      <dgm:prSet presAssocID="{D9919EF4-4507-4DAB-B410-6E79EAFE6FBB}" presName="circ2" presStyleLbl="vennNode1" presStyleIdx="1" presStyleCnt="3" custScaleX="112315" custScaleY="112315"/>
      <dgm:spPr/>
      <dgm:t>
        <a:bodyPr/>
        <a:lstStyle/>
        <a:p>
          <a:endParaRPr lang="en-ZA"/>
        </a:p>
      </dgm:t>
    </dgm:pt>
    <dgm:pt modelId="{6D456E88-9C55-4EA8-BE73-5ACF0E30B43F}" type="pres">
      <dgm:prSet presAssocID="{D9919EF4-4507-4DAB-B410-6E79EAFE6FBB}" presName="circ2Tx" presStyleLbl="revTx" presStyleIdx="0" presStyleCnt="0">
        <dgm:presLayoutVars>
          <dgm:chMax val="0"/>
          <dgm:chPref val="0"/>
          <dgm:bulletEnabled val="1"/>
        </dgm:presLayoutVars>
      </dgm:prSet>
      <dgm:spPr/>
      <dgm:t>
        <a:bodyPr/>
        <a:lstStyle/>
        <a:p>
          <a:endParaRPr lang="en-ZA"/>
        </a:p>
      </dgm:t>
    </dgm:pt>
    <dgm:pt modelId="{E539EB34-0330-4FBF-8309-3213CBDE1975}" type="pres">
      <dgm:prSet presAssocID="{A9BDC760-92BE-4D0C-AA51-F922C73CA9EE}" presName="circ3" presStyleLbl="vennNode1" presStyleIdx="2" presStyleCnt="3" custScaleX="112315" custScaleY="112315" custLinFactNeighborX="-18734" custLinFactNeighborY="4814"/>
      <dgm:spPr/>
      <dgm:t>
        <a:bodyPr/>
        <a:lstStyle/>
        <a:p>
          <a:endParaRPr lang="en-ZA"/>
        </a:p>
      </dgm:t>
    </dgm:pt>
    <dgm:pt modelId="{7D708551-5EBC-453E-8BC2-E817B10EDC35}" type="pres">
      <dgm:prSet presAssocID="{A9BDC760-92BE-4D0C-AA51-F922C73CA9EE}" presName="circ3Tx" presStyleLbl="revTx" presStyleIdx="0" presStyleCnt="0">
        <dgm:presLayoutVars>
          <dgm:chMax val="0"/>
          <dgm:chPref val="0"/>
          <dgm:bulletEnabled val="1"/>
        </dgm:presLayoutVars>
      </dgm:prSet>
      <dgm:spPr/>
      <dgm:t>
        <a:bodyPr/>
        <a:lstStyle/>
        <a:p>
          <a:endParaRPr lang="en-ZA"/>
        </a:p>
      </dgm:t>
    </dgm:pt>
  </dgm:ptLst>
  <dgm:cxnLst>
    <dgm:cxn modelId="{3DEC1DA0-3E9A-4992-9327-7E182CE5BA2D}" type="presOf" srcId="{C5F4F79A-8EE5-4A0F-8D2A-D72C1248489C}" destId="{5F4F7313-A647-453E-89C7-2AC09100057F}" srcOrd="0" destOrd="0" presId="urn:microsoft.com/office/officeart/2005/8/layout/venn1"/>
    <dgm:cxn modelId="{3B836D0A-FDDA-4336-AA2D-B58A0ADD2F68}" type="presOf" srcId="{55B6CDCC-15FB-4FD9-B594-75B24F1F54C2}" destId="{0606FA6E-2450-47FC-9D30-FB5EED4DFCAA}" srcOrd="1" destOrd="0" presId="urn:microsoft.com/office/officeart/2005/8/layout/venn1"/>
    <dgm:cxn modelId="{FA7F51BC-4724-4C96-BFF4-2BB75FAC7D52}" srcId="{C5F4F79A-8EE5-4A0F-8D2A-D72C1248489C}" destId="{55B6CDCC-15FB-4FD9-B594-75B24F1F54C2}" srcOrd="0" destOrd="0" parTransId="{914B8C00-B7F3-4611-AE72-9BDF0BE48B24}" sibTransId="{56020C04-6711-4D67-BB1C-928BC855C156}"/>
    <dgm:cxn modelId="{C15E0B5D-B9F3-4DCA-949E-B31B7F7996C2}" srcId="{C5F4F79A-8EE5-4A0F-8D2A-D72C1248489C}" destId="{A9BDC760-92BE-4D0C-AA51-F922C73CA9EE}" srcOrd="2" destOrd="0" parTransId="{AA134A30-774B-487D-B2AF-26BDC132F9D2}" sibTransId="{4F1340FA-4430-4A8D-A615-C1ECD90AE778}"/>
    <dgm:cxn modelId="{A1769EAC-4794-46AB-BAF8-35AE48FEA000}" type="presOf" srcId="{A9BDC760-92BE-4D0C-AA51-F922C73CA9EE}" destId="{E539EB34-0330-4FBF-8309-3213CBDE1975}" srcOrd="0" destOrd="0" presId="urn:microsoft.com/office/officeart/2005/8/layout/venn1"/>
    <dgm:cxn modelId="{C6F0BBBA-2A3B-4346-A545-9D6EAFAC7682}" type="presOf" srcId="{A9BDC760-92BE-4D0C-AA51-F922C73CA9EE}" destId="{7D708551-5EBC-453E-8BC2-E817B10EDC35}" srcOrd="1" destOrd="0" presId="urn:microsoft.com/office/officeart/2005/8/layout/venn1"/>
    <dgm:cxn modelId="{C477E548-7246-4379-98B4-F4508D0E0080}" srcId="{C5F4F79A-8EE5-4A0F-8D2A-D72C1248489C}" destId="{D9919EF4-4507-4DAB-B410-6E79EAFE6FBB}" srcOrd="1" destOrd="0" parTransId="{0592766D-22CE-4271-AC40-6693A56E1FC0}" sibTransId="{78575FF8-45B2-4BC4-BF01-AD937627D90A}"/>
    <dgm:cxn modelId="{8A2E19B6-F1D2-424F-BDB7-A959A6D1FC59}" type="presOf" srcId="{D9919EF4-4507-4DAB-B410-6E79EAFE6FBB}" destId="{6D456E88-9C55-4EA8-BE73-5ACF0E30B43F}" srcOrd="1" destOrd="0" presId="urn:microsoft.com/office/officeart/2005/8/layout/venn1"/>
    <dgm:cxn modelId="{27ABF5AA-E1C5-46ED-A13F-FE264EC7894F}" type="presOf" srcId="{55B6CDCC-15FB-4FD9-B594-75B24F1F54C2}" destId="{1C9DCB88-468D-4AF8-B003-2D0906C5E691}" srcOrd="0" destOrd="0" presId="urn:microsoft.com/office/officeart/2005/8/layout/venn1"/>
    <dgm:cxn modelId="{F149408C-85E3-4F53-97FB-8B3601827921}" type="presOf" srcId="{D9919EF4-4507-4DAB-B410-6E79EAFE6FBB}" destId="{8BED65B7-A6A2-4580-95B2-4AC6ACF21D45}" srcOrd="0" destOrd="0" presId="urn:microsoft.com/office/officeart/2005/8/layout/venn1"/>
    <dgm:cxn modelId="{41A91C83-8455-4E64-B406-F8AB2E35CD96}" type="presParOf" srcId="{5F4F7313-A647-453E-89C7-2AC09100057F}" destId="{1C9DCB88-468D-4AF8-B003-2D0906C5E691}" srcOrd="0" destOrd="0" presId="urn:microsoft.com/office/officeart/2005/8/layout/venn1"/>
    <dgm:cxn modelId="{01B392C0-B48F-4DC3-B55F-BFB1F2B6D9DA}" type="presParOf" srcId="{5F4F7313-A647-453E-89C7-2AC09100057F}" destId="{0606FA6E-2450-47FC-9D30-FB5EED4DFCAA}" srcOrd="1" destOrd="0" presId="urn:microsoft.com/office/officeart/2005/8/layout/venn1"/>
    <dgm:cxn modelId="{A87C070C-8A4A-4C14-917F-DC0003A41C54}" type="presParOf" srcId="{5F4F7313-A647-453E-89C7-2AC09100057F}" destId="{8BED65B7-A6A2-4580-95B2-4AC6ACF21D45}" srcOrd="2" destOrd="0" presId="urn:microsoft.com/office/officeart/2005/8/layout/venn1"/>
    <dgm:cxn modelId="{38780B94-9D8D-4144-B25E-414A6BD98B81}" type="presParOf" srcId="{5F4F7313-A647-453E-89C7-2AC09100057F}" destId="{6D456E88-9C55-4EA8-BE73-5ACF0E30B43F}" srcOrd="3" destOrd="0" presId="urn:microsoft.com/office/officeart/2005/8/layout/venn1"/>
    <dgm:cxn modelId="{7096CA1D-0710-404F-A2A9-41C0B41BFED2}" type="presParOf" srcId="{5F4F7313-A647-453E-89C7-2AC09100057F}" destId="{E539EB34-0330-4FBF-8309-3213CBDE1975}" srcOrd="4" destOrd="0" presId="urn:microsoft.com/office/officeart/2005/8/layout/venn1"/>
    <dgm:cxn modelId="{36D56763-C7C0-4FF5-A5D0-B0FAC8203F0C}" type="presParOf" srcId="{5F4F7313-A647-453E-89C7-2AC09100057F}" destId="{7D708551-5EBC-453E-8BC2-E817B10EDC35}"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38A887-9249-4E9C-A304-69D220EA3E69}" type="doc">
      <dgm:prSet loTypeId="urn:microsoft.com/office/officeart/2005/8/layout/pyramid2" loCatId="pyramid" qsTypeId="urn:microsoft.com/office/officeart/2005/8/quickstyle/3d4" qsCatId="3D" csTypeId="urn:microsoft.com/office/officeart/2005/8/colors/accent4_1" csCatId="accent4" phldr="1"/>
      <dgm:spPr/>
    </dgm:pt>
    <dgm:pt modelId="{CA4B3DCF-23AC-4979-B5D8-4DE6393E9358}">
      <dgm:prSet phldrT="[Text]" custT="1"/>
      <dgm:spPr>
        <a:solidFill>
          <a:srgbClr val="666633">
            <a:alpha val="90000"/>
          </a:srgbClr>
        </a:solidFill>
      </dgm:spPr>
      <dgm:t>
        <a:bodyPr/>
        <a:lstStyle/>
        <a:p>
          <a:r>
            <a:rPr lang="en-US" sz="1200" u="sng" dirty="0" smtClean="0">
              <a:latin typeface="Arial" panose="020B0604020202020204" pitchFamily="34" charset="0"/>
              <a:cs typeface="Arial" panose="020B0604020202020204" pitchFamily="34" charset="0"/>
            </a:rPr>
            <a:t>Gauteng:</a:t>
          </a:r>
        </a:p>
        <a:p>
          <a:r>
            <a:rPr lang="en-US" sz="1200" b="1" dirty="0" smtClean="0">
              <a:latin typeface="Arial" pitchFamily="34" charset="0"/>
              <a:cs typeface="Arial" pitchFamily="34" charset="0"/>
            </a:rPr>
            <a:t>2</a:t>
          </a:r>
          <a:r>
            <a:rPr lang="en-US" sz="1200" dirty="0" smtClean="0">
              <a:latin typeface="Arial" panose="020B0604020202020204" pitchFamily="34" charset="0"/>
              <a:cs typeface="Arial" panose="020B0604020202020204" pitchFamily="34" charset="0"/>
            </a:rPr>
            <a:t> Claims paid</a:t>
          </a:r>
        </a:p>
        <a:p>
          <a:r>
            <a:rPr lang="en-US" sz="1200" dirty="0" smtClean="0">
              <a:latin typeface="Arial" panose="020B0604020202020204" pitchFamily="34" charset="0"/>
              <a:cs typeface="Arial" panose="020B0604020202020204" pitchFamily="34" charset="0"/>
            </a:rPr>
            <a:t>(R806 149)</a:t>
          </a:r>
        </a:p>
        <a:p>
          <a:r>
            <a:rPr lang="en-US" sz="1200" dirty="0" smtClean="0">
              <a:latin typeface="Arial" panose="020B0604020202020204" pitchFamily="34" charset="0"/>
              <a:cs typeface="Arial" panose="020B0604020202020204" pitchFamily="34" charset="0"/>
            </a:rPr>
            <a:t>Jobs supported: </a:t>
          </a:r>
          <a:r>
            <a:rPr lang="en-US" sz="1200" b="1" dirty="0" smtClean="0">
              <a:latin typeface="Arial" pitchFamily="34" charset="0"/>
              <a:cs typeface="Arial" pitchFamily="34" charset="0"/>
            </a:rPr>
            <a:t>6</a:t>
          </a:r>
          <a:endParaRPr lang="en-ZA" sz="1200" b="1" dirty="0">
            <a:latin typeface="Arial" pitchFamily="34" charset="0"/>
            <a:cs typeface="Arial" pitchFamily="34" charset="0"/>
          </a:endParaRPr>
        </a:p>
      </dgm:t>
    </dgm:pt>
    <dgm:pt modelId="{123F0498-B5F1-49FC-BC25-3F778CF0C348}" type="parTrans" cxnId="{04B8CD1E-DAC0-4FFF-95F1-B102040F9102}">
      <dgm:prSet/>
      <dgm:spPr/>
      <dgm:t>
        <a:bodyPr/>
        <a:lstStyle/>
        <a:p>
          <a:endParaRPr lang="en-ZA">
            <a:latin typeface="Arial" panose="020B0604020202020204" pitchFamily="34" charset="0"/>
            <a:cs typeface="Arial" panose="020B0604020202020204" pitchFamily="34" charset="0"/>
          </a:endParaRPr>
        </a:p>
      </dgm:t>
    </dgm:pt>
    <dgm:pt modelId="{05E714B8-F63C-460E-AB26-1349D9395F82}" type="sibTrans" cxnId="{04B8CD1E-DAC0-4FFF-95F1-B102040F9102}">
      <dgm:prSet/>
      <dgm:spPr/>
      <dgm:t>
        <a:bodyPr/>
        <a:lstStyle/>
        <a:p>
          <a:endParaRPr lang="en-ZA">
            <a:latin typeface="Arial" panose="020B0604020202020204" pitchFamily="34" charset="0"/>
            <a:cs typeface="Arial" panose="020B0604020202020204" pitchFamily="34" charset="0"/>
          </a:endParaRPr>
        </a:p>
      </dgm:t>
    </dgm:pt>
    <dgm:pt modelId="{56FD03A7-0783-4205-906A-ACB4635D575B}">
      <dgm:prSet phldrT="[Text]" custT="1"/>
      <dgm:spPr>
        <a:solidFill>
          <a:srgbClr val="FFC000">
            <a:alpha val="90000"/>
          </a:srgbClr>
        </a:solidFill>
      </dgm:spPr>
      <dgm:t>
        <a:bodyPr/>
        <a:lstStyle/>
        <a:p>
          <a:r>
            <a:rPr lang="en-US" sz="1200" u="sng" dirty="0" smtClean="0">
              <a:latin typeface="Arial" pitchFamily="34" charset="0"/>
              <a:cs typeface="Arial" pitchFamily="34" charset="0"/>
            </a:rPr>
            <a:t>Western Cape:</a:t>
          </a:r>
        </a:p>
        <a:p>
          <a:r>
            <a:rPr lang="en-US" sz="1200" b="1" dirty="0" smtClean="0">
              <a:latin typeface="Arial" pitchFamily="34" charset="0"/>
              <a:cs typeface="Arial" pitchFamily="34" charset="0"/>
            </a:rPr>
            <a:t>9</a:t>
          </a:r>
          <a:r>
            <a:rPr lang="en-US" sz="1200" dirty="0" smtClean="0">
              <a:latin typeface="Arial" pitchFamily="34" charset="0"/>
              <a:cs typeface="Arial" pitchFamily="34" charset="0"/>
            </a:rPr>
            <a:t> Claims paid</a:t>
          </a:r>
        </a:p>
        <a:p>
          <a:r>
            <a:rPr lang="en-US" sz="1200" dirty="0" smtClean="0">
              <a:latin typeface="Arial" pitchFamily="34" charset="0"/>
              <a:cs typeface="Arial" pitchFamily="34" charset="0"/>
            </a:rPr>
            <a:t>(R7 708 835)</a:t>
          </a:r>
        </a:p>
        <a:p>
          <a:r>
            <a:rPr lang="en-US" sz="1200" dirty="0" smtClean="0">
              <a:latin typeface="Arial" pitchFamily="34" charset="0"/>
              <a:cs typeface="Arial" pitchFamily="34" charset="0"/>
            </a:rPr>
            <a:t>Jobs Supported</a:t>
          </a:r>
          <a:r>
            <a:rPr lang="en-US" sz="1200" b="0" dirty="0" smtClean="0">
              <a:latin typeface="Arial" pitchFamily="34" charset="0"/>
              <a:cs typeface="Arial" pitchFamily="34" charset="0"/>
            </a:rPr>
            <a:t>:</a:t>
          </a:r>
          <a:r>
            <a:rPr lang="en-US" sz="1200" b="1" dirty="0" smtClean="0">
              <a:latin typeface="Arial" pitchFamily="34" charset="0"/>
              <a:cs typeface="Arial" pitchFamily="34" charset="0"/>
            </a:rPr>
            <a:t> 112</a:t>
          </a:r>
          <a:endParaRPr lang="en-ZA" sz="1200" b="1" dirty="0">
            <a:latin typeface="Arial" pitchFamily="34" charset="0"/>
            <a:cs typeface="Arial" pitchFamily="34" charset="0"/>
          </a:endParaRPr>
        </a:p>
      </dgm:t>
    </dgm:pt>
    <dgm:pt modelId="{3FC77DC2-B07B-49AC-B50C-253B3A2FD9B2}" type="parTrans" cxnId="{A762FCEB-0819-4BFE-BE83-A435FF579C8A}">
      <dgm:prSet/>
      <dgm:spPr/>
      <dgm:t>
        <a:bodyPr/>
        <a:lstStyle/>
        <a:p>
          <a:endParaRPr lang="en-ZA">
            <a:latin typeface="Arial" panose="020B0604020202020204" pitchFamily="34" charset="0"/>
            <a:cs typeface="Arial" panose="020B0604020202020204" pitchFamily="34" charset="0"/>
          </a:endParaRPr>
        </a:p>
      </dgm:t>
    </dgm:pt>
    <dgm:pt modelId="{3083661F-2B92-40F0-8495-87C7C0124622}" type="sibTrans" cxnId="{A762FCEB-0819-4BFE-BE83-A435FF579C8A}">
      <dgm:prSet/>
      <dgm:spPr/>
      <dgm:t>
        <a:bodyPr/>
        <a:lstStyle/>
        <a:p>
          <a:endParaRPr lang="en-ZA">
            <a:latin typeface="Arial" panose="020B0604020202020204" pitchFamily="34" charset="0"/>
            <a:cs typeface="Arial" panose="020B0604020202020204" pitchFamily="34" charset="0"/>
          </a:endParaRPr>
        </a:p>
      </dgm:t>
    </dgm:pt>
    <dgm:pt modelId="{82EF1D1A-EA8A-410A-9E03-005F81C10634}">
      <dgm:prSet phldrT="[Text]" custT="1"/>
      <dgm:spPr>
        <a:solidFill>
          <a:srgbClr val="666633">
            <a:alpha val="90000"/>
          </a:srgbClr>
        </a:solidFill>
      </dgm:spPr>
      <dgm:t>
        <a:bodyPr/>
        <a:lstStyle/>
        <a:p>
          <a:r>
            <a:rPr lang="en-US" sz="1200" u="sng" dirty="0" err="1" smtClean="0">
              <a:latin typeface="Arial" pitchFamily="34" charset="0"/>
              <a:cs typeface="Arial" pitchFamily="34" charset="0"/>
            </a:rPr>
            <a:t>KwaZulu</a:t>
          </a:r>
          <a:r>
            <a:rPr lang="en-US" sz="1200" u="sng" dirty="0" smtClean="0">
              <a:latin typeface="Arial" pitchFamily="34" charset="0"/>
              <a:cs typeface="Arial" pitchFamily="34" charset="0"/>
            </a:rPr>
            <a:t> Natal:</a:t>
          </a:r>
        </a:p>
        <a:p>
          <a:r>
            <a:rPr lang="en-US" sz="1200" b="1" dirty="0" smtClean="0">
              <a:latin typeface="Arial" pitchFamily="34" charset="0"/>
              <a:cs typeface="Arial" pitchFamily="34" charset="0"/>
            </a:rPr>
            <a:t>2</a:t>
          </a:r>
          <a:r>
            <a:rPr lang="en-US" sz="1200" dirty="0" smtClean="0">
              <a:latin typeface="Arial" pitchFamily="34" charset="0"/>
              <a:cs typeface="Arial" pitchFamily="34" charset="0"/>
            </a:rPr>
            <a:t> Claims paid</a:t>
          </a:r>
        </a:p>
        <a:p>
          <a:r>
            <a:rPr lang="en-US" sz="1200" dirty="0" smtClean="0">
              <a:latin typeface="Arial" pitchFamily="34" charset="0"/>
              <a:cs typeface="Arial" pitchFamily="34" charset="0"/>
            </a:rPr>
            <a:t>(R3 546 638)</a:t>
          </a:r>
        </a:p>
        <a:p>
          <a:r>
            <a:rPr lang="en-US" sz="1200" dirty="0" smtClean="0">
              <a:latin typeface="Arial" pitchFamily="34" charset="0"/>
              <a:cs typeface="Arial" pitchFamily="34" charset="0"/>
            </a:rPr>
            <a:t>Jobs Supported: </a:t>
          </a:r>
          <a:r>
            <a:rPr lang="en-US" sz="1200" b="1" dirty="0" smtClean="0">
              <a:latin typeface="Arial" pitchFamily="34" charset="0"/>
              <a:cs typeface="Arial" pitchFamily="34" charset="0"/>
            </a:rPr>
            <a:t>23</a:t>
          </a:r>
          <a:endParaRPr lang="en-ZA" sz="1200" b="1" dirty="0">
            <a:latin typeface="Arial" pitchFamily="34" charset="0"/>
            <a:cs typeface="Arial" pitchFamily="34" charset="0"/>
          </a:endParaRPr>
        </a:p>
      </dgm:t>
    </dgm:pt>
    <dgm:pt modelId="{0AED236F-944D-4B8A-82E2-AA4D3D9D4CE5}" type="parTrans" cxnId="{944B4327-F727-4796-9215-44AF8D6F8E16}">
      <dgm:prSet/>
      <dgm:spPr/>
      <dgm:t>
        <a:bodyPr/>
        <a:lstStyle/>
        <a:p>
          <a:endParaRPr lang="en-ZA">
            <a:latin typeface="Arial" panose="020B0604020202020204" pitchFamily="34" charset="0"/>
            <a:cs typeface="Arial" panose="020B0604020202020204" pitchFamily="34" charset="0"/>
          </a:endParaRPr>
        </a:p>
      </dgm:t>
    </dgm:pt>
    <dgm:pt modelId="{57A71D8D-05F7-415E-8BEE-135FCDB08EDC}" type="sibTrans" cxnId="{944B4327-F727-4796-9215-44AF8D6F8E16}">
      <dgm:prSet/>
      <dgm:spPr/>
      <dgm:t>
        <a:bodyPr/>
        <a:lstStyle/>
        <a:p>
          <a:endParaRPr lang="en-ZA">
            <a:latin typeface="Arial" panose="020B0604020202020204" pitchFamily="34" charset="0"/>
            <a:cs typeface="Arial" panose="020B0604020202020204" pitchFamily="34" charset="0"/>
          </a:endParaRPr>
        </a:p>
      </dgm:t>
    </dgm:pt>
    <dgm:pt modelId="{5622BEEB-FEBB-485B-BEE7-CF40AA12F131}" type="pres">
      <dgm:prSet presAssocID="{EC38A887-9249-4E9C-A304-69D220EA3E69}" presName="compositeShape" presStyleCnt="0">
        <dgm:presLayoutVars>
          <dgm:dir/>
          <dgm:resizeHandles/>
        </dgm:presLayoutVars>
      </dgm:prSet>
      <dgm:spPr/>
    </dgm:pt>
    <dgm:pt modelId="{D8D2CBC1-FFC7-481D-A3E5-D03A6A59634E}" type="pres">
      <dgm:prSet presAssocID="{EC38A887-9249-4E9C-A304-69D220EA3E69}" presName="pyramid" presStyleLbl="node1" presStyleIdx="0" presStyleCnt="1" custScaleX="100111" custScaleY="93857"/>
      <dgm:spPr>
        <a:prstGeom prst="flowChartDelay">
          <a:avLst/>
        </a:prstGeom>
        <a:solidFill>
          <a:srgbClr val="FF6600"/>
        </a:solidFill>
      </dgm:spPr>
    </dgm:pt>
    <dgm:pt modelId="{7BCDFF78-2905-442F-97C0-78CB5FD336EF}" type="pres">
      <dgm:prSet presAssocID="{EC38A887-9249-4E9C-A304-69D220EA3E69}" presName="theList" presStyleCnt="0"/>
      <dgm:spPr/>
    </dgm:pt>
    <dgm:pt modelId="{572CC8FB-278F-455A-9EAA-961F05C82811}" type="pres">
      <dgm:prSet presAssocID="{CA4B3DCF-23AC-4979-B5D8-4DE6393E9358}" presName="aNode" presStyleLbl="fgAcc1" presStyleIdx="0" presStyleCnt="3" custScaleX="172474" custScaleY="61095" custLinFactY="-4989" custLinFactNeighborX="-991" custLinFactNeighborY="-100000">
        <dgm:presLayoutVars>
          <dgm:bulletEnabled val="1"/>
        </dgm:presLayoutVars>
      </dgm:prSet>
      <dgm:spPr>
        <a:prstGeom prst="flowChartMagneticDrum">
          <a:avLst/>
        </a:prstGeom>
      </dgm:spPr>
      <dgm:t>
        <a:bodyPr/>
        <a:lstStyle/>
        <a:p>
          <a:endParaRPr lang="en-ZA"/>
        </a:p>
      </dgm:t>
    </dgm:pt>
    <dgm:pt modelId="{EE8EC0D0-DA14-4760-AF83-B5EC93B1B5C4}" type="pres">
      <dgm:prSet presAssocID="{CA4B3DCF-23AC-4979-B5D8-4DE6393E9358}" presName="aSpace" presStyleCnt="0"/>
      <dgm:spPr/>
    </dgm:pt>
    <dgm:pt modelId="{1C5EB8B9-C74A-44C3-B28A-4E50381D7549}" type="pres">
      <dgm:prSet presAssocID="{56FD03A7-0783-4205-906A-ACB4635D575B}" presName="aNode" presStyleLbl="fgAcc1" presStyleIdx="1" presStyleCnt="3" custScaleX="172399" custScaleY="62480" custLinFactY="-5358" custLinFactNeighborX="-1028" custLinFactNeighborY="-100000">
        <dgm:presLayoutVars>
          <dgm:bulletEnabled val="1"/>
        </dgm:presLayoutVars>
      </dgm:prSet>
      <dgm:spPr>
        <a:prstGeom prst="flowChartMagneticDrum">
          <a:avLst/>
        </a:prstGeom>
      </dgm:spPr>
      <dgm:t>
        <a:bodyPr/>
        <a:lstStyle/>
        <a:p>
          <a:endParaRPr lang="en-ZA"/>
        </a:p>
      </dgm:t>
    </dgm:pt>
    <dgm:pt modelId="{BADC44FE-26F8-4C17-B49D-0327E43A1184}" type="pres">
      <dgm:prSet presAssocID="{56FD03A7-0783-4205-906A-ACB4635D575B}" presName="aSpace" presStyleCnt="0"/>
      <dgm:spPr/>
    </dgm:pt>
    <dgm:pt modelId="{15EFEDE6-C111-43E6-86A7-DB21F2C7393F}" type="pres">
      <dgm:prSet presAssocID="{82EF1D1A-EA8A-410A-9E03-005F81C10634}" presName="aNode" presStyleLbl="fgAcc1" presStyleIdx="2" presStyleCnt="3" custScaleX="172411" custScaleY="70082" custLinFactY="-3918" custLinFactNeighborX="-2928" custLinFactNeighborY="-100000">
        <dgm:presLayoutVars>
          <dgm:bulletEnabled val="1"/>
        </dgm:presLayoutVars>
      </dgm:prSet>
      <dgm:spPr>
        <a:prstGeom prst="flowChartMagneticDrum">
          <a:avLst/>
        </a:prstGeom>
      </dgm:spPr>
      <dgm:t>
        <a:bodyPr/>
        <a:lstStyle/>
        <a:p>
          <a:endParaRPr lang="en-ZA"/>
        </a:p>
      </dgm:t>
    </dgm:pt>
    <dgm:pt modelId="{61FE8F3F-CF24-46C3-99EC-F538F2589902}" type="pres">
      <dgm:prSet presAssocID="{82EF1D1A-EA8A-410A-9E03-005F81C10634}" presName="aSpace" presStyleCnt="0"/>
      <dgm:spPr/>
    </dgm:pt>
  </dgm:ptLst>
  <dgm:cxnLst>
    <dgm:cxn modelId="{04B8CD1E-DAC0-4FFF-95F1-B102040F9102}" srcId="{EC38A887-9249-4E9C-A304-69D220EA3E69}" destId="{CA4B3DCF-23AC-4979-B5D8-4DE6393E9358}" srcOrd="0" destOrd="0" parTransId="{123F0498-B5F1-49FC-BC25-3F778CF0C348}" sibTransId="{05E714B8-F63C-460E-AB26-1349D9395F82}"/>
    <dgm:cxn modelId="{A762FCEB-0819-4BFE-BE83-A435FF579C8A}" srcId="{EC38A887-9249-4E9C-A304-69D220EA3E69}" destId="{56FD03A7-0783-4205-906A-ACB4635D575B}" srcOrd="1" destOrd="0" parTransId="{3FC77DC2-B07B-49AC-B50C-253B3A2FD9B2}" sibTransId="{3083661F-2B92-40F0-8495-87C7C0124622}"/>
    <dgm:cxn modelId="{F4B5171D-AA63-4ED4-8410-07B075B2099D}" type="presOf" srcId="{56FD03A7-0783-4205-906A-ACB4635D575B}" destId="{1C5EB8B9-C74A-44C3-B28A-4E50381D7549}" srcOrd="0" destOrd="0" presId="urn:microsoft.com/office/officeart/2005/8/layout/pyramid2"/>
    <dgm:cxn modelId="{134BED0E-6238-4A41-90B8-B7967D8DC482}" type="presOf" srcId="{82EF1D1A-EA8A-410A-9E03-005F81C10634}" destId="{15EFEDE6-C111-43E6-86A7-DB21F2C7393F}" srcOrd="0" destOrd="0" presId="urn:microsoft.com/office/officeart/2005/8/layout/pyramid2"/>
    <dgm:cxn modelId="{944B4327-F727-4796-9215-44AF8D6F8E16}" srcId="{EC38A887-9249-4E9C-A304-69D220EA3E69}" destId="{82EF1D1A-EA8A-410A-9E03-005F81C10634}" srcOrd="2" destOrd="0" parTransId="{0AED236F-944D-4B8A-82E2-AA4D3D9D4CE5}" sibTransId="{57A71D8D-05F7-415E-8BEE-135FCDB08EDC}"/>
    <dgm:cxn modelId="{B04F1DE9-ADD9-4ACE-927D-DEEF3F8AA52A}" type="presOf" srcId="{EC38A887-9249-4E9C-A304-69D220EA3E69}" destId="{5622BEEB-FEBB-485B-BEE7-CF40AA12F131}" srcOrd="0" destOrd="0" presId="urn:microsoft.com/office/officeart/2005/8/layout/pyramid2"/>
    <dgm:cxn modelId="{DC469398-A917-4552-84B2-DD07C731AD0C}" type="presOf" srcId="{CA4B3DCF-23AC-4979-B5D8-4DE6393E9358}" destId="{572CC8FB-278F-455A-9EAA-961F05C82811}" srcOrd="0" destOrd="0" presId="urn:microsoft.com/office/officeart/2005/8/layout/pyramid2"/>
    <dgm:cxn modelId="{156D3E3D-9F20-413B-904A-9158F26A4365}" type="presParOf" srcId="{5622BEEB-FEBB-485B-BEE7-CF40AA12F131}" destId="{D8D2CBC1-FFC7-481D-A3E5-D03A6A59634E}" srcOrd="0" destOrd="0" presId="urn:microsoft.com/office/officeart/2005/8/layout/pyramid2"/>
    <dgm:cxn modelId="{0D548C4F-945B-4928-8CB5-22BBADCD1DE7}" type="presParOf" srcId="{5622BEEB-FEBB-485B-BEE7-CF40AA12F131}" destId="{7BCDFF78-2905-442F-97C0-78CB5FD336EF}" srcOrd="1" destOrd="0" presId="urn:microsoft.com/office/officeart/2005/8/layout/pyramid2"/>
    <dgm:cxn modelId="{35C54ED5-A8B8-4D05-A712-F536274023D6}" type="presParOf" srcId="{7BCDFF78-2905-442F-97C0-78CB5FD336EF}" destId="{572CC8FB-278F-455A-9EAA-961F05C82811}" srcOrd="0" destOrd="0" presId="urn:microsoft.com/office/officeart/2005/8/layout/pyramid2"/>
    <dgm:cxn modelId="{E68F210A-F7DE-4BB3-80F5-8046644314FE}" type="presParOf" srcId="{7BCDFF78-2905-442F-97C0-78CB5FD336EF}" destId="{EE8EC0D0-DA14-4760-AF83-B5EC93B1B5C4}" srcOrd="1" destOrd="0" presId="urn:microsoft.com/office/officeart/2005/8/layout/pyramid2"/>
    <dgm:cxn modelId="{EA0CBF84-A8C2-4BB9-BB8C-6468131834AD}" type="presParOf" srcId="{7BCDFF78-2905-442F-97C0-78CB5FD336EF}" destId="{1C5EB8B9-C74A-44C3-B28A-4E50381D7549}" srcOrd="2" destOrd="0" presId="urn:microsoft.com/office/officeart/2005/8/layout/pyramid2"/>
    <dgm:cxn modelId="{AE495703-6582-4BB0-B45F-86DB34CA63C3}" type="presParOf" srcId="{7BCDFF78-2905-442F-97C0-78CB5FD336EF}" destId="{BADC44FE-26F8-4C17-B49D-0327E43A1184}" srcOrd="3" destOrd="0" presId="urn:microsoft.com/office/officeart/2005/8/layout/pyramid2"/>
    <dgm:cxn modelId="{177882F0-5685-4541-9FA3-E44EEAEEEBE9}" type="presParOf" srcId="{7BCDFF78-2905-442F-97C0-78CB5FD336EF}" destId="{15EFEDE6-C111-43E6-86A7-DB21F2C7393F}" srcOrd="4" destOrd="0" presId="urn:microsoft.com/office/officeart/2005/8/layout/pyramid2"/>
    <dgm:cxn modelId="{6269C63B-B1AE-44D7-8C97-43FDF2CDB5C1}" type="presParOf" srcId="{7BCDFF78-2905-442F-97C0-78CB5FD336EF}" destId="{61FE8F3F-CF24-46C3-99EC-F538F258990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C564EBC-EA42-4494-8DAC-F59CD4DD0A3E}" type="doc">
      <dgm:prSet loTypeId="urn:microsoft.com/office/officeart/2005/8/layout/pyramid2" loCatId="pyramid" qsTypeId="urn:microsoft.com/office/officeart/2005/8/quickstyle/3d4" qsCatId="3D" csTypeId="urn:microsoft.com/office/officeart/2005/8/colors/accent1_2" csCatId="accent1" phldr="1"/>
      <dgm:spPr/>
    </dgm:pt>
    <dgm:pt modelId="{373CBE08-9C3F-462B-9DE5-B6C2F1344ADF}">
      <dgm:prSet phldrT="[Text]" custT="1"/>
      <dgm:spPr>
        <a:solidFill>
          <a:srgbClr val="666633">
            <a:alpha val="90000"/>
          </a:srgbClr>
        </a:solidFill>
        <a:ln>
          <a:solidFill>
            <a:schemeClr val="tx1"/>
          </a:solidFill>
        </a:ln>
      </dgm:spPr>
      <dgm:t>
        <a:bodyPr/>
        <a:lstStyle/>
        <a:p>
          <a:pPr algn="ctr">
            <a:lnSpc>
              <a:spcPct val="100000"/>
            </a:lnSpc>
            <a:spcAft>
              <a:spcPts val="0"/>
            </a:spcAft>
          </a:pPr>
          <a:r>
            <a:rPr lang="en-US" sz="1400" u="sng" dirty="0" smtClean="0">
              <a:latin typeface="Arial" pitchFamily="34" charset="0"/>
              <a:cs typeface="Arial" pitchFamily="34" charset="0"/>
            </a:rPr>
            <a:t>Gauteng: </a:t>
          </a:r>
        </a:p>
        <a:p>
          <a:pPr algn="ctr">
            <a:lnSpc>
              <a:spcPct val="100000"/>
            </a:lnSpc>
            <a:spcAft>
              <a:spcPts val="0"/>
            </a:spcAft>
          </a:pPr>
          <a:r>
            <a:rPr lang="en-US" sz="1400" b="1" dirty="0" smtClean="0">
              <a:latin typeface="Arial" pitchFamily="34" charset="0"/>
              <a:cs typeface="Arial" pitchFamily="34" charset="0"/>
            </a:rPr>
            <a:t>1</a:t>
          </a:r>
          <a:r>
            <a:rPr lang="en-US" sz="1400" dirty="0" smtClean="0">
              <a:latin typeface="Arial" pitchFamily="34" charset="0"/>
              <a:cs typeface="Arial" pitchFamily="34" charset="0"/>
            </a:rPr>
            <a:t> Claim paid</a:t>
          </a:r>
        </a:p>
        <a:p>
          <a:pPr algn="ctr">
            <a:lnSpc>
              <a:spcPct val="100000"/>
            </a:lnSpc>
            <a:spcAft>
              <a:spcPts val="0"/>
            </a:spcAft>
          </a:pPr>
          <a:r>
            <a:rPr lang="en-US" sz="1400" dirty="0" smtClean="0">
              <a:latin typeface="Arial" pitchFamily="34" charset="0"/>
              <a:cs typeface="Arial" pitchFamily="34" charset="0"/>
            </a:rPr>
            <a:t>(R199 235)</a:t>
          </a:r>
        </a:p>
        <a:p>
          <a:pPr algn="ctr">
            <a:lnSpc>
              <a:spcPct val="100000"/>
            </a:lnSpc>
            <a:spcAft>
              <a:spcPts val="0"/>
            </a:spcAft>
          </a:pPr>
          <a:r>
            <a:rPr lang="en-ZA" sz="1400" dirty="0" smtClean="0">
              <a:latin typeface="Arial" pitchFamily="34" charset="0"/>
              <a:cs typeface="Arial" pitchFamily="34" charset="0"/>
            </a:rPr>
            <a:t>Jobs supported</a:t>
          </a:r>
          <a:r>
            <a:rPr lang="en-ZA" sz="1400" b="0" dirty="0" smtClean="0">
              <a:latin typeface="Arial" pitchFamily="34" charset="0"/>
              <a:cs typeface="Arial" pitchFamily="34" charset="0"/>
            </a:rPr>
            <a:t>: </a:t>
          </a:r>
          <a:r>
            <a:rPr lang="en-ZA" sz="1400" b="1" dirty="0" smtClean="0">
              <a:latin typeface="Arial" pitchFamily="34" charset="0"/>
              <a:cs typeface="Arial" pitchFamily="34" charset="0"/>
            </a:rPr>
            <a:t>5</a:t>
          </a:r>
          <a:endParaRPr lang="en-ZA" sz="1400" b="1" dirty="0">
            <a:latin typeface="Arial" pitchFamily="34" charset="0"/>
            <a:cs typeface="Arial" pitchFamily="34" charset="0"/>
          </a:endParaRPr>
        </a:p>
      </dgm:t>
    </dgm:pt>
    <dgm:pt modelId="{B5D82FCB-9C9A-4EC8-8DFE-1B876CD9B115}" type="parTrans" cxnId="{DB65EF69-D006-4AEA-843E-EC7117E14CB7}">
      <dgm:prSet/>
      <dgm:spPr/>
      <dgm:t>
        <a:bodyPr/>
        <a:lstStyle/>
        <a:p>
          <a:endParaRPr lang="en-ZA" sz="1400">
            <a:latin typeface="Arial" panose="020B0604020202020204" pitchFamily="34" charset="0"/>
            <a:cs typeface="Arial" panose="020B0604020202020204" pitchFamily="34" charset="0"/>
          </a:endParaRPr>
        </a:p>
      </dgm:t>
    </dgm:pt>
    <dgm:pt modelId="{CF890075-8281-45AD-9A95-5F0D755F6098}" type="sibTrans" cxnId="{DB65EF69-D006-4AEA-843E-EC7117E14CB7}">
      <dgm:prSet/>
      <dgm:spPr/>
      <dgm:t>
        <a:bodyPr/>
        <a:lstStyle/>
        <a:p>
          <a:endParaRPr lang="en-ZA" sz="1400">
            <a:latin typeface="Arial" panose="020B0604020202020204" pitchFamily="34" charset="0"/>
            <a:cs typeface="Arial" panose="020B0604020202020204" pitchFamily="34" charset="0"/>
          </a:endParaRPr>
        </a:p>
      </dgm:t>
    </dgm:pt>
    <dgm:pt modelId="{8B82E884-4339-4B37-A57A-AE017F6BDC4F}">
      <dgm:prSet phldrT="[Text]" custT="1"/>
      <dgm:spPr>
        <a:solidFill>
          <a:srgbClr val="666633">
            <a:alpha val="90000"/>
          </a:srgbClr>
        </a:solidFill>
        <a:ln>
          <a:solidFill>
            <a:schemeClr val="tx1"/>
          </a:solidFill>
        </a:ln>
      </dgm:spPr>
      <dgm:t>
        <a:bodyPr/>
        <a:lstStyle/>
        <a:p>
          <a:pPr>
            <a:spcAft>
              <a:spcPts val="0"/>
            </a:spcAft>
          </a:pPr>
          <a:r>
            <a:rPr lang="en-US" sz="1400" u="sng" dirty="0" smtClean="0">
              <a:latin typeface="Arial" pitchFamily="34" charset="0"/>
              <a:cs typeface="Arial" pitchFamily="34" charset="0"/>
            </a:rPr>
            <a:t>Limpopo:</a:t>
          </a:r>
        </a:p>
        <a:p>
          <a:pPr>
            <a:spcAft>
              <a:spcPts val="0"/>
            </a:spcAft>
          </a:pPr>
          <a:r>
            <a:rPr lang="en-US" sz="1400" b="1" dirty="0" smtClean="0">
              <a:latin typeface="Arial" pitchFamily="34" charset="0"/>
              <a:cs typeface="Arial" pitchFamily="34" charset="0"/>
            </a:rPr>
            <a:t>1</a:t>
          </a:r>
          <a:r>
            <a:rPr lang="en-US" sz="1400" dirty="0" smtClean="0">
              <a:latin typeface="Arial" pitchFamily="34" charset="0"/>
              <a:cs typeface="Arial" pitchFamily="34" charset="0"/>
            </a:rPr>
            <a:t> Claim paid</a:t>
          </a:r>
        </a:p>
        <a:p>
          <a:pPr>
            <a:spcAft>
              <a:spcPts val="0"/>
            </a:spcAft>
          </a:pPr>
          <a:r>
            <a:rPr lang="en-US" sz="1400" dirty="0" smtClean="0">
              <a:latin typeface="Arial" pitchFamily="34" charset="0"/>
              <a:cs typeface="Arial" pitchFamily="34" charset="0"/>
            </a:rPr>
            <a:t>(R515 725)</a:t>
          </a:r>
        </a:p>
        <a:p>
          <a:pPr>
            <a:spcAft>
              <a:spcPts val="0"/>
            </a:spcAft>
          </a:pPr>
          <a:r>
            <a:rPr lang="en-US" sz="1400" dirty="0" smtClean="0">
              <a:latin typeface="Arial" pitchFamily="34" charset="0"/>
              <a:cs typeface="Arial" pitchFamily="34" charset="0"/>
            </a:rPr>
            <a:t>Jobs supported: </a:t>
          </a:r>
          <a:r>
            <a:rPr lang="en-US" sz="1400" b="1" dirty="0" smtClean="0">
              <a:latin typeface="Arial" pitchFamily="34" charset="0"/>
              <a:cs typeface="Arial" pitchFamily="34" charset="0"/>
            </a:rPr>
            <a:t>3 </a:t>
          </a:r>
          <a:endParaRPr lang="en-ZA" sz="1400" b="1" dirty="0">
            <a:latin typeface="Arial" pitchFamily="34" charset="0"/>
            <a:cs typeface="Arial" pitchFamily="34" charset="0"/>
          </a:endParaRPr>
        </a:p>
      </dgm:t>
    </dgm:pt>
    <dgm:pt modelId="{E936CCEF-5326-498D-986C-41CD2604B9CF}" type="parTrans" cxnId="{F854AD81-D0E6-4B22-B902-B2A003DC4F2A}">
      <dgm:prSet/>
      <dgm:spPr/>
      <dgm:t>
        <a:bodyPr/>
        <a:lstStyle/>
        <a:p>
          <a:endParaRPr lang="en-ZA" sz="1400">
            <a:latin typeface="Arial" panose="020B0604020202020204" pitchFamily="34" charset="0"/>
            <a:cs typeface="Arial" panose="020B0604020202020204" pitchFamily="34" charset="0"/>
          </a:endParaRPr>
        </a:p>
      </dgm:t>
    </dgm:pt>
    <dgm:pt modelId="{193A6547-3751-4E41-A193-3B1B5B8B1C3E}" type="sibTrans" cxnId="{F854AD81-D0E6-4B22-B902-B2A003DC4F2A}">
      <dgm:prSet/>
      <dgm:spPr/>
      <dgm:t>
        <a:bodyPr/>
        <a:lstStyle/>
        <a:p>
          <a:endParaRPr lang="en-ZA" sz="1400">
            <a:latin typeface="Arial" panose="020B0604020202020204" pitchFamily="34" charset="0"/>
            <a:cs typeface="Arial" panose="020B0604020202020204" pitchFamily="34" charset="0"/>
          </a:endParaRPr>
        </a:p>
      </dgm:t>
    </dgm:pt>
    <dgm:pt modelId="{4FE8C1BA-DBF3-4F64-A2FB-F2AF967FF6E1}">
      <dgm:prSet phldrT="[Text]" custT="1"/>
      <dgm:spPr>
        <a:solidFill>
          <a:srgbClr val="666633">
            <a:alpha val="90000"/>
          </a:srgbClr>
        </a:solidFill>
        <a:ln>
          <a:solidFill>
            <a:schemeClr val="tx1"/>
          </a:solidFill>
        </a:ln>
      </dgm:spPr>
      <dgm:t>
        <a:bodyPr/>
        <a:lstStyle/>
        <a:p>
          <a:pPr>
            <a:spcAft>
              <a:spcPts val="0"/>
            </a:spcAft>
          </a:pPr>
          <a:r>
            <a:rPr lang="en-US" sz="1400" u="sng" dirty="0" smtClean="0">
              <a:latin typeface="Arial" pitchFamily="34" charset="0"/>
              <a:cs typeface="Arial" pitchFamily="34" charset="0"/>
            </a:rPr>
            <a:t>North West:</a:t>
          </a:r>
        </a:p>
        <a:p>
          <a:pPr>
            <a:spcAft>
              <a:spcPts val="0"/>
            </a:spcAft>
          </a:pPr>
          <a:r>
            <a:rPr lang="en-US" sz="1400" b="1" dirty="0" smtClean="0">
              <a:latin typeface="Arial" pitchFamily="34" charset="0"/>
              <a:cs typeface="Arial" pitchFamily="34" charset="0"/>
            </a:rPr>
            <a:t>2</a:t>
          </a:r>
          <a:r>
            <a:rPr lang="en-US" sz="1400" dirty="0" smtClean="0">
              <a:latin typeface="Arial" pitchFamily="34" charset="0"/>
              <a:cs typeface="Arial" pitchFamily="34" charset="0"/>
            </a:rPr>
            <a:t> Claims paid</a:t>
          </a:r>
        </a:p>
        <a:p>
          <a:pPr>
            <a:spcAft>
              <a:spcPts val="0"/>
            </a:spcAft>
          </a:pPr>
          <a:r>
            <a:rPr lang="en-US" sz="1400" dirty="0" smtClean="0">
              <a:latin typeface="Arial" pitchFamily="34" charset="0"/>
              <a:cs typeface="Arial" pitchFamily="34" charset="0"/>
            </a:rPr>
            <a:t>(521 374)</a:t>
          </a:r>
        </a:p>
        <a:p>
          <a:pPr>
            <a:spcAft>
              <a:spcPts val="0"/>
            </a:spcAft>
          </a:pPr>
          <a:r>
            <a:rPr lang="en-US" sz="1400" dirty="0" smtClean="0">
              <a:latin typeface="Arial" pitchFamily="34" charset="0"/>
              <a:cs typeface="Arial" pitchFamily="34" charset="0"/>
            </a:rPr>
            <a:t>Jobs Supported:</a:t>
          </a:r>
          <a:r>
            <a:rPr lang="en-US" sz="1400" b="1" dirty="0" smtClean="0">
              <a:latin typeface="Arial" pitchFamily="34" charset="0"/>
              <a:cs typeface="Arial" pitchFamily="34" charset="0"/>
            </a:rPr>
            <a:t>7</a:t>
          </a:r>
          <a:endParaRPr lang="en-ZA" sz="1400" b="1" dirty="0">
            <a:latin typeface="Arial" pitchFamily="34" charset="0"/>
            <a:cs typeface="Arial" pitchFamily="34" charset="0"/>
          </a:endParaRPr>
        </a:p>
      </dgm:t>
    </dgm:pt>
    <dgm:pt modelId="{227A241B-F497-4EE0-86A4-A3975522062C}" type="parTrans" cxnId="{56763ED8-F0CB-4D99-B583-9C539F4E62D4}">
      <dgm:prSet/>
      <dgm:spPr/>
      <dgm:t>
        <a:bodyPr/>
        <a:lstStyle/>
        <a:p>
          <a:endParaRPr lang="en-ZA" sz="1400">
            <a:latin typeface="Arial" panose="020B0604020202020204" pitchFamily="34" charset="0"/>
            <a:cs typeface="Arial" panose="020B0604020202020204" pitchFamily="34" charset="0"/>
          </a:endParaRPr>
        </a:p>
      </dgm:t>
    </dgm:pt>
    <dgm:pt modelId="{DA83970E-5D28-43B6-91F9-E5184CF04CAA}" type="sibTrans" cxnId="{56763ED8-F0CB-4D99-B583-9C539F4E62D4}">
      <dgm:prSet/>
      <dgm:spPr/>
      <dgm:t>
        <a:bodyPr/>
        <a:lstStyle/>
        <a:p>
          <a:endParaRPr lang="en-ZA" sz="1400">
            <a:latin typeface="Arial" panose="020B0604020202020204" pitchFamily="34" charset="0"/>
            <a:cs typeface="Arial" panose="020B0604020202020204" pitchFamily="34" charset="0"/>
          </a:endParaRPr>
        </a:p>
      </dgm:t>
    </dgm:pt>
    <dgm:pt modelId="{D6F421E5-F9E3-45BD-ABE5-BBC3EDF1E2BE}">
      <dgm:prSet custT="1"/>
      <dgm:spPr>
        <a:solidFill>
          <a:srgbClr val="FFC000">
            <a:alpha val="90000"/>
          </a:srgbClr>
        </a:solidFill>
        <a:ln>
          <a:solidFill>
            <a:schemeClr val="tx1"/>
          </a:solidFill>
        </a:ln>
      </dgm:spPr>
      <dgm:t>
        <a:bodyPr/>
        <a:lstStyle/>
        <a:p>
          <a:pPr>
            <a:spcAft>
              <a:spcPts val="0"/>
            </a:spcAft>
          </a:pPr>
          <a:endParaRPr lang="en-US" sz="1400" dirty="0" smtClean="0">
            <a:latin typeface="Arial" pitchFamily="34" charset="0"/>
            <a:cs typeface="Arial" pitchFamily="34" charset="0"/>
          </a:endParaRPr>
        </a:p>
        <a:p>
          <a:pPr>
            <a:spcAft>
              <a:spcPts val="0"/>
            </a:spcAft>
          </a:pPr>
          <a:r>
            <a:rPr lang="en-US" sz="1400" u="sng" dirty="0" smtClean="0">
              <a:latin typeface="Arial" pitchFamily="34" charset="0"/>
              <a:cs typeface="Arial" pitchFamily="34" charset="0"/>
            </a:rPr>
            <a:t>Western Cape:</a:t>
          </a:r>
        </a:p>
        <a:p>
          <a:pPr>
            <a:spcAft>
              <a:spcPts val="0"/>
            </a:spcAft>
          </a:pPr>
          <a:r>
            <a:rPr lang="en-US" sz="1400" b="1" dirty="0" smtClean="0">
              <a:latin typeface="Arial" pitchFamily="34" charset="0"/>
              <a:cs typeface="Arial" pitchFamily="34" charset="0"/>
            </a:rPr>
            <a:t>7</a:t>
          </a:r>
          <a:r>
            <a:rPr lang="en-US" sz="1400" dirty="0" smtClean="0">
              <a:latin typeface="Arial" pitchFamily="34" charset="0"/>
              <a:cs typeface="Arial" pitchFamily="34" charset="0"/>
            </a:rPr>
            <a:t> Claims paid</a:t>
          </a:r>
        </a:p>
        <a:p>
          <a:pPr>
            <a:spcAft>
              <a:spcPts val="0"/>
            </a:spcAft>
          </a:pPr>
          <a:r>
            <a:rPr lang="en-US" sz="1400" dirty="0" smtClean="0">
              <a:latin typeface="Arial" pitchFamily="34" charset="0"/>
              <a:cs typeface="Arial" pitchFamily="34" charset="0"/>
            </a:rPr>
            <a:t>(R10 234 553)</a:t>
          </a:r>
        </a:p>
        <a:p>
          <a:pPr>
            <a:spcAft>
              <a:spcPts val="0"/>
            </a:spcAft>
          </a:pPr>
          <a:r>
            <a:rPr lang="en-US" sz="1400" dirty="0" smtClean="0">
              <a:latin typeface="Arial" pitchFamily="34" charset="0"/>
              <a:cs typeface="Arial" pitchFamily="34" charset="0"/>
            </a:rPr>
            <a:t>Jobs supported:</a:t>
          </a:r>
          <a:r>
            <a:rPr lang="en-US" sz="1400" b="1" dirty="0" smtClean="0">
              <a:latin typeface="Arial" pitchFamily="34" charset="0"/>
              <a:cs typeface="Arial" pitchFamily="34" charset="0"/>
            </a:rPr>
            <a:t>113</a:t>
          </a:r>
        </a:p>
        <a:p>
          <a:pPr>
            <a:spcAft>
              <a:spcPts val="0"/>
            </a:spcAft>
          </a:pPr>
          <a:endParaRPr lang="en-ZA" sz="1400" dirty="0">
            <a:latin typeface="Arial" pitchFamily="34" charset="0"/>
            <a:cs typeface="Arial" pitchFamily="34" charset="0"/>
          </a:endParaRPr>
        </a:p>
      </dgm:t>
    </dgm:pt>
    <dgm:pt modelId="{B5FF8FA2-28E2-4384-A14D-09D52EF20AEB}" type="parTrans" cxnId="{593DAD26-B5D3-4BAA-99FE-A23E7F77C911}">
      <dgm:prSet/>
      <dgm:spPr/>
      <dgm:t>
        <a:bodyPr/>
        <a:lstStyle/>
        <a:p>
          <a:endParaRPr lang="en-ZA" sz="1400">
            <a:latin typeface="Arial" panose="020B0604020202020204" pitchFamily="34" charset="0"/>
            <a:cs typeface="Arial" panose="020B0604020202020204" pitchFamily="34" charset="0"/>
          </a:endParaRPr>
        </a:p>
      </dgm:t>
    </dgm:pt>
    <dgm:pt modelId="{4B7F676F-4CEC-4D7A-8FD5-F00963FA80FF}" type="sibTrans" cxnId="{593DAD26-B5D3-4BAA-99FE-A23E7F77C911}">
      <dgm:prSet/>
      <dgm:spPr/>
      <dgm:t>
        <a:bodyPr/>
        <a:lstStyle/>
        <a:p>
          <a:endParaRPr lang="en-ZA" sz="1400">
            <a:latin typeface="Arial" panose="020B0604020202020204" pitchFamily="34" charset="0"/>
            <a:cs typeface="Arial" panose="020B0604020202020204" pitchFamily="34" charset="0"/>
          </a:endParaRPr>
        </a:p>
      </dgm:t>
    </dgm:pt>
    <dgm:pt modelId="{7F951606-80E0-402B-AA70-B02491851836}">
      <dgm:prSet custT="1"/>
      <dgm:spPr>
        <a:solidFill>
          <a:srgbClr val="666633">
            <a:alpha val="90000"/>
          </a:srgbClr>
        </a:solidFill>
        <a:ln>
          <a:solidFill>
            <a:schemeClr val="tx1"/>
          </a:solidFill>
        </a:ln>
      </dgm:spPr>
      <dgm:t>
        <a:bodyPr/>
        <a:lstStyle/>
        <a:p>
          <a:pPr>
            <a:spcAft>
              <a:spcPts val="0"/>
            </a:spcAft>
          </a:pPr>
          <a:r>
            <a:rPr lang="en-US" sz="1400" u="sng" dirty="0" smtClean="0">
              <a:latin typeface="Arial" pitchFamily="34" charset="0"/>
              <a:cs typeface="Arial" pitchFamily="34" charset="0"/>
            </a:rPr>
            <a:t>Mpumalanga:</a:t>
          </a:r>
        </a:p>
        <a:p>
          <a:pPr>
            <a:spcAft>
              <a:spcPts val="0"/>
            </a:spcAft>
          </a:pPr>
          <a:r>
            <a:rPr lang="en-US" sz="1400" b="1" dirty="0" smtClean="0">
              <a:latin typeface="Arial" pitchFamily="34" charset="0"/>
              <a:cs typeface="Arial" pitchFamily="34" charset="0"/>
            </a:rPr>
            <a:t>2</a:t>
          </a:r>
          <a:r>
            <a:rPr lang="en-US" sz="1400" dirty="0" smtClean="0">
              <a:latin typeface="Arial" panose="020B0604020202020204" pitchFamily="34" charset="0"/>
              <a:cs typeface="Arial" panose="020B0604020202020204" pitchFamily="34" charset="0"/>
            </a:rPr>
            <a:t> Claims paid</a:t>
          </a:r>
        </a:p>
        <a:p>
          <a:pPr>
            <a:spcAft>
              <a:spcPts val="0"/>
            </a:spcAft>
          </a:pPr>
          <a:r>
            <a:rPr lang="en-US" sz="1400" dirty="0" smtClean="0">
              <a:latin typeface="Arial" panose="020B0604020202020204" pitchFamily="34" charset="0"/>
              <a:cs typeface="Arial" panose="020B0604020202020204" pitchFamily="34" charset="0"/>
            </a:rPr>
            <a:t>(R2 662 472)</a:t>
          </a:r>
        </a:p>
        <a:p>
          <a:pPr>
            <a:spcAft>
              <a:spcPts val="0"/>
            </a:spcAft>
          </a:pPr>
          <a:r>
            <a:rPr lang="en-US" sz="1400" dirty="0" smtClean="0">
              <a:latin typeface="Arial" panose="020B0604020202020204" pitchFamily="34" charset="0"/>
              <a:cs typeface="Arial" panose="020B0604020202020204" pitchFamily="34" charset="0"/>
            </a:rPr>
            <a:t>Jobs supported:</a:t>
          </a:r>
          <a:r>
            <a:rPr lang="en-US" sz="1400" b="1" dirty="0" smtClean="0">
              <a:latin typeface="Arial" pitchFamily="34" charset="0"/>
              <a:cs typeface="Arial" pitchFamily="34" charset="0"/>
            </a:rPr>
            <a:t>20</a:t>
          </a:r>
          <a:endParaRPr lang="en-ZA" sz="1400" b="1" dirty="0">
            <a:latin typeface="Arial" pitchFamily="34" charset="0"/>
            <a:cs typeface="Arial" pitchFamily="34" charset="0"/>
          </a:endParaRPr>
        </a:p>
      </dgm:t>
    </dgm:pt>
    <dgm:pt modelId="{2F262F68-A497-411D-8418-6DA7BDA0B738}" type="parTrans" cxnId="{6E48BC16-7C48-4B9F-916C-88BDC71702B5}">
      <dgm:prSet/>
      <dgm:spPr/>
      <dgm:t>
        <a:bodyPr/>
        <a:lstStyle/>
        <a:p>
          <a:endParaRPr lang="en-ZA" sz="1400">
            <a:latin typeface="Arial" panose="020B0604020202020204" pitchFamily="34" charset="0"/>
            <a:cs typeface="Arial" panose="020B0604020202020204" pitchFamily="34" charset="0"/>
          </a:endParaRPr>
        </a:p>
      </dgm:t>
    </dgm:pt>
    <dgm:pt modelId="{C0826B0F-89B8-4FDD-AC96-E5B8364FADE5}" type="sibTrans" cxnId="{6E48BC16-7C48-4B9F-916C-88BDC71702B5}">
      <dgm:prSet/>
      <dgm:spPr/>
      <dgm:t>
        <a:bodyPr/>
        <a:lstStyle/>
        <a:p>
          <a:endParaRPr lang="en-ZA" sz="1400">
            <a:latin typeface="Arial" panose="020B0604020202020204" pitchFamily="34" charset="0"/>
            <a:cs typeface="Arial" panose="020B0604020202020204" pitchFamily="34" charset="0"/>
          </a:endParaRPr>
        </a:p>
      </dgm:t>
    </dgm:pt>
    <dgm:pt modelId="{D3744C7F-7605-4A10-A311-E4ACAF4E0BCC}" type="pres">
      <dgm:prSet presAssocID="{DC564EBC-EA42-4494-8DAC-F59CD4DD0A3E}" presName="compositeShape" presStyleCnt="0">
        <dgm:presLayoutVars>
          <dgm:dir/>
          <dgm:resizeHandles/>
        </dgm:presLayoutVars>
      </dgm:prSet>
      <dgm:spPr/>
    </dgm:pt>
    <dgm:pt modelId="{7254BBBF-AD77-4086-B7BC-609702A97302}" type="pres">
      <dgm:prSet presAssocID="{DC564EBC-EA42-4494-8DAC-F59CD4DD0A3E}" presName="pyramid" presStyleLbl="node1" presStyleIdx="0" presStyleCnt="1" custScaleX="100472" custScaleY="95238" custLinFactNeighborX="537" custLinFactNeighborY="-539"/>
      <dgm:spPr>
        <a:prstGeom prst="flowChartDelay">
          <a:avLst/>
        </a:prstGeom>
        <a:solidFill>
          <a:srgbClr val="FF6600"/>
        </a:solidFill>
      </dgm:spPr>
    </dgm:pt>
    <dgm:pt modelId="{1CD13F8D-4595-47A0-823A-C5EF0C1159D8}" type="pres">
      <dgm:prSet presAssocID="{DC564EBC-EA42-4494-8DAC-F59CD4DD0A3E}" presName="theList" presStyleCnt="0"/>
      <dgm:spPr/>
    </dgm:pt>
    <dgm:pt modelId="{60646650-6618-4045-8730-21F2A9DF26C2}" type="pres">
      <dgm:prSet presAssocID="{373CBE08-9C3F-462B-9DE5-B6C2F1344ADF}" presName="aNode" presStyleLbl="fgAcc1" presStyleIdx="0" presStyleCnt="5" custScaleX="173322" custScaleY="1484459" custLinFactY="-85626" custLinFactNeighborX="6236" custLinFactNeighborY="-100000">
        <dgm:presLayoutVars>
          <dgm:bulletEnabled val="1"/>
        </dgm:presLayoutVars>
      </dgm:prSet>
      <dgm:spPr>
        <a:prstGeom prst="flowChartMagneticDrum">
          <a:avLst/>
        </a:prstGeom>
      </dgm:spPr>
      <dgm:t>
        <a:bodyPr/>
        <a:lstStyle/>
        <a:p>
          <a:endParaRPr lang="en-ZA"/>
        </a:p>
      </dgm:t>
    </dgm:pt>
    <dgm:pt modelId="{8B0A8B15-7BA5-4BA4-A558-C824933134FD}" type="pres">
      <dgm:prSet presAssocID="{373CBE08-9C3F-462B-9DE5-B6C2F1344ADF}" presName="aSpace" presStyleCnt="0"/>
      <dgm:spPr/>
    </dgm:pt>
    <dgm:pt modelId="{275D32A1-01D3-4B1D-A04E-1811706B968F}" type="pres">
      <dgm:prSet presAssocID="{8B82E884-4339-4B37-A57A-AE017F6BDC4F}" presName="aNode" presStyleLbl="fgAcc1" presStyleIdx="1" presStyleCnt="5" custScaleX="173624" custScaleY="1250193" custLinFactY="822" custLinFactNeighborX="7581" custLinFactNeighborY="100000">
        <dgm:presLayoutVars>
          <dgm:bulletEnabled val="1"/>
        </dgm:presLayoutVars>
      </dgm:prSet>
      <dgm:spPr>
        <a:prstGeom prst="flowChartMagneticDrum">
          <a:avLst/>
        </a:prstGeom>
      </dgm:spPr>
      <dgm:t>
        <a:bodyPr/>
        <a:lstStyle/>
        <a:p>
          <a:endParaRPr lang="en-ZA"/>
        </a:p>
      </dgm:t>
    </dgm:pt>
    <dgm:pt modelId="{5B498E53-7DA5-4CEF-A709-8AED603D4682}" type="pres">
      <dgm:prSet presAssocID="{8B82E884-4339-4B37-A57A-AE017F6BDC4F}" presName="aSpace" presStyleCnt="0"/>
      <dgm:spPr/>
    </dgm:pt>
    <dgm:pt modelId="{DEBBFBE2-DDC1-46B4-BB51-E207BE70C69F}" type="pres">
      <dgm:prSet presAssocID="{4FE8C1BA-DBF3-4F64-A2FB-F2AF967FF6E1}" presName="aNode" presStyleLbl="fgAcc1" presStyleIdx="2" presStyleCnt="5" custScaleX="173630" custScaleY="1393755" custLinFactY="41489" custLinFactNeighborX="8514" custLinFactNeighborY="100000">
        <dgm:presLayoutVars>
          <dgm:bulletEnabled val="1"/>
        </dgm:presLayoutVars>
      </dgm:prSet>
      <dgm:spPr>
        <a:prstGeom prst="flowChartMagneticDrum">
          <a:avLst/>
        </a:prstGeom>
      </dgm:spPr>
      <dgm:t>
        <a:bodyPr/>
        <a:lstStyle/>
        <a:p>
          <a:endParaRPr lang="en-ZA"/>
        </a:p>
      </dgm:t>
    </dgm:pt>
    <dgm:pt modelId="{D83BB4F0-32A8-4A5B-BF61-650F382B5A52}" type="pres">
      <dgm:prSet presAssocID="{4FE8C1BA-DBF3-4F64-A2FB-F2AF967FF6E1}" presName="aSpace" presStyleCnt="0"/>
      <dgm:spPr/>
    </dgm:pt>
    <dgm:pt modelId="{482CF3BA-5775-4020-BDBA-1413E6AC7482}" type="pres">
      <dgm:prSet presAssocID="{D6F421E5-F9E3-45BD-ABE5-BBC3EDF1E2BE}" presName="aNode" presStyleLbl="fgAcc1" presStyleIdx="3" presStyleCnt="5" custScaleX="173322" custScaleY="1320788" custLinFactY="129218" custLinFactNeighborX="7430" custLinFactNeighborY="200000">
        <dgm:presLayoutVars>
          <dgm:bulletEnabled val="1"/>
        </dgm:presLayoutVars>
      </dgm:prSet>
      <dgm:spPr>
        <a:prstGeom prst="flowChartMagneticDrum">
          <a:avLst/>
        </a:prstGeom>
      </dgm:spPr>
      <dgm:t>
        <a:bodyPr/>
        <a:lstStyle/>
        <a:p>
          <a:endParaRPr lang="en-ZA"/>
        </a:p>
      </dgm:t>
    </dgm:pt>
    <dgm:pt modelId="{7C69E65C-616C-4F19-A521-43774D4D842A}" type="pres">
      <dgm:prSet presAssocID="{D6F421E5-F9E3-45BD-ABE5-BBC3EDF1E2BE}" presName="aSpace" presStyleCnt="0"/>
      <dgm:spPr/>
    </dgm:pt>
    <dgm:pt modelId="{41446BDD-4437-4BB3-B9D8-EB97E4A65DE9}" type="pres">
      <dgm:prSet presAssocID="{7F951606-80E0-402B-AA70-B02491851836}" presName="aNode" presStyleLbl="fgAcc1" presStyleIdx="4" presStyleCnt="5" custScaleX="173322" custScaleY="1361892" custLinFactY="322910" custLinFactNeighborX="7430" custLinFactNeighborY="400000">
        <dgm:presLayoutVars>
          <dgm:bulletEnabled val="1"/>
        </dgm:presLayoutVars>
      </dgm:prSet>
      <dgm:spPr>
        <a:prstGeom prst="flowChartMagneticDrum">
          <a:avLst/>
        </a:prstGeom>
      </dgm:spPr>
      <dgm:t>
        <a:bodyPr/>
        <a:lstStyle/>
        <a:p>
          <a:endParaRPr lang="en-ZA"/>
        </a:p>
      </dgm:t>
    </dgm:pt>
    <dgm:pt modelId="{5A5F301D-1416-4FF1-A649-20D471FADEB7}" type="pres">
      <dgm:prSet presAssocID="{7F951606-80E0-402B-AA70-B02491851836}" presName="aSpace" presStyleCnt="0"/>
      <dgm:spPr/>
    </dgm:pt>
  </dgm:ptLst>
  <dgm:cxnLst>
    <dgm:cxn modelId="{6E48BC16-7C48-4B9F-916C-88BDC71702B5}" srcId="{DC564EBC-EA42-4494-8DAC-F59CD4DD0A3E}" destId="{7F951606-80E0-402B-AA70-B02491851836}" srcOrd="4" destOrd="0" parTransId="{2F262F68-A497-411D-8418-6DA7BDA0B738}" sibTransId="{C0826B0F-89B8-4FDD-AC96-E5B8364FADE5}"/>
    <dgm:cxn modelId="{56763ED8-F0CB-4D99-B583-9C539F4E62D4}" srcId="{DC564EBC-EA42-4494-8DAC-F59CD4DD0A3E}" destId="{4FE8C1BA-DBF3-4F64-A2FB-F2AF967FF6E1}" srcOrd="2" destOrd="0" parTransId="{227A241B-F497-4EE0-86A4-A3975522062C}" sibTransId="{DA83970E-5D28-43B6-91F9-E5184CF04CAA}"/>
    <dgm:cxn modelId="{C04B0E41-FDDA-4D37-92B3-EA0DA0989D3A}" type="presOf" srcId="{8B82E884-4339-4B37-A57A-AE017F6BDC4F}" destId="{275D32A1-01D3-4B1D-A04E-1811706B968F}" srcOrd="0" destOrd="0" presId="urn:microsoft.com/office/officeart/2005/8/layout/pyramid2"/>
    <dgm:cxn modelId="{E38D217F-4320-4DA4-97DD-885DE78A5070}" type="presOf" srcId="{D6F421E5-F9E3-45BD-ABE5-BBC3EDF1E2BE}" destId="{482CF3BA-5775-4020-BDBA-1413E6AC7482}" srcOrd="0" destOrd="0" presId="urn:microsoft.com/office/officeart/2005/8/layout/pyramid2"/>
    <dgm:cxn modelId="{F8B36A50-FA07-4064-B9B0-01EBE6A70443}" type="presOf" srcId="{DC564EBC-EA42-4494-8DAC-F59CD4DD0A3E}" destId="{D3744C7F-7605-4A10-A311-E4ACAF4E0BCC}" srcOrd="0" destOrd="0" presId="urn:microsoft.com/office/officeart/2005/8/layout/pyramid2"/>
    <dgm:cxn modelId="{F2A736F1-B5FC-44D1-9D75-52459E6AF6C3}" type="presOf" srcId="{4FE8C1BA-DBF3-4F64-A2FB-F2AF967FF6E1}" destId="{DEBBFBE2-DDC1-46B4-BB51-E207BE70C69F}" srcOrd="0" destOrd="0" presId="urn:microsoft.com/office/officeart/2005/8/layout/pyramid2"/>
    <dgm:cxn modelId="{F854AD81-D0E6-4B22-B902-B2A003DC4F2A}" srcId="{DC564EBC-EA42-4494-8DAC-F59CD4DD0A3E}" destId="{8B82E884-4339-4B37-A57A-AE017F6BDC4F}" srcOrd="1" destOrd="0" parTransId="{E936CCEF-5326-498D-986C-41CD2604B9CF}" sibTransId="{193A6547-3751-4E41-A193-3B1B5B8B1C3E}"/>
    <dgm:cxn modelId="{1B28562E-5D84-4F04-B801-3906CADCFE35}" type="presOf" srcId="{373CBE08-9C3F-462B-9DE5-B6C2F1344ADF}" destId="{60646650-6618-4045-8730-21F2A9DF26C2}" srcOrd="0" destOrd="0" presId="urn:microsoft.com/office/officeart/2005/8/layout/pyramid2"/>
    <dgm:cxn modelId="{8C7D7951-8A83-4C9A-B97C-5BAC0EFDD744}" type="presOf" srcId="{7F951606-80E0-402B-AA70-B02491851836}" destId="{41446BDD-4437-4BB3-B9D8-EB97E4A65DE9}" srcOrd="0" destOrd="0" presId="urn:microsoft.com/office/officeart/2005/8/layout/pyramid2"/>
    <dgm:cxn modelId="{593DAD26-B5D3-4BAA-99FE-A23E7F77C911}" srcId="{DC564EBC-EA42-4494-8DAC-F59CD4DD0A3E}" destId="{D6F421E5-F9E3-45BD-ABE5-BBC3EDF1E2BE}" srcOrd="3" destOrd="0" parTransId="{B5FF8FA2-28E2-4384-A14D-09D52EF20AEB}" sibTransId="{4B7F676F-4CEC-4D7A-8FD5-F00963FA80FF}"/>
    <dgm:cxn modelId="{DB65EF69-D006-4AEA-843E-EC7117E14CB7}" srcId="{DC564EBC-EA42-4494-8DAC-F59CD4DD0A3E}" destId="{373CBE08-9C3F-462B-9DE5-B6C2F1344ADF}" srcOrd="0" destOrd="0" parTransId="{B5D82FCB-9C9A-4EC8-8DFE-1B876CD9B115}" sibTransId="{CF890075-8281-45AD-9A95-5F0D755F6098}"/>
    <dgm:cxn modelId="{DF4972CA-7909-465D-9B03-9C17D514918A}" type="presParOf" srcId="{D3744C7F-7605-4A10-A311-E4ACAF4E0BCC}" destId="{7254BBBF-AD77-4086-B7BC-609702A97302}" srcOrd="0" destOrd="0" presId="urn:microsoft.com/office/officeart/2005/8/layout/pyramid2"/>
    <dgm:cxn modelId="{684F3219-4C4C-4227-849B-E087D7102016}" type="presParOf" srcId="{D3744C7F-7605-4A10-A311-E4ACAF4E0BCC}" destId="{1CD13F8D-4595-47A0-823A-C5EF0C1159D8}" srcOrd="1" destOrd="0" presId="urn:microsoft.com/office/officeart/2005/8/layout/pyramid2"/>
    <dgm:cxn modelId="{BB67C886-352A-4DEA-BB0B-0054C7A2BC11}" type="presParOf" srcId="{1CD13F8D-4595-47A0-823A-C5EF0C1159D8}" destId="{60646650-6618-4045-8730-21F2A9DF26C2}" srcOrd="0" destOrd="0" presId="urn:microsoft.com/office/officeart/2005/8/layout/pyramid2"/>
    <dgm:cxn modelId="{39D244C7-7296-48CA-A4AC-3A99703099D3}" type="presParOf" srcId="{1CD13F8D-4595-47A0-823A-C5EF0C1159D8}" destId="{8B0A8B15-7BA5-4BA4-A558-C824933134FD}" srcOrd="1" destOrd="0" presId="urn:microsoft.com/office/officeart/2005/8/layout/pyramid2"/>
    <dgm:cxn modelId="{D71EFEC3-6EA9-43B6-B840-E39A9C4D9EDA}" type="presParOf" srcId="{1CD13F8D-4595-47A0-823A-C5EF0C1159D8}" destId="{275D32A1-01D3-4B1D-A04E-1811706B968F}" srcOrd="2" destOrd="0" presId="urn:microsoft.com/office/officeart/2005/8/layout/pyramid2"/>
    <dgm:cxn modelId="{89433C7B-321F-45EC-B105-932DA1AC6336}" type="presParOf" srcId="{1CD13F8D-4595-47A0-823A-C5EF0C1159D8}" destId="{5B498E53-7DA5-4CEF-A709-8AED603D4682}" srcOrd="3" destOrd="0" presId="urn:microsoft.com/office/officeart/2005/8/layout/pyramid2"/>
    <dgm:cxn modelId="{171AC42A-03C6-4F23-AFB2-651A52FFE91E}" type="presParOf" srcId="{1CD13F8D-4595-47A0-823A-C5EF0C1159D8}" destId="{DEBBFBE2-DDC1-46B4-BB51-E207BE70C69F}" srcOrd="4" destOrd="0" presId="urn:microsoft.com/office/officeart/2005/8/layout/pyramid2"/>
    <dgm:cxn modelId="{1D94810E-2BBB-4B6B-863D-19F47616137B}" type="presParOf" srcId="{1CD13F8D-4595-47A0-823A-C5EF0C1159D8}" destId="{D83BB4F0-32A8-4A5B-BF61-650F382B5A52}" srcOrd="5" destOrd="0" presId="urn:microsoft.com/office/officeart/2005/8/layout/pyramid2"/>
    <dgm:cxn modelId="{E4B62978-1089-4271-8FF1-932EA60E48B4}" type="presParOf" srcId="{1CD13F8D-4595-47A0-823A-C5EF0C1159D8}" destId="{482CF3BA-5775-4020-BDBA-1413E6AC7482}" srcOrd="6" destOrd="0" presId="urn:microsoft.com/office/officeart/2005/8/layout/pyramid2"/>
    <dgm:cxn modelId="{C03857FF-B6AF-44B2-A46E-BE9CBCA6081A}" type="presParOf" srcId="{1CD13F8D-4595-47A0-823A-C5EF0C1159D8}" destId="{7C69E65C-616C-4F19-A521-43774D4D842A}" srcOrd="7" destOrd="0" presId="urn:microsoft.com/office/officeart/2005/8/layout/pyramid2"/>
    <dgm:cxn modelId="{87C3F5B2-C7AF-41BB-BA16-8CA1D2B0DA35}" type="presParOf" srcId="{1CD13F8D-4595-47A0-823A-C5EF0C1159D8}" destId="{41446BDD-4437-4BB3-B9D8-EB97E4A65DE9}" srcOrd="8" destOrd="0" presId="urn:microsoft.com/office/officeart/2005/8/layout/pyramid2"/>
    <dgm:cxn modelId="{01423082-CE5C-4D86-AB50-951CFECD3F89}" type="presParOf" srcId="{1CD13F8D-4595-47A0-823A-C5EF0C1159D8}" destId="{5A5F301D-1416-4FF1-A649-20D471FADEB7}" srcOrd="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A84F-CC14-457E-9C51-58ABD5F9980C}">
      <dsp:nvSpPr>
        <dsp:cNvPr id="0" name=""/>
        <dsp:cNvSpPr/>
      </dsp:nvSpPr>
      <dsp:spPr>
        <a:xfrm>
          <a:off x="428871" y="610"/>
          <a:ext cx="3982345" cy="4902218"/>
        </a:xfrm>
        <a:prstGeom prst="ellipse">
          <a:avLst/>
        </a:prstGeom>
        <a:solidFill>
          <a:srgbClr val="FFC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514" tIns="17780" rIns="142514" bIns="17780" numCol="1" spcCol="1270" anchor="ctr" anchorCtr="0">
          <a:noAutofit/>
        </a:bodyPr>
        <a:lstStyle/>
        <a:p>
          <a:pPr lvl="0" algn="ctr" defTabSz="622300">
            <a:lnSpc>
              <a:spcPct val="90000"/>
            </a:lnSpc>
            <a:spcBef>
              <a:spcPct val="0"/>
            </a:spcBef>
            <a:spcAft>
              <a:spcPct val="35000"/>
            </a:spcAft>
          </a:pPr>
          <a:r>
            <a:rPr lang="en-ZA" sz="1400" b="1" u="sng" kern="1200" dirty="0" smtClean="0">
              <a:latin typeface="Arial" pitchFamily="34" charset="0"/>
              <a:cs typeface="Arial" pitchFamily="34" charset="0"/>
            </a:rPr>
            <a:t>2014/15</a:t>
          </a:r>
        </a:p>
        <a:p>
          <a:pPr lvl="0" algn="ctr" defTabSz="622300">
            <a:lnSpc>
              <a:spcPct val="90000"/>
            </a:lnSpc>
            <a:spcBef>
              <a:spcPct val="0"/>
            </a:spcBef>
            <a:spcAft>
              <a:spcPct val="35000"/>
            </a:spcAft>
          </a:pPr>
          <a:endParaRPr lang="en-ZA" sz="1400" b="1" u="sng" kern="1200" dirty="0" smtClean="0">
            <a:latin typeface="Arial" pitchFamily="34" charset="0"/>
            <a:cs typeface="Arial" pitchFamily="34" charset="0"/>
          </a:endParaRPr>
        </a:p>
        <a:p>
          <a:pPr lvl="0" algn="ctr" defTabSz="622300">
            <a:lnSpc>
              <a:spcPct val="90000"/>
            </a:lnSpc>
            <a:spcBef>
              <a:spcPct val="0"/>
            </a:spcBef>
            <a:spcAft>
              <a:spcPct val="35000"/>
            </a:spcAft>
          </a:pPr>
          <a:r>
            <a:rPr lang="en-ZA" sz="1600" b="1" kern="1200" dirty="0" smtClean="0">
              <a:solidFill>
                <a:srgbClr val="1C1CA4"/>
              </a:solidFill>
              <a:latin typeface="Arial" pitchFamily="34" charset="0"/>
              <a:cs typeface="Arial" pitchFamily="34" charset="0"/>
            </a:rPr>
            <a:t>1 396</a:t>
          </a:r>
        </a:p>
        <a:p>
          <a:pPr lvl="0" algn="ctr" defTabSz="6223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Enterprises</a:t>
          </a:r>
        </a:p>
        <a:p>
          <a:pPr lvl="0" algn="ctr" defTabSz="6223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n-ZA" sz="1600" b="1" kern="1200" dirty="0" smtClean="0">
              <a:latin typeface="Arial" pitchFamily="34" charset="0"/>
              <a:cs typeface="Arial" pitchFamily="34" charset="0"/>
            </a:rPr>
            <a:t>R129.4m</a:t>
          </a:r>
        </a:p>
        <a:p>
          <a:pPr lvl="0" algn="ctr" defTabSz="622300">
            <a:lnSpc>
              <a:spcPct val="90000"/>
            </a:lnSpc>
            <a:spcBef>
              <a:spcPct val="0"/>
            </a:spcBef>
            <a:spcAft>
              <a:spcPct val="35000"/>
            </a:spcAft>
          </a:pPr>
          <a:r>
            <a:rPr lang="en-ZA" sz="1400" b="1" kern="1200" dirty="0" smtClean="0">
              <a:latin typeface="Arial" pitchFamily="34" charset="0"/>
              <a:cs typeface="Arial" pitchFamily="34" charset="0"/>
            </a:rPr>
            <a:t>Value of approvals</a:t>
          </a:r>
        </a:p>
        <a:p>
          <a:pPr lvl="0" algn="ctr" defTabSz="6223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n-ZA" sz="1600" b="1" kern="1200" dirty="0" smtClean="0">
              <a:solidFill>
                <a:srgbClr val="1C1CA4"/>
              </a:solidFill>
              <a:latin typeface="Arial" pitchFamily="34" charset="0"/>
              <a:cs typeface="Arial" pitchFamily="34" charset="0"/>
            </a:rPr>
            <a:t>R62.5m</a:t>
          </a:r>
        </a:p>
        <a:p>
          <a:pPr lvl="0" algn="ctr" defTabSz="6223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Value of claims paid</a:t>
          </a:r>
          <a:endParaRPr lang="en-ZA" sz="1400" b="1" kern="1200" dirty="0">
            <a:solidFill>
              <a:srgbClr val="1C1CA4"/>
            </a:solidFill>
            <a:latin typeface="Arial" pitchFamily="34" charset="0"/>
            <a:cs typeface="Arial" pitchFamily="34" charset="0"/>
          </a:endParaRPr>
        </a:p>
      </dsp:txBody>
      <dsp:txXfrm>
        <a:off x="1012072" y="718523"/>
        <a:ext cx="2815943" cy="3466392"/>
      </dsp:txXfrm>
    </dsp:sp>
    <dsp:sp modelId="{52E52C81-A0A5-41A0-8C7F-0A576407F900}">
      <dsp:nvSpPr>
        <dsp:cNvPr id="0" name=""/>
        <dsp:cNvSpPr/>
      </dsp:nvSpPr>
      <dsp:spPr>
        <a:xfrm>
          <a:off x="3893299" y="2"/>
          <a:ext cx="3977476" cy="4903435"/>
        </a:xfrm>
        <a:prstGeom prst="ellipse">
          <a:avLst/>
        </a:prstGeom>
        <a:solidFill>
          <a:srgbClr val="FFC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514" tIns="17780" rIns="142514" bIns="17780" numCol="1" spcCol="1270" anchor="ctr" anchorCtr="0">
          <a:noAutofit/>
        </a:bodyPr>
        <a:lstStyle/>
        <a:p>
          <a:pPr lvl="0" algn="ctr" defTabSz="622300">
            <a:lnSpc>
              <a:spcPct val="90000"/>
            </a:lnSpc>
            <a:spcBef>
              <a:spcPct val="0"/>
            </a:spcBef>
            <a:spcAft>
              <a:spcPct val="35000"/>
            </a:spcAft>
          </a:pPr>
          <a:r>
            <a:rPr lang="en-ZA" sz="1400" b="1" u="sng" kern="1200" dirty="0" smtClean="0">
              <a:latin typeface="Arial" pitchFamily="34" charset="0"/>
              <a:cs typeface="Arial" pitchFamily="34" charset="0"/>
            </a:rPr>
            <a:t>2015/16</a:t>
          </a:r>
        </a:p>
        <a:p>
          <a:pPr lvl="0" algn="ctr" defTabSz="622300">
            <a:lnSpc>
              <a:spcPct val="90000"/>
            </a:lnSpc>
            <a:spcBef>
              <a:spcPct val="0"/>
            </a:spcBef>
            <a:spcAft>
              <a:spcPct val="35000"/>
            </a:spcAft>
          </a:pPr>
          <a:endParaRPr lang="en-ZA" sz="1400" b="1" u="sng" kern="1200" dirty="0" smtClean="0">
            <a:latin typeface="Arial" pitchFamily="34" charset="0"/>
            <a:cs typeface="Arial" pitchFamily="34" charset="0"/>
          </a:endParaRPr>
        </a:p>
        <a:p>
          <a:pPr lvl="0" algn="ctr" defTabSz="622300">
            <a:lnSpc>
              <a:spcPct val="90000"/>
            </a:lnSpc>
            <a:spcBef>
              <a:spcPct val="0"/>
            </a:spcBef>
            <a:spcAft>
              <a:spcPct val="35000"/>
            </a:spcAft>
          </a:pPr>
          <a:r>
            <a:rPr lang="en-ZA" sz="1600" b="1" kern="1200" dirty="0" smtClean="0">
              <a:solidFill>
                <a:srgbClr val="1C1CA4"/>
              </a:solidFill>
              <a:latin typeface="Arial" pitchFamily="34" charset="0"/>
              <a:cs typeface="Arial" pitchFamily="34" charset="0"/>
            </a:rPr>
            <a:t>641</a:t>
          </a:r>
        </a:p>
        <a:p>
          <a:pPr lvl="0" algn="ctr" defTabSz="6223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Enterprises</a:t>
          </a:r>
        </a:p>
        <a:p>
          <a:pPr lvl="0" algn="ctr" defTabSz="6223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n-ZA" sz="1600" b="1" kern="1200" dirty="0" smtClean="0">
              <a:latin typeface="Arial" pitchFamily="34" charset="0"/>
              <a:cs typeface="Arial" pitchFamily="34" charset="0"/>
            </a:rPr>
            <a:t>R55.6m</a:t>
          </a:r>
        </a:p>
        <a:p>
          <a:pPr lvl="0" algn="ctr" defTabSz="622300">
            <a:lnSpc>
              <a:spcPct val="90000"/>
            </a:lnSpc>
            <a:spcBef>
              <a:spcPct val="0"/>
            </a:spcBef>
            <a:spcAft>
              <a:spcPct val="35000"/>
            </a:spcAft>
          </a:pPr>
          <a:r>
            <a:rPr lang="en-ZA" sz="1400" b="1" kern="1200" dirty="0" smtClean="0">
              <a:latin typeface="Arial" pitchFamily="34" charset="0"/>
              <a:cs typeface="Arial" pitchFamily="34" charset="0"/>
            </a:rPr>
            <a:t>Value of approvals</a:t>
          </a:r>
        </a:p>
        <a:p>
          <a:pPr lvl="0" algn="ctr" defTabSz="6223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n-ZA" sz="1600" b="1" kern="1200" dirty="0" smtClean="0">
              <a:solidFill>
                <a:srgbClr val="1C1CA4"/>
              </a:solidFill>
              <a:latin typeface="Arial" pitchFamily="34" charset="0"/>
              <a:cs typeface="Arial" pitchFamily="34" charset="0"/>
            </a:rPr>
            <a:t>R43.9m</a:t>
          </a:r>
        </a:p>
        <a:p>
          <a:pPr lvl="0" algn="ctr" defTabSz="6223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Value of claims paid</a:t>
          </a:r>
          <a:endParaRPr lang="en-ZA" sz="1400" b="1" kern="1200" dirty="0">
            <a:solidFill>
              <a:srgbClr val="1C1CA4"/>
            </a:solidFill>
            <a:latin typeface="Arial" pitchFamily="34" charset="0"/>
            <a:cs typeface="Arial" pitchFamily="34" charset="0"/>
          </a:endParaRPr>
        </a:p>
      </dsp:txBody>
      <dsp:txXfrm>
        <a:off x="4475787" y="718093"/>
        <a:ext cx="2812500" cy="3467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D8BD2-7A09-4C50-9E0C-05F1E912191D}">
      <dsp:nvSpPr>
        <dsp:cNvPr id="0" name=""/>
        <dsp:cNvSpPr/>
      </dsp:nvSpPr>
      <dsp:spPr>
        <a:xfrm>
          <a:off x="5072" y="126944"/>
          <a:ext cx="3894174" cy="1397057"/>
        </a:xfrm>
        <a:prstGeom prst="rect">
          <a:avLst/>
        </a:prstGeom>
        <a:solidFill>
          <a:srgbClr val="66CCFF"/>
        </a:solidFill>
        <a:ln w="38100">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2014/15</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R930.4m </a:t>
          </a:r>
          <a:r>
            <a:rPr lang="en-ZA" sz="1400" kern="1200" dirty="0" smtClean="0">
              <a:solidFill>
                <a:schemeClr val="tx1"/>
              </a:solidFill>
              <a:latin typeface="Arial" pitchFamily="34" charset="0"/>
              <a:cs typeface="Arial" pitchFamily="34" charset="0"/>
            </a:rPr>
            <a:t>Approvals</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144 </a:t>
          </a:r>
          <a:r>
            <a:rPr lang="en-ZA" sz="1400" kern="1200" dirty="0" smtClean="0">
              <a:solidFill>
                <a:schemeClr val="tx1"/>
              </a:solidFill>
              <a:latin typeface="Arial" pitchFamily="34" charset="0"/>
              <a:cs typeface="Arial" pitchFamily="34" charset="0"/>
            </a:rPr>
            <a:t>Projects</a:t>
          </a:r>
        </a:p>
        <a:p>
          <a:pPr lvl="0" algn="ctr" defTabSz="622300">
            <a:lnSpc>
              <a:spcPct val="90000"/>
            </a:lnSpc>
            <a:spcBef>
              <a:spcPct val="0"/>
            </a:spcBef>
            <a:spcAft>
              <a:spcPct val="35000"/>
            </a:spcAft>
          </a:pPr>
          <a:r>
            <a:rPr lang="en-ZA" sz="1400" kern="1200" dirty="0" smtClean="0">
              <a:solidFill>
                <a:schemeClr val="tx1"/>
              </a:solidFill>
              <a:latin typeface="Arial" pitchFamily="34" charset="0"/>
              <a:cs typeface="Arial" pitchFamily="34" charset="0"/>
            </a:rPr>
            <a:t> </a:t>
          </a:r>
          <a:endParaRPr lang="en-ZA" sz="1400" kern="1200" dirty="0">
            <a:solidFill>
              <a:schemeClr val="tx1"/>
            </a:solidFill>
            <a:latin typeface="Arial" pitchFamily="34" charset="0"/>
            <a:cs typeface="Arial" pitchFamily="34" charset="0"/>
          </a:endParaRPr>
        </a:p>
      </dsp:txBody>
      <dsp:txXfrm>
        <a:off x="5072" y="126944"/>
        <a:ext cx="3894174" cy="1397057"/>
      </dsp:txXfrm>
    </dsp:sp>
    <dsp:sp modelId="{92A077CA-9651-421E-9742-B2024CE70A6A}">
      <dsp:nvSpPr>
        <dsp:cNvPr id="0" name=""/>
        <dsp:cNvSpPr/>
      </dsp:nvSpPr>
      <dsp:spPr>
        <a:xfrm>
          <a:off x="4052322" y="126944"/>
          <a:ext cx="4096004" cy="1397057"/>
        </a:xfrm>
        <a:prstGeom prst="rect">
          <a:avLst/>
        </a:prstGeom>
        <a:solidFill>
          <a:srgbClr val="66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2015/16</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R917.2m </a:t>
          </a:r>
          <a:r>
            <a:rPr lang="en-ZA" sz="1400" kern="1200" dirty="0" smtClean="0">
              <a:solidFill>
                <a:schemeClr val="tx1"/>
              </a:solidFill>
              <a:latin typeface="Arial" pitchFamily="34" charset="0"/>
              <a:cs typeface="Arial" pitchFamily="34" charset="0"/>
            </a:rPr>
            <a:t>Approvals</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127  </a:t>
          </a:r>
          <a:r>
            <a:rPr lang="en-ZA" sz="1400" b="0" kern="1200" dirty="0" smtClean="0">
              <a:solidFill>
                <a:schemeClr val="tx1"/>
              </a:solidFill>
              <a:latin typeface="Arial" pitchFamily="34" charset="0"/>
              <a:cs typeface="Arial" pitchFamily="34" charset="0"/>
            </a:rPr>
            <a:t>Projects</a:t>
          </a:r>
          <a:endParaRPr lang="en-ZA" sz="1800" b="1" kern="1200" dirty="0">
            <a:solidFill>
              <a:schemeClr val="tx1"/>
            </a:solidFill>
            <a:latin typeface="Arial" pitchFamily="34" charset="0"/>
            <a:cs typeface="Arial" pitchFamily="34" charset="0"/>
          </a:endParaRPr>
        </a:p>
      </dsp:txBody>
      <dsp:txXfrm>
        <a:off x="4052322" y="126944"/>
        <a:ext cx="4096004" cy="13970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2A1D9-24AD-46E3-84AC-FE643486F665}">
      <dsp:nvSpPr>
        <dsp:cNvPr id="0" name=""/>
        <dsp:cNvSpPr/>
      </dsp:nvSpPr>
      <dsp:spPr>
        <a:xfrm>
          <a:off x="3493383" y="2237626"/>
          <a:ext cx="1569549" cy="1569549"/>
        </a:xfrm>
        <a:prstGeom prst="ellipse">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2"/>
                </a14:imgProps>
              </a:ext>
            </a:extLst>
          </a:blip>
          <a:stretch>
            <a:fillRect l="-25000" r="-25000"/>
          </a:stretch>
        </a:blipFill>
        <a:ln>
          <a:noFill/>
        </a:ln>
        <a:effectLst>
          <a:outerShdw blurRad="40000" dist="20000" dir="5400000" rotWithShape="0">
            <a:srgbClr val="000000">
              <a:alpha val="38000"/>
            </a:srgbClr>
          </a:outerShdw>
        </a:effectLst>
        <a:scene3d>
          <a:camera prst="perspectiveLeft" fov="0" zoom="91000">
            <a:rot lat="0" lon="0" rev="0"/>
          </a:camera>
          <a:lightRig rig="threePt" dir="t">
            <a:rot lat="0" lon="0" rev="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en-ZA" sz="1100" kern="1200" dirty="0"/>
        </a:p>
      </dsp:txBody>
      <dsp:txXfrm>
        <a:off x="3723238" y="2467481"/>
        <a:ext cx="1109839" cy="1109839"/>
      </dsp:txXfrm>
    </dsp:sp>
    <dsp:sp modelId="{9F2AD18F-4C77-4285-AF59-800BE747DD44}">
      <dsp:nvSpPr>
        <dsp:cNvPr id="0" name=""/>
        <dsp:cNvSpPr/>
      </dsp:nvSpPr>
      <dsp:spPr>
        <a:xfrm rot="15998334">
          <a:off x="4062370" y="1879182"/>
          <a:ext cx="396107" cy="383809"/>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perspectiveLeft" fov="0" zoom="91000">
            <a:rot lat="0" lon="0" rev="0"/>
          </a:camera>
          <a:lightRig rig="threePt" dir="t">
            <a:rot lat="0" lon="0" rev="0"/>
          </a:lightRig>
        </a:scene3d>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ZA" sz="2400" kern="1200"/>
        </a:p>
      </dsp:txBody>
      <dsp:txXfrm rot="10800000">
        <a:off x="4123317" y="2013416"/>
        <a:ext cx="280964" cy="230285"/>
      </dsp:txXfrm>
    </dsp:sp>
    <dsp:sp modelId="{E2D0FC89-53F2-4D6E-A457-94DC5F730838}">
      <dsp:nvSpPr>
        <dsp:cNvPr id="0" name=""/>
        <dsp:cNvSpPr/>
      </dsp:nvSpPr>
      <dsp:spPr>
        <a:xfrm>
          <a:off x="2695677" y="72273"/>
          <a:ext cx="2922548" cy="1772633"/>
        </a:xfrm>
        <a:prstGeom prst="flowChartOnlineStorage">
          <a:avLst/>
        </a:prstGeom>
        <a:solidFill>
          <a:srgbClr val="92D050"/>
        </a:solidFill>
        <a:ln>
          <a:solidFill>
            <a:srgbClr val="FFC000"/>
          </a:solidFill>
        </a:ln>
        <a:effectLst>
          <a:outerShdw blurRad="40000" dist="20000" dir="5400000" rotWithShape="0">
            <a:srgbClr val="000000">
              <a:alpha val="38000"/>
            </a:srgbClr>
          </a:outerShdw>
        </a:effectLst>
        <a:scene3d>
          <a:camera prst="perspectiveLeft" fov="0" zoom="91000">
            <a:rot lat="0" lon="0" rev="0"/>
          </a:camera>
          <a:lightRig rig="threePt" dir="t">
            <a:rot lat="0" lon="0" rev="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none" kern="1200" dirty="0" smtClean="0">
              <a:solidFill>
                <a:srgbClr val="FF0000"/>
              </a:solidFill>
              <a:latin typeface="Arial" pitchFamily="34" charset="0"/>
              <a:cs typeface="Arial" pitchFamily="34" charset="0"/>
            </a:rPr>
            <a:t>WESTERN CAPE</a:t>
          </a:r>
          <a:endParaRPr lang="en-US" sz="1600" b="0" kern="1200" dirty="0" smtClean="0">
            <a:latin typeface="Arial" pitchFamily="34" charset="0"/>
            <a:cs typeface="Arial" pitchFamily="34" charset="0"/>
          </a:endParaRPr>
        </a:p>
        <a:p>
          <a:pPr lvl="0" algn="l" defTabSz="711200">
            <a:lnSpc>
              <a:spcPct val="90000"/>
            </a:lnSpc>
            <a:spcBef>
              <a:spcPct val="0"/>
            </a:spcBef>
            <a:spcAft>
              <a:spcPct val="35000"/>
            </a:spcAft>
          </a:pPr>
          <a:r>
            <a:rPr lang="en-US" sz="1600" b="0" kern="1200" dirty="0" smtClean="0">
              <a:latin typeface="Arial" pitchFamily="34" charset="0"/>
              <a:cs typeface="Arial" pitchFamily="34" charset="0"/>
            </a:rPr>
            <a:t>Export Revenue</a:t>
          </a:r>
          <a:r>
            <a:rPr lang="en-US" sz="1600" kern="1200" dirty="0" smtClean="0">
              <a:latin typeface="Arial" pitchFamily="34" charset="0"/>
              <a:cs typeface="Arial" pitchFamily="34" charset="0"/>
            </a:rPr>
            <a:t>: </a:t>
          </a:r>
          <a:r>
            <a:rPr lang="en-US" sz="1600" b="1" kern="1200" dirty="0" smtClean="0">
              <a:solidFill>
                <a:srgbClr val="FF0000"/>
              </a:solidFill>
              <a:latin typeface="Arial" pitchFamily="34" charset="0"/>
              <a:cs typeface="Arial" pitchFamily="34" charset="0"/>
            </a:rPr>
            <a:t>R2.5 b</a:t>
          </a:r>
          <a:endParaRPr lang="en-US" sz="1600" b="0" kern="1200" dirty="0" smtClean="0">
            <a:solidFill>
              <a:srgbClr val="FF0000"/>
            </a:solidFill>
            <a:latin typeface="Arial" pitchFamily="34" charset="0"/>
            <a:cs typeface="Arial" pitchFamily="34" charset="0"/>
          </a:endParaRPr>
        </a:p>
        <a:p>
          <a:pPr lvl="0" algn="l" defTabSz="711200">
            <a:lnSpc>
              <a:spcPct val="90000"/>
            </a:lnSpc>
            <a:spcBef>
              <a:spcPct val="0"/>
            </a:spcBef>
            <a:spcAft>
              <a:spcPct val="35000"/>
            </a:spcAft>
          </a:pPr>
          <a:r>
            <a:rPr lang="en-US" sz="1600" b="0" kern="1200" dirty="0" smtClean="0">
              <a:latin typeface="Arial" pitchFamily="34" charset="0"/>
              <a:cs typeface="Arial" pitchFamily="34" charset="0"/>
            </a:rPr>
            <a:t>Claims Paid</a:t>
          </a:r>
          <a:r>
            <a:rPr lang="en-US" sz="1600" b="0" kern="1200" dirty="0" smtClean="0">
              <a:solidFill>
                <a:schemeClr val="tx1"/>
              </a:solidFill>
              <a:latin typeface="Arial" pitchFamily="34" charset="0"/>
              <a:cs typeface="Arial" pitchFamily="34" charset="0"/>
            </a:rPr>
            <a:t>:</a:t>
          </a:r>
          <a:r>
            <a:rPr lang="en-US" sz="1600" b="1" kern="1200" dirty="0" smtClean="0">
              <a:solidFill>
                <a:srgbClr val="FF0000"/>
              </a:solidFill>
              <a:latin typeface="Arial" pitchFamily="34" charset="0"/>
              <a:cs typeface="Arial" pitchFamily="34" charset="0"/>
            </a:rPr>
            <a:t> R213.9 m</a:t>
          </a:r>
        </a:p>
        <a:p>
          <a:pPr lvl="0" algn="l" defTabSz="711200">
            <a:lnSpc>
              <a:spcPct val="90000"/>
            </a:lnSpc>
            <a:spcBef>
              <a:spcPct val="0"/>
            </a:spcBef>
            <a:spcAft>
              <a:spcPct val="35000"/>
            </a:spcAft>
          </a:pPr>
          <a:endParaRPr lang="en-US" sz="1400" b="1" kern="1200" dirty="0" smtClean="0">
            <a:latin typeface="Arial" pitchFamily="34" charset="0"/>
            <a:cs typeface="Arial" pitchFamily="34" charset="0"/>
          </a:endParaRPr>
        </a:p>
        <a:p>
          <a:pPr lvl="0" algn="ctr" defTabSz="711200">
            <a:lnSpc>
              <a:spcPct val="90000"/>
            </a:lnSpc>
            <a:spcBef>
              <a:spcPct val="0"/>
            </a:spcBef>
            <a:spcAft>
              <a:spcPct val="35000"/>
            </a:spcAft>
          </a:pPr>
          <a:r>
            <a:rPr lang="en-US" sz="1400" b="1" kern="1200" dirty="0" smtClean="0">
              <a:latin typeface="Arial" pitchFamily="34" charset="0"/>
              <a:cs typeface="Arial" pitchFamily="34" charset="0"/>
            </a:rPr>
            <a:t>ROI</a:t>
          </a: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R12</a:t>
          </a:r>
          <a:endParaRPr lang="en-ZA" sz="1400" b="1" kern="1200" dirty="0">
            <a:latin typeface="Arial" pitchFamily="34" charset="0"/>
            <a:cs typeface="Arial" pitchFamily="34" charset="0"/>
          </a:endParaRPr>
        </a:p>
      </dsp:txBody>
      <dsp:txXfrm>
        <a:off x="3182768" y="72273"/>
        <a:ext cx="1948366" cy="1772633"/>
      </dsp:txXfrm>
    </dsp:sp>
    <dsp:sp modelId="{A097F915-74CB-405B-9CA6-C3CBA5687877}">
      <dsp:nvSpPr>
        <dsp:cNvPr id="0" name=""/>
        <dsp:cNvSpPr/>
      </dsp:nvSpPr>
      <dsp:spPr>
        <a:xfrm rot="21450703">
          <a:off x="5165874" y="2714888"/>
          <a:ext cx="383251" cy="383809"/>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perspectiveLeft" fov="0" zoom="91000">
            <a:rot lat="0" lon="0" rev="0"/>
          </a:camera>
          <a:lightRig rig="threePt" dir="t">
            <a:rot lat="0" lon="0" rev="0"/>
          </a:lightRig>
        </a:scene3d>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ZA" sz="2400" kern="1200"/>
        </a:p>
      </dsp:txBody>
      <dsp:txXfrm>
        <a:off x="5165928" y="2794146"/>
        <a:ext cx="268276" cy="230285"/>
      </dsp:txXfrm>
    </dsp:sp>
    <dsp:sp modelId="{E8EBEE1A-B0D6-4800-8526-8C6A74717D5F}">
      <dsp:nvSpPr>
        <dsp:cNvPr id="0" name=""/>
        <dsp:cNvSpPr/>
      </dsp:nvSpPr>
      <dsp:spPr>
        <a:xfrm>
          <a:off x="5544662" y="1726128"/>
          <a:ext cx="3096297" cy="1887618"/>
        </a:xfrm>
        <a:prstGeom prst="flowChartOnlineStorage">
          <a:avLst/>
        </a:prstGeom>
        <a:solidFill>
          <a:schemeClr val="bg1"/>
        </a:solidFill>
        <a:ln>
          <a:solidFill>
            <a:srgbClr val="FFC000"/>
          </a:solidFill>
        </a:ln>
        <a:effectLst>
          <a:outerShdw blurRad="40000" dist="20000" dir="5400000" rotWithShape="0">
            <a:srgbClr val="000000">
              <a:alpha val="38000"/>
            </a:srgbClr>
          </a:outerShdw>
        </a:effectLst>
        <a:scene3d>
          <a:camera prst="perspectiveLeft" fov="0" zoom="91000">
            <a:rot lat="0" lon="0" rev="0"/>
          </a:camera>
          <a:lightRig rig="threePt" dir="t">
            <a:rot lat="0" lon="0" rev="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150000"/>
            </a:lnSpc>
            <a:spcBef>
              <a:spcPct val="0"/>
            </a:spcBef>
            <a:spcAft>
              <a:spcPct val="35000"/>
            </a:spcAft>
          </a:pPr>
          <a:r>
            <a:rPr lang="en-US" sz="1400" b="1" u="none" kern="1200" dirty="0" err="1" smtClean="0">
              <a:solidFill>
                <a:srgbClr val="FF0000"/>
              </a:solidFill>
              <a:latin typeface="Arial" pitchFamily="34" charset="0"/>
              <a:cs typeface="Arial" pitchFamily="34" charset="0"/>
            </a:rPr>
            <a:t>KWAZULU</a:t>
          </a:r>
          <a:r>
            <a:rPr lang="en-US" sz="1400" b="1" u="none" kern="1200" dirty="0" smtClean="0">
              <a:solidFill>
                <a:srgbClr val="FF0000"/>
              </a:solidFill>
              <a:latin typeface="Arial" pitchFamily="34" charset="0"/>
              <a:cs typeface="Arial" pitchFamily="34" charset="0"/>
            </a:rPr>
            <a:t>–NATAL</a:t>
          </a:r>
          <a:endParaRPr lang="en-US" sz="1400" b="1" u="sng" kern="1200" dirty="0" smtClean="0">
            <a:latin typeface="Arial" pitchFamily="34" charset="0"/>
            <a:cs typeface="Arial" pitchFamily="34" charset="0"/>
          </a:endParaRPr>
        </a:p>
        <a:p>
          <a:pPr lvl="0" algn="l" defTabSz="622300">
            <a:lnSpc>
              <a:spcPct val="90000"/>
            </a:lnSpc>
            <a:spcBef>
              <a:spcPct val="0"/>
            </a:spcBef>
            <a:spcAft>
              <a:spcPct val="35000"/>
            </a:spcAft>
          </a:pPr>
          <a:r>
            <a:rPr lang="en-US" sz="1400" b="0" kern="1200" dirty="0" smtClean="0">
              <a:latin typeface="Arial" pitchFamily="34" charset="0"/>
              <a:cs typeface="Arial" pitchFamily="34" charset="0"/>
            </a:rPr>
            <a:t>Export Revenue:</a:t>
          </a:r>
          <a:r>
            <a:rPr lang="en-US" sz="1400" b="1" kern="1200" dirty="0" smtClean="0">
              <a:solidFill>
                <a:srgbClr val="FF0000"/>
              </a:solidFill>
              <a:latin typeface="Arial" pitchFamily="34" charset="0"/>
              <a:cs typeface="Arial" pitchFamily="34" charset="0"/>
            </a:rPr>
            <a:t>R689.9m</a:t>
          </a:r>
        </a:p>
        <a:p>
          <a:pPr lvl="0" algn="l" defTabSz="622300">
            <a:lnSpc>
              <a:spcPct val="90000"/>
            </a:lnSpc>
            <a:spcBef>
              <a:spcPct val="0"/>
            </a:spcBef>
            <a:spcAft>
              <a:spcPct val="35000"/>
            </a:spcAft>
          </a:pPr>
          <a:r>
            <a:rPr lang="en-US" sz="1400" b="0" kern="1200" dirty="0" smtClean="0">
              <a:latin typeface="Arial" pitchFamily="34" charset="0"/>
              <a:cs typeface="Arial" pitchFamily="34" charset="0"/>
            </a:rPr>
            <a:t>Claims Paid: </a:t>
          </a:r>
          <a:r>
            <a:rPr lang="en-US" sz="1400" b="1" kern="1200" dirty="0" smtClean="0">
              <a:solidFill>
                <a:srgbClr val="FF0000"/>
              </a:solidFill>
              <a:latin typeface="Arial" pitchFamily="34" charset="0"/>
              <a:cs typeface="Arial" pitchFamily="34" charset="0"/>
            </a:rPr>
            <a:t>R71.5 m</a:t>
          </a:r>
        </a:p>
        <a:p>
          <a:pPr lvl="0" algn="l" defTabSz="622300">
            <a:lnSpc>
              <a:spcPct val="90000"/>
            </a:lnSpc>
            <a:spcBef>
              <a:spcPct val="0"/>
            </a:spcBef>
            <a:spcAft>
              <a:spcPct val="35000"/>
            </a:spcAft>
          </a:pPr>
          <a:endParaRPr lang="en-US"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ROI</a:t>
          </a: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R9.55</a:t>
          </a:r>
          <a:endParaRPr lang="en-ZA" sz="1400" b="1" kern="1200" dirty="0">
            <a:latin typeface="Arial" pitchFamily="34" charset="0"/>
            <a:cs typeface="Arial" pitchFamily="34" charset="0"/>
          </a:endParaRPr>
        </a:p>
      </dsp:txBody>
      <dsp:txXfrm>
        <a:off x="6060712" y="1726128"/>
        <a:ext cx="2064198" cy="1887618"/>
      </dsp:txXfrm>
    </dsp:sp>
    <dsp:sp modelId="{C9981965-B363-46C1-A295-FC86DB87BA66}">
      <dsp:nvSpPr>
        <dsp:cNvPr id="0" name=""/>
        <dsp:cNvSpPr/>
      </dsp:nvSpPr>
      <dsp:spPr>
        <a:xfrm rot="10895689">
          <a:off x="2790787" y="2581007"/>
          <a:ext cx="543644" cy="383809"/>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perspectiveLeft" fov="0" zoom="91000">
            <a:rot lat="0" lon="0" rev="0"/>
          </a:camera>
          <a:lightRig rig="threePt" dir="t">
            <a:rot lat="0" lon="0" rev="0"/>
          </a:lightRig>
        </a:scene3d>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ZA" sz="2400" kern="1200"/>
        </a:p>
      </dsp:txBody>
      <dsp:txXfrm rot="10800000">
        <a:off x="2905908" y="2659371"/>
        <a:ext cx="428501" cy="230285"/>
      </dsp:txXfrm>
    </dsp:sp>
    <dsp:sp modelId="{1752FB2A-32E4-4107-860C-F50A965D2FD1}">
      <dsp:nvSpPr>
        <dsp:cNvPr id="0" name=""/>
        <dsp:cNvSpPr/>
      </dsp:nvSpPr>
      <dsp:spPr>
        <a:xfrm>
          <a:off x="0" y="1896054"/>
          <a:ext cx="2770537" cy="1781548"/>
        </a:xfrm>
        <a:prstGeom prst="flowChartOnlineStorage">
          <a:avLst/>
        </a:prstGeom>
        <a:noFill/>
        <a:ln>
          <a:solidFill>
            <a:srgbClr val="FFC000"/>
          </a:solidFill>
        </a:ln>
        <a:effectLst>
          <a:outerShdw blurRad="40000" dist="20000" dir="5400000" rotWithShape="0">
            <a:srgbClr val="000000">
              <a:alpha val="38000"/>
            </a:srgbClr>
          </a:outerShdw>
        </a:effectLst>
        <a:scene3d>
          <a:camera prst="perspectiveLeft" fov="0" zoom="91000">
            <a:rot lat="0" lon="0" rev="0"/>
          </a:camera>
          <a:lightRig rig="threePt" dir="t">
            <a:rot lat="0" lon="0" rev="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rgbClr val="FF0000"/>
              </a:solidFill>
              <a:latin typeface="Arial" pitchFamily="34" charset="0"/>
              <a:cs typeface="Arial" pitchFamily="34" charset="0"/>
            </a:rPr>
            <a:t>GAUTENG</a:t>
          </a:r>
          <a:endParaRPr lang="en-US" sz="1400" b="1" kern="1200" dirty="0" smtClean="0">
            <a:latin typeface="Arial" pitchFamily="34" charset="0"/>
            <a:cs typeface="Arial" pitchFamily="34" charset="0"/>
          </a:endParaRPr>
        </a:p>
        <a:p>
          <a:pPr lvl="0" algn="l" defTabSz="622300">
            <a:lnSpc>
              <a:spcPct val="90000"/>
            </a:lnSpc>
            <a:spcBef>
              <a:spcPct val="0"/>
            </a:spcBef>
            <a:spcAft>
              <a:spcPct val="35000"/>
            </a:spcAft>
          </a:pPr>
          <a:r>
            <a:rPr lang="en-US" sz="1400" b="0" kern="1200" dirty="0" smtClean="0">
              <a:latin typeface="Arial" pitchFamily="34" charset="0"/>
              <a:cs typeface="Arial" pitchFamily="34" charset="0"/>
            </a:rPr>
            <a:t>Export Revenue:</a:t>
          </a:r>
          <a:r>
            <a:rPr lang="en-US" sz="1400" b="1" kern="1200" dirty="0" smtClean="0">
              <a:solidFill>
                <a:srgbClr val="FF0000"/>
              </a:solidFill>
              <a:latin typeface="Arial" pitchFamily="34" charset="0"/>
              <a:cs typeface="Arial" pitchFamily="34" charset="0"/>
            </a:rPr>
            <a:t>R1.4 b</a:t>
          </a:r>
        </a:p>
        <a:p>
          <a:pPr lvl="0" algn="l" defTabSz="622300">
            <a:lnSpc>
              <a:spcPct val="90000"/>
            </a:lnSpc>
            <a:spcBef>
              <a:spcPct val="0"/>
            </a:spcBef>
            <a:spcAft>
              <a:spcPct val="35000"/>
            </a:spcAft>
          </a:pPr>
          <a:r>
            <a:rPr lang="en-US" sz="1400" b="0" kern="1200" dirty="0" smtClean="0">
              <a:latin typeface="Arial" pitchFamily="34" charset="0"/>
              <a:cs typeface="Arial" pitchFamily="34" charset="0"/>
            </a:rPr>
            <a:t>Claims Paid: </a:t>
          </a:r>
          <a:r>
            <a:rPr lang="en-US" sz="1400" b="1" kern="1200" dirty="0" smtClean="0">
              <a:solidFill>
                <a:srgbClr val="FF0000"/>
              </a:solidFill>
              <a:latin typeface="Arial" pitchFamily="34" charset="0"/>
              <a:cs typeface="Arial" pitchFamily="34" charset="0"/>
            </a:rPr>
            <a:t>R36.1 m</a:t>
          </a:r>
        </a:p>
        <a:p>
          <a:pPr lvl="0" algn="ctr" defTabSz="622300">
            <a:lnSpc>
              <a:spcPct val="90000"/>
            </a:lnSpc>
            <a:spcBef>
              <a:spcPct val="0"/>
            </a:spcBef>
            <a:spcAft>
              <a:spcPct val="35000"/>
            </a:spcAft>
          </a:pPr>
          <a:endParaRPr lang="en-US"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ROI</a:t>
          </a: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R38.78</a:t>
          </a:r>
          <a:endParaRPr lang="en-ZA" sz="1400" b="1" kern="1200" dirty="0">
            <a:latin typeface="Arial" pitchFamily="34" charset="0"/>
            <a:cs typeface="Arial" pitchFamily="34" charset="0"/>
          </a:endParaRPr>
        </a:p>
      </dsp:txBody>
      <dsp:txXfrm>
        <a:off x="461756" y="1896054"/>
        <a:ext cx="1847025" cy="17815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CA13D-37CF-4CF5-9E1B-BC03386CAA4E}">
      <dsp:nvSpPr>
        <dsp:cNvPr id="0" name=""/>
        <dsp:cNvSpPr/>
      </dsp:nvSpPr>
      <dsp:spPr>
        <a:xfrm rot="10800000" flipH="1">
          <a:off x="415820" y="117423"/>
          <a:ext cx="5579425" cy="1594025"/>
        </a:xfrm>
        <a:prstGeom prst="rect">
          <a:avLst/>
        </a:prstGeom>
        <a:solidFill>
          <a:schemeClr val="bg1">
            <a:lumMod val="9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6346" tIns="41910" rIns="78232" bIns="41910" numCol="1" spcCol="1270" anchor="ctr" anchorCtr="0">
          <a:noAutofit/>
        </a:bodyPr>
        <a:lstStyle/>
        <a:p>
          <a:pPr lvl="0" algn="l"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                                                      </a:t>
          </a:r>
          <a:r>
            <a:rPr lang="en-US" sz="1100" b="1" kern="1200" dirty="0" smtClean="0">
              <a:solidFill>
                <a:schemeClr val="tx1"/>
              </a:solidFill>
              <a:latin typeface="Arial" pitchFamily="34" charset="0"/>
              <a:cs typeface="Arial" pitchFamily="34" charset="0"/>
            </a:rPr>
            <a:t>2014/15                            </a:t>
          </a:r>
          <a:r>
            <a:rPr lang="en-US" sz="1600" b="1" kern="1200" dirty="0" smtClean="0">
              <a:solidFill>
                <a:schemeClr val="tx1"/>
              </a:solidFill>
              <a:latin typeface="Arial" pitchFamily="34" charset="0"/>
              <a:cs typeface="Arial" pitchFamily="34" charset="0"/>
            </a:rPr>
            <a:t>2015/16</a:t>
          </a: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Gauteng   </a:t>
          </a:r>
          <a:r>
            <a:rPr lang="en-US" sz="1100" kern="1200" dirty="0" smtClean="0">
              <a:solidFill>
                <a:schemeClr val="tx1"/>
              </a:solidFill>
              <a:latin typeface="Arial" panose="020B0604020202020204" pitchFamily="34" charset="0"/>
              <a:cs typeface="Arial" panose="020B0604020202020204" pitchFamily="34" charset="0"/>
            </a:rPr>
            <a:t>                                   </a:t>
          </a:r>
          <a:r>
            <a:rPr lang="en-US" sz="1050" b="0" kern="1200" dirty="0" smtClean="0">
              <a:solidFill>
                <a:schemeClr val="tx1"/>
              </a:solidFill>
              <a:latin typeface="Arial" pitchFamily="34" charset="0"/>
              <a:cs typeface="Arial" pitchFamily="34" charset="0"/>
            </a:rPr>
            <a:t>4 712                                      </a:t>
          </a:r>
          <a:r>
            <a:rPr lang="en-US" sz="1600" b="1" kern="1200" dirty="0" smtClean="0">
              <a:solidFill>
                <a:schemeClr val="tx1"/>
              </a:solidFill>
              <a:latin typeface="Arial" pitchFamily="34" charset="0"/>
              <a:cs typeface="Arial" pitchFamily="34" charset="0"/>
            </a:rPr>
            <a:t>4 377</a:t>
          </a: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KwaZulu-Natal</a:t>
          </a:r>
          <a:r>
            <a:rPr lang="en-US" sz="1200" b="1" kern="1200" dirty="0" smtClean="0">
              <a:solidFill>
                <a:schemeClr val="tx1"/>
              </a:solidFill>
              <a:latin typeface="Arial" pitchFamily="34" charset="0"/>
              <a:cs typeface="Arial" pitchFamily="34" charset="0"/>
            </a:rPr>
            <a:t>                           </a:t>
          </a:r>
          <a:r>
            <a:rPr lang="en-US" sz="1100" b="0" kern="1200" dirty="0" smtClean="0">
              <a:solidFill>
                <a:schemeClr val="tx1"/>
              </a:solidFill>
              <a:latin typeface="Arial" pitchFamily="34" charset="0"/>
              <a:cs typeface="Arial" pitchFamily="34" charset="0"/>
            </a:rPr>
            <a:t>8 993                               </a:t>
          </a:r>
          <a:r>
            <a:rPr lang="en-US" sz="1100" b="1" kern="1200" dirty="0" smtClean="0">
              <a:solidFill>
                <a:schemeClr val="tx1"/>
              </a:solidFill>
              <a:latin typeface="Arial" pitchFamily="34" charset="0"/>
              <a:cs typeface="Arial" pitchFamily="34" charset="0"/>
            </a:rPr>
            <a:t>  </a:t>
          </a:r>
          <a:r>
            <a:rPr lang="en-US" sz="1800" b="1" kern="1200" dirty="0" smtClean="0">
              <a:solidFill>
                <a:schemeClr val="tx1"/>
              </a:solidFill>
              <a:latin typeface="Arial" pitchFamily="34" charset="0"/>
              <a:cs typeface="Arial" pitchFamily="34" charset="0"/>
            </a:rPr>
            <a:t>8 034</a:t>
          </a:r>
        </a:p>
        <a:p>
          <a:pPr lvl="0" algn="l" defTabSz="488950">
            <a:lnSpc>
              <a:spcPct val="90000"/>
            </a:lnSpc>
            <a:spcBef>
              <a:spcPct val="0"/>
            </a:spcBef>
            <a:spcAft>
              <a:spcPct val="35000"/>
            </a:spcAft>
          </a:pPr>
          <a:r>
            <a:rPr lang="en-US" sz="1600" b="1" kern="1200" dirty="0" smtClean="0">
              <a:solidFill>
                <a:srgbClr val="FF0000"/>
              </a:solidFill>
              <a:latin typeface="Arial" pitchFamily="34" charset="0"/>
              <a:cs typeface="Arial" pitchFamily="34" charset="0"/>
            </a:rPr>
            <a:t>Western Cape            </a:t>
          </a:r>
          <a:r>
            <a:rPr lang="en-US" sz="1400" b="1" kern="1200" dirty="0" smtClean="0">
              <a:solidFill>
                <a:srgbClr val="FF0000"/>
              </a:solidFill>
              <a:latin typeface="Arial" pitchFamily="34" charset="0"/>
              <a:cs typeface="Arial" pitchFamily="34" charset="0"/>
            </a:rPr>
            <a:t>22 530 </a:t>
          </a:r>
          <a:r>
            <a:rPr lang="en-US" sz="1600" b="1" kern="1200" dirty="0" smtClean="0">
              <a:solidFill>
                <a:srgbClr val="FF0000"/>
              </a:solidFill>
              <a:latin typeface="Arial" pitchFamily="34" charset="0"/>
              <a:cs typeface="Arial" pitchFamily="34" charset="0"/>
            </a:rPr>
            <a:t>                 </a:t>
          </a:r>
          <a:r>
            <a:rPr lang="en-US" sz="2400" b="1" kern="1200" dirty="0" smtClean="0">
              <a:solidFill>
                <a:srgbClr val="FF0000"/>
              </a:solidFill>
              <a:latin typeface="Arial" pitchFamily="34" charset="0"/>
              <a:cs typeface="Arial" pitchFamily="34" charset="0"/>
            </a:rPr>
            <a:t>25 478</a:t>
          </a:r>
          <a:endParaRPr lang="en-ZA" sz="2400" b="1" kern="1200" dirty="0">
            <a:solidFill>
              <a:srgbClr val="FF0000"/>
            </a:solidFill>
            <a:latin typeface="Arial" pitchFamily="34" charset="0"/>
            <a:cs typeface="Arial" pitchFamily="34" charset="0"/>
          </a:endParaRPr>
        </a:p>
      </dsp:txBody>
      <dsp:txXfrm rot="10800000">
        <a:off x="415820" y="117423"/>
        <a:ext cx="5579425" cy="1594025"/>
      </dsp:txXfrm>
    </dsp:sp>
    <dsp:sp modelId="{51CF18C0-DB8D-42D5-8049-2CBBFDC7836F}">
      <dsp:nvSpPr>
        <dsp:cNvPr id="0" name=""/>
        <dsp:cNvSpPr/>
      </dsp:nvSpPr>
      <dsp:spPr>
        <a:xfrm>
          <a:off x="6020468" y="196506"/>
          <a:ext cx="2369645" cy="1465729"/>
        </a:xfrm>
        <a:prstGeom prst="flowChartTerminator">
          <a:avLst/>
        </a:prstGeom>
        <a:blipFill rotWithShape="1">
          <a:blip xmlns:r="http://schemas.openxmlformats.org/officeDocument/2006/relationships" r:embed="rId1">
            <a:duotone>
              <a:prstClr val="black"/>
              <a:srgbClr val="D9C3A5">
                <a:tint val="50000"/>
                <a:satMod val="180000"/>
              </a:srgbClr>
            </a:duotone>
          </a:blip>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4B4BBEC-034F-4C64-9E9C-E3B4FB67344F}">
      <dsp:nvSpPr>
        <dsp:cNvPr id="0" name=""/>
        <dsp:cNvSpPr/>
      </dsp:nvSpPr>
      <dsp:spPr>
        <a:xfrm rot="10800000">
          <a:off x="2061824" y="2006862"/>
          <a:ext cx="5651288" cy="1465729"/>
        </a:xfrm>
        <a:prstGeom prst="rect">
          <a:avLst/>
        </a:prstGeom>
        <a:solidFill>
          <a:schemeClr val="bg1">
            <a:lumMod val="9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6346" tIns="41910" rIns="78232" bIns="41910" numCol="1" spcCol="1270" anchor="ctr" anchorCtr="0">
          <a:noAutofit/>
        </a:bodyPr>
        <a:lstStyle/>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                                             2014/15                               </a:t>
          </a:r>
          <a:r>
            <a:rPr lang="en-US" sz="1600" b="1" kern="1200" dirty="0" smtClean="0">
              <a:solidFill>
                <a:schemeClr val="tx1"/>
              </a:solidFill>
              <a:latin typeface="Arial" pitchFamily="34" charset="0"/>
              <a:cs typeface="Arial" pitchFamily="34" charset="0"/>
            </a:rPr>
            <a:t>2015/16</a:t>
          </a: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Gauteng                                  </a:t>
          </a:r>
          <a:r>
            <a:rPr lang="en-US" sz="1050" b="0" kern="1200" dirty="0" smtClean="0">
              <a:solidFill>
                <a:schemeClr val="tx1"/>
              </a:solidFill>
              <a:latin typeface="Arial" pitchFamily="34" charset="0"/>
              <a:cs typeface="Arial" pitchFamily="34" charset="0"/>
            </a:rPr>
            <a:t>2 937</a:t>
          </a:r>
          <a:r>
            <a:rPr lang="en-US" sz="1100" b="0" kern="1200" dirty="0" smtClean="0">
              <a:solidFill>
                <a:schemeClr val="tx1"/>
              </a:solidFill>
              <a:latin typeface="Arial" pitchFamily="34" charset="0"/>
              <a:cs typeface="Arial" pitchFamily="34" charset="0"/>
            </a:rPr>
            <a:t>                                   </a:t>
          </a:r>
          <a:r>
            <a:rPr lang="en-US" sz="1600" b="1" kern="1200" dirty="0" smtClean="0">
              <a:solidFill>
                <a:schemeClr val="tx1"/>
              </a:solidFill>
              <a:latin typeface="Arial" pitchFamily="34" charset="0"/>
              <a:cs typeface="Arial" pitchFamily="34" charset="0"/>
            </a:rPr>
            <a:t>2 638</a:t>
          </a: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KwaZulu-Natal    </a:t>
          </a:r>
          <a:r>
            <a:rPr lang="en-US" sz="1200" b="1" kern="1200" dirty="0" smtClean="0">
              <a:solidFill>
                <a:schemeClr val="tx1"/>
              </a:solidFill>
              <a:latin typeface="Arial" pitchFamily="34" charset="0"/>
              <a:cs typeface="Arial" pitchFamily="34" charset="0"/>
            </a:rPr>
            <a:t>                  </a:t>
          </a:r>
          <a:r>
            <a:rPr lang="en-US" sz="1100" b="0" kern="1200" dirty="0" smtClean="0">
              <a:solidFill>
                <a:schemeClr val="tx1"/>
              </a:solidFill>
              <a:latin typeface="Arial" pitchFamily="34" charset="0"/>
              <a:cs typeface="Arial" pitchFamily="34" charset="0"/>
            </a:rPr>
            <a:t>5 546           </a:t>
          </a:r>
          <a:r>
            <a:rPr lang="en-US" sz="1200" b="0" kern="1200" dirty="0" smtClean="0">
              <a:solidFill>
                <a:schemeClr val="tx1"/>
              </a:solidFill>
              <a:latin typeface="Arial" pitchFamily="34" charset="0"/>
              <a:cs typeface="Arial" pitchFamily="34" charset="0"/>
            </a:rPr>
            <a:t>                    </a:t>
          </a:r>
          <a:r>
            <a:rPr lang="en-US" sz="1200" b="1" kern="1200" dirty="0" smtClean="0">
              <a:solidFill>
                <a:schemeClr val="tx1"/>
              </a:solidFill>
              <a:latin typeface="Arial" pitchFamily="34" charset="0"/>
              <a:cs typeface="Arial" pitchFamily="34" charset="0"/>
            </a:rPr>
            <a:t> </a:t>
          </a:r>
          <a:r>
            <a:rPr lang="en-US" sz="1800" b="1" kern="1200" dirty="0" smtClean="0">
              <a:solidFill>
                <a:schemeClr val="tx1"/>
              </a:solidFill>
              <a:latin typeface="Arial" pitchFamily="34" charset="0"/>
              <a:cs typeface="Arial" pitchFamily="34" charset="0"/>
            </a:rPr>
            <a:t>4 759</a:t>
          </a:r>
          <a:endParaRPr lang="en-US" sz="1200" b="1" kern="1200" dirty="0" smtClean="0">
            <a:solidFill>
              <a:schemeClr val="tx1"/>
            </a:solidFill>
            <a:latin typeface="Arial" pitchFamily="34" charset="0"/>
            <a:cs typeface="Arial" pitchFamily="34" charset="0"/>
          </a:endParaRPr>
        </a:p>
        <a:p>
          <a:pPr lvl="0" algn="l" defTabSz="488950">
            <a:lnSpc>
              <a:spcPct val="90000"/>
            </a:lnSpc>
            <a:spcBef>
              <a:spcPct val="0"/>
            </a:spcBef>
            <a:spcAft>
              <a:spcPct val="35000"/>
            </a:spcAft>
          </a:pPr>
          <a:r>
            <a:rPr lang="en-US" sz="1600" b="1" kern="1200" dirty="0" smtClean="0">
              <a:solidFill>
                <a:srgbClr val="FF0000"/>
              </a:solidFill>
              <a:latin typeface="Arial" pitchFamily="34" charset="0"/>
              <a:cs typeface="Arial" pitchFamily="34" charset="0"/>
            </a:rPr>
            <a:t>Western Cape        </a:t>
          </a:r>
          <a:r>
            <a:rPr lang="en-US" sz="1400" b="1" kern="1200" dirty="0" smtClean="0">
              <a:solidFill>
                <a:srgbClr val="FF0000"/>
              </a:solidFill>
              <a:latin typeface="Arial" pitchFamily="34" charset="0"/>
              <a:cs typeface="Arial" pitchFamily="34" charset="0"/>
            </a:rPr>
            <a:t>12 727</a:t>
          </a:r>
          <a:r>
            <a:rPr lang="en-US" sz="1600" b="1" kern="1200" dirty="0" smtClean="0">
              <a:solidFill>
                <a:srgbClr val="FF0000"/>
              </a:solidFill>
              <a:latin typeface="Arial" pitchFamily="34" charset="0"/>
              <a:cs typeface="Arial" pitchFamily="34" charset="0"/>
            </a:rPr>
            <a:t>                  </a:t>
          </a:r>
          <a:r>
            <a:rPr lang="en-US" sz="2400" b="1" kern="1200" dirty="0" smtClean="0">
              <a:solidFill>
                <a:srgbClr val="FF0000"/>
              </a:solidFill>
              <a:latin typeface="Arial" pitchFamily="34" charset="0"/>
              <a:cs typeface="Arial" pitchFamily="34" charset="0"/>
            </a:rPr>
            <a:t>15 653</a:t>
          </a:r>
          <a:endParaRPr lang="en-ZA" sz="1600" b="1" kern="1200" dirty="0">
            <a:solidFill>
              <a:srgbClr val="FF0000"/>
            </a:solidFill>
            <a:latin typeface="Arial" pitchFamily="34" charset="0"/>
            <a:cs typeface="Arial" pitchFamily="34" charset="0"/>
          </a:endParaRPr>
        </a:p>
      </dsp:txBody>
      <dsp:txXfrm rot="10800000">
        <a:off x="2061824" y="2006862"/>
        <a:ext cx="5651288" cy="1465729"/>
      </dsp:txXfrm>
    </dsp:sp>
    <dsp:sp modelId="{156F6BA0-9013-48D2-BD7D-53E7A35435D1}">
      <dsp:nvSpPr>
        <dsp:cNvPr id="0" name=""/>
        <dsp:cNvSpPr/>
      </dsp:nvSpPr>
      <dsp:spPr>
        <a:xfrm>
          <a:off x="0" y="2006862"/>
          <a:ext cx="2256564" cy="1465729"/>
        </a:xfrm>
        <a:prstGeom prst="flowChartTerminator">
          <a:avLst/>
        </a:prstGeom>
        <a:blipFill>
          <a:blip xmlns:r="http://schemas.openxmlformats.org/officeDocument/2006/relationships" r:embed="rId2">
            <a:duotone>
              <a:prstClr val="black"/>
              <a:srgbClr val="D9C3A5">
                <a:tint val="50000"/>
                <a:satMod val="180000"/>
              </a:srgbClr>
            </a:duotone>
          </a:blip>
          <a:stretch>
            <a:fillRect l="-25000" r="-25000"/>
          </a:stretch>
        </a:blipFill>
        <a:ln w="19050">
          <a:solidFill>
            <a:schemeClr val="accent3">
              <a:lumMod val="65000"/>
            </a:schemeClr>
          </a:solid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0DF417D-F18C-4CC3-BE61-9A82AEBFCB55}">
      <dsp:nvSpPr>
        <dsp:cNvPr id="0" name=""/>
        <dsp:cNvSpPr/>
      </dsp:nvSpPr>
      <dsp:spPr>
        <a:xfrm rot="10800000">
          <a:off x="467484" y="3810439"/>
          <a:ext cx="5579425" cy="1465729"/>
        </a:xfrm>
        <a:prstGeom prst="rect">
          <a:avLst/>
        </a:prstGeom>
        <a:solidFill>
          <a:schemeClr val="bg1">
            <a:lumMod val="9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6346" tIns="41910" rIns="78232" bIns="41910" numCol="1" spcCol="1270" anchor="ctr" anchorCtr="0">
          <a:noAutofit/>
        </a:bodyPr>
        <a:lstStyle/>
        <a:p>
          <a:pPr lvl="0" algn="ctr" defTabSz="488950">
            <a:lnSpc>
              <a:spcPct val="90000"/>
            </a:lnSpc>
            <a:spcBef>
              <a:spcPct val="0"/>
            </a:spcBef>
            <a:spcAft>
              <a:spcPct val="35000"/>
            </a:spcAft>
          </a:pPr>
          <a:endParaRPr lang="en-US" sz="1100" kern="1200" dirty="0" smtClean="0">
            <a:solidFill>
              <a:schemeClr val="tx1"/>
            </a:solidFill>
            <a:latin typeface="Arial" pitchFamily="34" charset="0"/>
            <a:cs typeface="Arial" pitchFamily="34" charset="0"/>
          </a:endParaRPr>
        </a:p>
        <a:p>
          <a:pPr lvl="0" algn="ctr" defTabSz="488950">
            <a:lnSpc>
              <a:spcPct val="90000"/>
            </a:lnSpc>
            <a:spcBef>
              <a:spcPct val="0"/>
            </a:spcBef>
            <a:spcAft>
              <a:spcPct val="35000"/>
            </a:spcAft>
          </a:pPr>
          <a:endParaRPr lang="en-US" sz="1100" kern="1200" dirty="0" smtClean="0">
            <a:solidFill>
              <a:schemeClr val="tx1"/>
            </a:solidFill>
            <a:latin typeface="Arial" pitchFamily="34" charset="0"/>
            <a:cs typeface="Arial" pitchFamily="34" charset="0"/>
          </a:endParaRP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                                                 2014/15                                     </a:t>
          </a:r>
          <a:r>
            <a:rPr lang="en-US" sz="1600" b="1" kern="1200" dirty="0" smtClean="0">
              <a:solidFill>
                <a:schemeClr val="tx1"/>
              </a:solidFill>
              <a:latin typeface="Arial" pitchFamily="34" charset="0"/>
              <a:cs typeface="Arial" pitchFamily="34" charset="0"/>
            </a:rPr>
            <a:t>2015/16</a:t>
          </a: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Gauteng                                  </a:t>
          </a:r>
          <a:r>
            <a:rPr lang="en-US" sz="1050" b="0" kern="1200" dirty="0" smtClean="0">
              <a:solidFill>
                <a:schemeClr val="tx1"/>
              </a:solidFill>
              <a:latin typeface="Arial" pitchFamily="34" charset="0"/>
              <a:cs typeface="Arial" pitchFamily="34" charset="0"/>
            </a:rPr>
            <a:t>2 095                   </a:t>
          </a:r>
          <a:r>
            <a:rPr lang="en-US" sz="1100" b="0" kern="1200" dirty="0" smtClean="0">
              <a:solidFill>
                <a:schemeClr val="tx1"/>
              </a:solidFill>
              <a:latin typeface="Arial" pitchFamily="34" charset="0"/>
              <a:cs typeface="Arial" pitchFamily="34" charset="0"/>
            </a:rPr>
            <a:t>                           </a:t>
          </a:r>
          <a:r>
            <a:rPr lang="en-US" sz="1600" b="1" kern="1200" dirty="0" smtClean="0">
              <a:solidFill>
                <a:schemeClr val="tx1"/>
              </a:solidFill>
              <a:latin typeface="Arial" pitchFamily="34" charset="0"/>
              <a:cs typeface="Arial" pitchFamily="34" charset="0"/>
            </a:rPr>
            <a:t>3 850              </a:t>
          </a:r>
        </a:p>
        <a:p>
          <a:pPr lvl="0" algn="l" defTabSz="488950">
            <a:lnSpc>
              <a:spcPct val="90000"/>
            </a:lnSpc>
            <a:spcBef>
              <a:spcPct val="0"/>
            </a:spcBef>
            <a:spcAft>
              <a:spcPct val="35000"/>
            </a:spcAft>
          </a:pPr>
          <a:r>
            <a:rPr lang="en-US" sz="1100" b="1" kern="1200" dirty="0" smtClean="0">
              <a:solidFill>
                <a:schemeClr val="tx1"/>
              </a:solidFill>
              <a:latin typeface="Arial" pitchFamily="34" charset="0"/>
              <a:cs typeface="Arial" pitchFamily="34" charset="0"/>
            </a:rPr>
            <a:t>KwaZulu-Natal   </a:t>
          </a:r>
          <a:r>
            <a:rPr lang="en-US" sz="1200" b="1" kern="1200" dirty="0" smtClean="0">
              <a:solidFill>
                <a:schemeClr val="tx1"/>
              </a:solidFill>
              <a:latin typeface="Arial" pitchFamily="34" charset="0"/>
              <a:cs typeface="Arial" pitchFamily="34" charset="0"/>
            </a:rPr>
            <a:t>              </a:t>
          </a:r>
          <a:r>
            <a:rPr lang="en-US" sz="1200" b="0" kern="1200" dirty="0" smtClean="0">
              <a:solidFill>
                <a:schemeClr val="tx1"/>
              </a:solidFill>
              <a:latin typeface="Arial" pitchFamily="34" charset="0"/>
              <a:cs typeface="Arial" pitchFamily="34" charset="0"/>
            </a:rPr>
            <a:t>     </a:t>
          </a:r>
          <a:r>
            <a:rPr lang="en-US" sz="1100" b="0" kern="1200" dirty="0" smtClean="0">
              <a:solidFill>
                <a:schemeClr val="tx1"/>
              </a:solidFill>
              <a:latin typeface="Arial" pitchFamily="34" charset="0"/>
              <a:cs typeface="Arial" pitchFamily="34" charset="0"/>
            </a:rPr>
            <a:t>3 727</a:t>
          </a:r>
          <a:r>
            <a:rPr lang="en-US" sz="1200" b="0" kern="1200" dirty="0" smtClean="0">
              <a:solidFill>
                <a:schemeClr val="tx1"/>
              </a:solidFill>
              <a:latin typeface="Arial" pitchFamily="34" charset="0"/>
              <a:cs typeface="Arial" pitchFamily="34" charset="0"/>
            </a:rPr>
            <a:t>                  </a:t>
          </a:r>
          <a:r>
            <a:rPr lang="en-US" sz="1200" b="1" kern="1200" dirty="0" smtClean="0">
              <a:solidFill>
                <a:schemeClr val="tx1"/>
              </a:solidFill>
              <a:latin typeface="Arial" pitchFamily="34" charset="0"/>
              <a:cs typeface="Arial" pitchFamily="34" charset="0"/>
            </a:rPr>
            <a:t>                      </a:t>
          </a:r>
          <a:r>
            <a:rPr lang="en-US" sz="1800" b="1" kern="1200" dirty="0" smtClean="0">
              <a:solidFill>
                <a:schemeClr val="tx1"/>
              </a:solidFill>
              <a:latin typeface="Arial" pitchFamily="34" charset="0"/>
              <a:cs typeface="Arial" pitchFamily="34" charset="0"/>
            </a:rPr>
            <a:t>7 499</a:t>
          </a:r>
          <a:endParaRPr lang="en-US" sz="1200" b="1" kern="1200" dirty="0" smtClean="0">
            <a:solidFill>
              <a:schemeClr val="tx1"/>
            </a:solidFill>
            <a:latin typeface="Arial" pitchFamily="34" charset="0"/>
            <a:cs typeface="Arial" pitchFamily="34" charset="0"/>
          </a:endParaRPr>
        </a:p>
        <a:p>
          <a:pPr lvl="0" algn="l" defTabSz="488950">
            <a:lnSpc>
              <a:spcPct val="90000"/>
            </a:lnSpc>
            <a:spcBef>
              <a:spcPct val="0"/>
            </a:spcBef>
            <a:spcAft>
              <a:spcPct val="35000"/>
            </a:spcAft>
          </a:pPr>
          <a:r>
            <a:rPr lang="en-US" sz="1600" b="1" kern="1200" dirty="0" smtClean="0">
              <a:solidFill>
                <a:srgbClr val="FF0000"/>
              </a:solidFill>
              <a:latin typeface="Arial" pitchFamily="34" charset="0"/>
              <a:cs typeface="Arial" pitchFamily="34" charset="0"/>
            </a:rPr>
            <a:t>Western Cape         </a:t>
          </a:r>
          <a:r>
            <a:rPr lang="en-US" sz="1400" b="1" kern="1200" dirty="0" smtClean="0">
              <a:solidFill>
                <a:srgbClr val="FF0000"/>
              </a:solidFill>
              <a:latin typeface="Arial" pitchFamily="34" charset="0"/>
              <a:cs typeface="Arial" pitchFamily="34" charset="0"/>
            </a:rPr>
            <a:t>8 883  </a:t>
          </a:r>
          <a:r>
            <a:rPr lang="en-US" sz="1600" b="1" kern="1200" dirty="0" smtClean="0">
              <a:solidFill>
                <a:srgbClr val="FF0000"/>
              </a:solidFill>
              <a:latin typeface="Arial" pitchFamily="34" charset="0"/>
              <a:cs typeface="Arial" pitchFamily="34" charset="0"/>
            </a:rPr>
            <a:t>                         </a:t>
          </a:r>
          <a:r>
            <a:rPr lang="en-US" sz="2400" b="1" kern="1200" dirty="0" smtClean="0">
              <a:solidFill>
                <a:srgbClr val="FF0000"/>
              </a:solidFill>
              <a:latin typeface="Arial" pitchFamily="34" charset="0"/>
              <a:cs typeface="Arial" pitchFamily="34" charset="0"/>
            </a:rPr>
            <a:t>22 571</a:t>
          </a:r>
        </a:p>
        <a:p>
          <a:pPr lvl="0" algn="ctr" defTabSz="488950">
            <a:lnSpc>
              <a:spcPct val="90000"/>
            </a:lnSpc>
            <a:spcBef>
              <a:spcPct val="0"/>
            </a:spcBef>
            <a:spcAft>
              <a:spcPct val="35000"/>
            </a:spcAft>
          </a:pPr>
          <a:endParaRPr lang="en-US" sz="1600" b="1" kern="1200" dirty="0" smtClean="0">
            <a:solidFill>
              <a:srgbClr val="FF6600"/>
            </a:solidFill>
            <a:latin typeface="Arial" pitchFamily="34" charset="0"/>
            <a:cs typeface="Arial" pitchFamily="34" charset="0"/>
          </a:endParaRPr>
        </a:p>
        <a:p>
          <a:pPr lvl="0" algn="ctr" defTabSz="488950">
            <a:lnSpc>
              <a:spcPct val="90000"/>
            </a:lnSpc>
            <a:spcBef>
              <a:spcPct val="0"/>
            </a:spcBef>
            <a:spcAft>
              <a:spcPct val="35000"/>
            </a:spcAft>
          </a:pPr>
          <a:endParaRPr lang="en-US" sz="1100" kern="1200" dirty="0" smtClean="0">
            <a:solidFill>
              <a:schemeClr val="tx1"/>
            </a:solidFill>
            <a:latin typeface="Arial" pitchFamily="34" charset="0"/>
            <a:cs typeface="Arial" pitchFamily="34" charset="0"/>
          </a:endParaRPr>
        </a:p>
        <a:p>
          <a:pPr lvl="0" algn="ctr" defTabSz="488950">
            <a:lnSpc>
              <a:spcPct val="90000"/>
            </a:lnSpc>
            <a:spcBef>
              <a:spcPct val="0"/>
            </a:spcBef>
            <a:spcAft>
              <a:spcPct val="35000"/>
            </a:spcAft>
          </a:pPr>
          <a:endParaRPr lang="en-ZA" sz="1100" kern="1200" dirty="0">
            <a:solidFill>
              <a:schemeClr val="tx1"/>
            </a:solidFill>
            <a:latin typeface="Arial" pitchFamily="34" charset="0"/>
            <a:cs typeface="Arial" pitchFamily="34" charset="0"/>
          </a:endParaRPr>
        </a:p>
      </dsp:txBody>
      <dsp:txXfrm rot="10800000">
        <a:off x="467484" y="3810439"/>
        <a:ext cx="5579425" cy="1465729"/>
      </dsp:txXfrm>
    </dsp:sp>
    <dsp:sp modelId="{696B6897-2CB7-48A3-8DBF-A19295E55B45}">
      <dsp:nvSpPr>
        <dsp:cNvPr id="0" name=""/>
        <dsp:cNvSpPr/>
      </dsp:nvSpPr>
      <dsp:spPr>
        <a:xfrm>
          <a:off x="6149027" y="3774617"/>
          <a:ext cx="2241086" cy="1465729"/>
        </a:xfrm>
        <a:prstGeom prst="flowChartTerminator">
          <a:avLst/>
        </a:prstGeom>
        <a:blipFill>
          <a:blip xmlns:r="http://schemas.openxmlformats.org/officeDocument/2006/relationships" r:embed="rId3">
            <a:duotone>
              <a:prstClr val="black"/>
              <a:srgbClr val="D9C3A5">
                <a:tint val="50000"/>
                <a:satMod val="180000"/>
              </a:srgbClr>
            </a:duotone>
          </a:blip>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B830-D9B4-4A2E-AADA-2D15CC1C0C4F}">
      <dsp:nvSpPr>
        <dsp:cNvPr id="0" name=""/>
        <dsp:cNvSpPr/>
      </dsp:nvSpPr>
      <dsp:spPr>
        <a:xfrm>
          <a:off x="1966910" y="350943"/>
          <a:ext cx="1353476" cy="91440"/>
        </a:xfrm>
        <a:custGeom>
          <a:avLst/>
          <a:gdLst/>
          <a:ahLst/>
          <a:cxnLst/>
          <a:rect l="0" t="0" r="0" b="0"/>
          <a:pathLst>
            <a:path>
              <a:moveTo>
                <a:pt x="0" y="50228"/>
              </a:moveTo>
              <a:lnTo>
                <a:pt x="693838" y="50228"/>
              </a:lnTo>
              <a:lnTo>
                <a:pt x="693838" y="45720"/>
              </a:lnTo>
              <a:lnTo>
                <a:pt x="1353476" y="4572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solidFill>
              <a:sysClr val="windowText" lastClr="000000">
                <a:hueOff val="0"/>
                <a:satOff val="0"/>
                <a:lumOff val="0"/>
                <a:alphaOff val="0"/>
              </a:sysClr>
            </a:solidFill>
            <a:latin typeface="Arial" pitchFamily="34" charset="0"/>
            <a:ea typeface="+mn-ea"/>
            <a:cs typeface="Arial" pitchFamily="34" charset="0"/>
          </a:endParaRPr>
        </a:p>
      </dsp:txBody>
      <dsp:txXfrm>
        <a:off x="2609046" y="391803"/>
        <a:ext cx="69204" cy="9718"/>
      </dsp:txXfrm>
    </dsp:sp>
    <dsp:sp modelId="{C3B85177-8F56-404E-BFE5-E350EEF0BB47}">
      <dsp:nvSpPr>
        <dsp:cNvPr id="0" name=""/>
        <dsp:cNvSpPr/>
      </dsp:nvSpPr>
      <dsp:spPr>
        <a:xfrm>
          <a:off x="95512" y="152402"/>
          <a:ext cx="1873197" cy="497538"/>
        </a:xfrm>
        <a:prstGeom prst="rect">
          <a:avLst/>
        </a:prstGeom>
        <a:blipFill rotWithShape="0">
          <a:blip xmlns:r="http://schemas.openxmlformats.org/officeDocument/2006/relationships" r:embed="rId1">
            <a:duotone>
              <a:prstClr val="black"/>
              <a:schemeClr val="accent4">
                <a:tint val="45000"/>
                <a:satMod val="400000"/>
              </a:schemeClr>
            </a:duotone>
            <a:extLst>
              <a:ext uri="{BEBA8EAE-BF5A-486C-A8C5-ECC9F3942E4B}">
                <a14:imgProps xmlns:a14="http://schemas.microsoft.com/office/drawing/2010/main">
                  <a14:imgLayer r:embed="rId2">
                    <a14:imgEffect>
                      <a14:sharpenSoften amount="50000"/>
                    </a14:imgEffect>
                  </a14:imgLayer>
                </a14:imgProps>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r>
            <a:rPr lang="en-ZA" sz="1400" b="1" i="0" kern="1200" dirty="0" smtClean="0">
              <a:solidFill>
                <a:schemeClr val="tx1"/>
              </a:solidFill>
              <a:latin typeface="Arial" pitchFamily="34" charset="0"/>
              <a:ea typeface="+mn-ea"/>
              <a:cs typeface="Arial" pitchFamily="34" charset="0"/>
            </a:rPr>
            <a:t>Cultural Industries</a:t>
          </a:r>
        </a:p>
        <a:p>
          <a:pPr lvl="0" algn="ctr" defTabSz="533400">
            <a:lnSpc>
              <a:spcPct val="90000"/>
            </a:lnSpc>
            <a:spcBef>
              <a:spcPct val="0"/>
            </a:spcBef>
            <a:spcAft>
              <a:spcPct val="35000"/>
            </a:spcAft>
          </a:pPr>
          <a:r>
            <a:rPr lang="en-ZA" sz="1400" b="1" i="0" kern="1200" dirty="0" smtClean="0">
              <a:solidFill>
                <a:srgbClr val="FF0000"/>
              </a:solidFill>
              <a:latin typeface="Arial" pitchFamily="34" charset="0"/>
              <a:ea typeface="+mn-ea"/>
              <a:cs typeface="Arial" pitchFamily="34" charset="0"/>
            </a:rPr>
            <a:t>R3 378 960 (37)</a:t>
          </a:r>
        </a:p>
      </dsp:txBody>
      <dsp:txXfrm>
        <a:off x="95512" y="152402"/>
        <a:ext cx="1873197" cy="497538"/>
      </dsp:txXfrm>
    </dsp:sp>
    <dsp:sp modelId="{ED322B5C-22D6-4204-86ED-7377403BFAE9}">
      <dsp:nvSpPr>
        <dsp:cNvPr id="0" name=""/>
        <dsp:cNvSpPr/>
      </dsp:nvSpPr>
      <dsp:spPr>
        <a:xfrm>
          <a:off x="4777019" y="396663"/>
          <a:ext cx="91440" cy="1496692"/>
        </a:xfrm>
        <a:custGeom>
          <a:avLst/>
          <a:gdLst/>
          <a:ahLst/>
          <a:cxnLst/>
          <a:rect l="0" t="0" r="0" b="0"/>
          <a:pathLst>
            <a:path>
              <a:moveTo>
                <a:pt x="45720" y="0"/>
              </a:moveTo>
              <a:lnTo>
                <a:pt x="73649" y="0"/>
              </a:lnTo>
              <a:lnTo>
                <a:pt x="73649" y="1496692"/>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solidFill>
              <a:sysClr val="windowText" lastClr="000000">
                <a:hueOff val="0"/>
                <a:satOff val="0"/>
                <a:lumOff val="0"/>
                <a:alphaOff val="0"/>
              </a:sysClr>
            </a:solidFill>
            <a:latin typeface="Arial" pitchFamily="34" charset="0"/>
            <a:ea typeface="+mn-ea"/>
            <a:cs typeface="Arial" pitchFamily="34" charset="0"/>
          </a:endParaRPr>
        </a:p>
      </dsp:txBody>
      <dsp:txXfrm>
        <a:off x="4785299" y="1140150"/>
        <a:ext cx="74880" cy="9718"/>
      </dsp:txXfrm>
    </dsp:sp>
    <dsp:sp modelId="{30AE970B-DC04-4B9B-9A39-C0DEF3449371}">
      <dsp:nvSpPr>
        <dsp:cNvPr id="0" name=""/>
        <dsp:cNvSpPr/>
      </dsp:nvSpPr>
      <dsp:spPr>
        <a:xfrm>
          <a:off x="3352786" y="152389"/>
          <a:ext cx="1471752" cy="488546"/>
        </a:xfrm>
        <a:prstGeom prst="rect">
          <a:avLst/>
        </a:prstGeom>
        <a:blipFill rotWithShape="0">
          <a:blip xmlns:r="http://schemas.openxmlformats.org/officeDocument/2006/relationships"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r>
            <a:rPr lang="en-ZA" sz="1400" b="1" i="0" kern="1200" dirty="0" smtClean="0">
              <a:solidFill>
                <a:schemeClr val="tx1"/>
              </a:solidFill>
              <a:latin typeface="Arial" pitchFamily="34" charset="0"/>
              <a:ea typeface="+mn-ea"/>
              <a:cs typeface="Arial" pitchFamily="34" charset="0"/>
            </a:rPr>
            <a:t>Chemicals</a:t>
          </a:r>
        </a:p>
        <a:p>
          <a:pPr lvl="0" algn="ctr" defTabSz="533400">
            <a:lnSpc>
              <a:spcPct val="90000"/>
            </a:lnSpc>
            <a:spcBef>
              <a:spcPct val="0"/>
            </a:spcBef>
            <a:spcAft>
              <a:spcPct val="35000"/>
            </a:spcAft>
          </a:pPr>
          <a:r>
            <a:rPr lang="en-ZA" sz="1400" b="1" i="0" kern="1200" dirty="0" smtClean="0">
              <a:solidFill>
                <a:srgbClr val="FF0000"/>
              </a:solidFill>
              <a:latin typeface="Arial" pitchFamily="34" charset="0"/>
              <a:ea typeface="+mn-ea"/>
              <a:cs typeface="Arial" pitchFamily="34" charset="0"/>
            </a:rPr>
            <a:t>R1 024 658 (12)</a:t>
          </a:r>
        </a:p>
        <a:p>
          <a:pPr lvl="0" algn="ctr" defTabSz="533400">
            <a:lnSpc>
              <a:spcPct val="90000"/>
            </a:lnSpc>
            <a:spcBef>
              <a:spcPct val="0"/>
            </a:spcBef>
            <a:spcAft>
              <a:spcPct val="35000"/>
            </a:spcAft>
          </a:pPr>
          <a:endParaRPr lang="en-ZA" sz="1200" b="1" kern="1200" dirty="0">
            <a:solidFill>
              <a:schemeClr val="tx1"/>
            </a:solidFill>
            <a:latin typeface="Arial" pitchFamily="34" charset="0"/>
            <a:ea typeface="+mn-ea"/>
            <a:cs typeface="Arial" pitchFamily="34" charset="0"/>
          </a:endParaRPr>
        </a:p>
      </dsp:txBody>
      <dsp:txXfrm>
        <a:off x="3352786" y="152389"/>
        <a:ext cx="1471752" cy="488546"/>
      </dsp:txXfrm>
    </dsp:sp>
    <dsp:sp modelId="{7D92D6F5-B45E-4626-A27E-55C5F14C71C9}">
      <dsp:nvSpPr>
        <dsp:cNvPr id="0" name=""/>
        <dsp:cNvSpPr/>
      </dsp:nvSpPr>
      <dsp:spPr>
        <a:xfrm>
          <a:off x="991935" y="1679387"/>
          <a:ext cx="4645833" cy="431079"/>
        </a:xfrm>
        <a:custGeom>
          <a:avLst/>
          <a:gdLst/>
          <a:ahLst/>
          <a:cxnLst/>
          <a:rect l="0" t="0" r="0" b="0"/>
          <a:pathLst>
            <a:path>
              <a:moveTo>
                <a:pt x="4645833" y="431079"/>
              </a:moveTo>
              <a:lnTo>
                <a:pt x="0" y="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197442" y="1890067"/>
        <a:ext cx="234819" cy="9718"/>
      </dsp:txXfrm>
    </dsp:sp>
    <dsp:sp modelId="{094EF64E-0549-4F44-8E6C-CB05CF539EC9}">
      <dsp:nvSpPr>
        <dsp:cNvPr id="0" name=""/>
        <dsp:cNvSpPr/>
      </dsp:nvSpPr>
      <dsp:spPr>
        <a:xfrm>
          <a:off x="4876799" y="1676410"/>
          <a:ext cx="1518355" cy="433889"/>
        </a:xfrm>
        <a:prstGeom prst="rect">
          <a:avLst/>
        </a:prstGeom>
        <a:blipFill rotWithShape="0">
          <a:blip xmlns:r="http://schemas.openxmlformats.org/officeDocument/2006/relationships" r:embed="rId5">
            <a:duotone>
              <a:prstClr val="black"/>
              <a:schemeClr val="tx2">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4000"/>
                    </a14:imgEffect>
                    <a14:imgEffect>
                      <a14:saturation sat="65000"/>
                    </a14:imgEffect>
                    <a14:imgEffect>
                      <a14:brightnessContrast bright="-20000"/>
                    </a14:imgEffect>
                  </a14:imgLayer>
                </a14:imgProps>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Film</a:t>
          </a:r>
        </a:p>
        <a:p>
          <a:pPr lvl="0" algn="ctr" defTabSz="5334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R1 087 038 (14)</a:t>
          </a:r>
        </a:p>
      </dsp:txBody>
      <dsp:txXfrm>
        <a:off x="4876799" y="1676410"/>
        <a:ext cx="1518355" cy="433889"/>
      </dsp:txXfrm>
    </dsp:sp>
    <dsp:sp modelId="{01132E98-CC53-4753-81C5-01E7F801C1BF}">
      <dsp:nvSpPr>
        <dsp:cNvPr id="0" name=""/>
        <dsp:cNvSpPr/>
      </dsp:nvSpPr>
      <dsp:spPr>
        <a:xfrm>
          <a:off x="1688938" y="1808094"/>
          <a:ext cx="869463" cy="91440"/>
        </a:xfrm>
        <a:custGeom>
          <a:avLst/>
          <a:gdLst/>
          <a:ahLst/>
          <a:cxnLst/>
          <a:rect l="0" t="0" r="0" b="0"/>
          <a:pathLst>
            <a:path>
              <a:moveTo>
                <a:pt x="0" y="45720"/>
              </a:moveTo>
              <a:lnTo>
                <a:pt x="451831" y="45720"/>
              </a:lnTo>
              <a:lnTo>
                <a:pt x="451831" y="98933"/>
              </a:lnTo>
              <a:lnTo>
                <a:pt x="869463" y="98933"/>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101129" y="1848955"/>
        <a:ext cx="45081" cy="9718"/>
      </dsp:txXfrm>
    </dsp:sp>
    <dsp:sp modelId="{239BB9A9-0567-4065-BA76-29AD5C8CE007}">
      <dsp:nvSpPr>
        <dsp:cNvPr id="0" name=""/>
        <dsp:cNvSpPr/>
      </dsp:nvSpPr>
      <dsp:spPr>
        <a:xfrm>
          <a:off x="228610" y="1676393"/>
          <a:ext cx="1462128" cy="354841"/>
        </a:xfrm>
        <a:prstGeom prst="rect">
          <a:avLst/>
        </a:prstGeom>
        <a:blipFill rotWithShape="0">
          <a:blip xmlns:r="http://schemas.openxmlformats.org/officeDocument/2006/relationships" r:embed="rId7"/>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Metals</a:t>
          </a:r>
        </a:p>
        <a:p>
          <a:pPr lvl="0" algn="ctr" defTabSz="5334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R830 641 (12)</a:t>
          </a:r>
        </a:p>
      </dsp:txBody>
      <dsp:txXfrm>
        <a:off x="228610" y="1676393"/>
        <a:ext cx="1462128" cy="354841"/>
      </dsp:txXfrm>
    </dsp:sp>
    <dsp:sp modelId="{CD644B44-4A6C-4060-978C-35C1D1072752}">
      <dsp:nvSpPr>
        <dsp:cNvPr id="0" name=""/>
        <dsp:cNvSpPr/>
      </dsp:nvSpPr>
      <dsp:spPr>
        <a:xfrm>
          <a:off x="4079623" y="325918"/>
          <a:ext cx="1831579" cy="1581109"/>
        </a:xfrm>
        <a:custGeom>
          <a:avLst/>
          <a:gdLst/>
          <a:ahLst/>
          <a:cxnLst/>
          <a:rect l="0" t="0" r="0" b="0"/>
          <a:pathLst>
            <a:path>
              <a:moveTo>
                <a:pt x="0" y="1581109"/>
              </a:moveTo>
              <a:lnTo>
                <a:pt x="932889" y="1581109"/>
              </a:lnTo>
              <a:lnTo>
                <a:pt x="932889" y="0"/>
              </a:lnTo>
              <a:lnTo>
                <a:pt x="1831579" y="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934342" y="1111614"/>
        <a:ext cx="122143" cy="9718"/>
      </dsp:txXfrm>
    </dsp:sp>
    <dsp:sp modelId="{8F5FCF45-CFD2-4F20-BAED-75DA6674E6A9}">
      <dsp:nvSpPr>
        <dsp:cNvPr id="0" name=""/>
        <dsp:cNvSpPr/>
      </dsp:nvSpPr>
      <dsp:spPr>
        <a:xfrm>
          <a:off x="2590801" y="1676393"/>
          <a:ext cx="1490621" cy="461268"/>
        </a:xfrm>
        <a:prstGeom prst="rect">
          <a:avLst/>
        </a:prstGeom>
        <a:blipFill rotWithShape="0">
          <a:blip xmlns:r="http://schemas.openxmlformats.org/officeDocument/2006/relationships" r:embed="rId8">
            <a:duotone>
              <a:prstClr val="black"/>
              <a:schemeClr val="accent4">
                <a:tint val="45000"/>
                <a:satMod val="400000"/>
              </a:schemeClr>
            </a:duotone>
            <a:extLst>
              <a:ext uri="{BEBA8EAE-BF5A-486C-A8C5-ECC9F3942E4B}">
                <a14:imgProps xmlns:a14="http://schemas.microsoft.com/office/drawing/2010/main">
                  <a14:imgLayer r:embed="rId9">
                    <a14:imgEffect>
                      <a14:brightnessContrast bright="-20000"/>
                    </a14:imgEffect>
                  </a14:imgLayer>
                </a14:imgProps>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ZA"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Services</a:t>
          </a:r>
        </a:p>
        <a:p>
          <a:pPr lvl="0" algn="ctr" defTabSz="5334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R766 950 (9)</a:t>
          </a:r>
        </a:p>
      </dsp:txBody>
      <dsp:txXfrm>
        <a:off x="2590801" y="1676393"/>
        <a:ext cx="1490621" cy="461268"/>
      </dsp:txXfrm>
    </dsp:sp>
    <dsp:sp modelId="{18ABBDF7-28AC-4176-9242-4F8505E3E413}">
      <dsp:nvSpPr>
        <dsp:cNvPr id="0" name=""/>
        <dsp:cNvSpPr/>
      </dsp:nvSpPr>
      <dsp:spPr>
        <a:xfrm>
          <a:off x="7012337" y="324121"/>
          <a:ext cx="93916" cy="1574118"/>
        </a:xfrm>
        <a:custGeom>
          <a:avLst/>
          <a:gdLst/>
          <a:ahLst/>
          <a:cxnLst/>
          <a:rect l="0" t="0" r="0" b="0"/>
          <a:pathLst>
            <a:path>
              <a:moveTo>
                <a:pt x="93916" y="0"/>
              </a:moveTo>
              <a:lnTo>
                <a:pt x="0" y="1574118"/>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7019108" y="1106321"/>
        <a:ext cx="80375" cy="9718"/>
      </dsp:txXfrm>
    </dsp:sp>
    <dsp:sp modelId="{8ABE4B5E-ED4B-436E-934D-1C1D98FB795F}">
      <dsp:nvSpPr>
        <dsp:cNvPr id="0" name=""/>
        <dsp:cNvSpPr/>
      </dsp:nvSpPr>
      <dsp:spPr>
        <a:xfrm>
          <a:off x="5943603" y="76199"/>
          <a:ext cx="1162543" cy="499437"/>
        </a:xfrm>
        <a:prstGeom prst="rect">
          <a:avLst/>
        </a:prstGeom>
        <a:blipFill rotWithShape="0">
          <a:blip xmlns:r="http://schemas.openxmlformats.org/officeDocument/2006/relationships" r:embed="rId10"/>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1400" b="1" kern="1200" dirty="0" smtClean="0">
            <a:solidFill>
              <a:schemeClr val="tx2"/>
            </a:solidFill>
            <a:latin typeface="Arial" pitchFamily="34" charset="0"/>
            <a:cs typeface="Arial" pitchFamily="34" charset="0"/>
          </a:endParaRPr>
        </a:p>
        <a:p>
          <a:pPr lvl="0" algn="ctr" defTabSz="222250">
            <a:lnSpc>
              <a:spcPct val="90000"/>
            </a:lnSpc>
            <a:spcBef>
              <a:spcPct val="0"/>
            </a:spcBef>
            <a:spcAft>
              <a:spcPct val="35000"/>
            </a:spcAft>
          </a:pPr>
          <a:endParaRPr lang="en-ZA" sz="1400" b="1" kern="1200" dirty="0" smtClean="0">
            <a:solidFill>
              <a:schemeClr val="tx2"/>
            </a:solidFill>
            <a:latin typeface="Arial" pitchFamily="34" charset="0"/>
            <a:cs typeface="Arial" pitchFamily="34" charset="0"/>
          </a:endParaRPr>
        </a:p>
        <a:p>
          <a:pPr lvl="0" algn="ctr" defTabSz="222250">
            <a:lnSpc>
              <a:spcPct val="90000"/>
            </a:lnSpc>
            <a:spcBef>
              <a:spcPct val="0"/>
            </a:spcBef>
            <a:spcAft>
              <a:spcPct val="35000"/>
            </a:spcAft>
          </a:pPr>
          <a:r>
            <a:rPr lang="en-ZA" sz="1400" b="1" kern="1200" dirty="0" smtClean="0">
              <a:solidFill>
                <a:schemeClr val="tx2"/>
              </a:solidFill>
              <a:latin typeface="Arial" pitchFamily="34" charset="0"/>
              <a:cs typeface="Arial" pitchFamily="34" charset="0"/>
            </a:rPr>
            <a:t>Agro-Processing</a:t>
          </a:r>
        </a:p>
        <a:p>
          <a:pPr lvl="0" algn="ctr" defTabSz="22225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R9 131 665 (116)</a:t>
          </a:r>
          <a:endParaRPr lang="en-ZA" sz="1400" b="1" kern="1200" dirty="0">
            <a:solidFill>
              <a:srgbClr val="FF0000"/>
            </a:solidFill>
            <a:latin typeface="Arial" pitchFamily="34" charset="0"/>
            <a:cs typeface="Arial" pitchFamily="34" charset="0"/>
          </a:endParaRPr>
        </a:p>
      </dsp:txBody>
      <dsp:txXfrm>
        <a:off x="5943603" y="76199"/>
        <a:ext cx="1162543" cy="499437"/>
      </dsp:txXfrm>
    </dsp:sp>
    <dsp:sp modelId="{015DEA4F-E75E-43DA-B4BF-EDE8339C575C}">
      <dsp:nvSpPr>
        <dsp:cNvPr id="0" name=""/>
        <dsp:cNvSpPr/>
      </dsp:nvSpPr>
      <dsp:spPr>
        <a:xfrm>
          <a:off x="1128483" y="2182959"/>
          <a:ext cx="6583355" cy="1048066"/>
        </a:xfrm>
        <a:custGeom>
          <a:avLst/>
          <a:gdLst/>
          <a:ahLst/>
          <a:cxnLst/>
          <a:rect l="0" t="0" r="0" b="0"/>
          <a:pathLst>
            <a:path>
              <a:moveTo>
                <a:pt x="6583355" y="0"/>
              </a:moveTo>
              <a:lnTo>
                <a:pt x="6583355" y="541133"/>
              </a:lnTo>
              <a:lnTo>
                <a:pt x="0" y="541133"/>
              </a:lnTo>
              <a:lnTo>
                <a:pt x="0" y="1048066"/>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253382" y="2702133"/>
        <a:ext cx="333556" cy="9718"/>
      </dsp:txXfrm>
    </dsp:sp>
    <dsp:sp modelId="{7331D0CA-496E-4C57-8BA6-2A60A8C6D155}">
      <dsp:nvSpPr>
        <dsp:cNvPr id="0" name=""/>
        <dsp:cNvSpPr/>
      </dsp:nvSpPr>
      <dsp:spPr>
        <a:xfrm>
          <a:off x="7010408" y="1676406"/>
          <a:ext cx="1402861" cy="508353"/>
        </a:xfrm>
        <a:prstGeom prst="rect">
          <a:avLst/>
        </a:prstGeom>
        <a:blipFill rotWithShape="0">
          <a:blip xmlns:r="http://schemas.openxmlformats.org/officeDocument/2006/relationships" r:embed="rId1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500" kern="1200" dirty="0" smtClean="0"/>
        </a:p>
        <a:p>
          <a:pPr lvl="0" algn="ctr" defTabSz="22225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22225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22225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Textiles</a:t>
          </a:r>
        </a:p>
        <a:p>
          <a:pPr lvl="0" algn="ctr" defTabSz="22225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R1 523 129 (17)</a:t>
          </a:r>
          <a:endParaRPr lang="en-ZA" sz="1400" b="1" kern="1200" dirty="0">
            <a:solidFill>
              <a:srgbClr val="FF0000"/>
            </a:solidFill>
            <a:latin typeface="Arial" pitchFamily="34" charset="0"/>
            <a:cs typeface="Arial" pitchFamily="34" charset="0"/>
          </a:endParaRPr>
        </a:p>
      </dsp:txBody>
      <dsp:txXfrm>
        <a:off x="7010408" y="1676406"/>
        <a:ext cx="1402861" cy="508353"/>
      </dsp:txXfrm>
    </dsp:sp>
    <dsp:sp modelId="{0DA432FB-357D-499D-AD50-7E4EDD9E5E6F}">
      <dsp:nvSpPr>
        <dsp:cNvPr id="0" name=""/>
        <dsp:cNvSpPr/>
      </dsp:nvSpPr>
      <dsp:spPr>
        <a:xfrm>
          <a:off x="1959227" y="3502085"/>
          <a:ext cx="622729" cy="91440"/>
        </a:xfrm>
        <a:custGeom>
          <a:avLst/>
          <a:gdLst/>
          <a:ahLst/>
          <a:cxnLst/>
          <a:rect l="0" t="0" r="0" b="0"/>
          <a:pathLst>
            <a:path>
              <a:moveTo>
                <a:pt x="0" y="45720"/>
              </a:moveTo>
              <a:lnTo>
                <a:pt x="328464" y="45720"/>
              </a:lnTo>
              <a:lnTo>
                <a:pt x="328464" y="61853"/>
              </a:lnTo>
              <a:lnTo>
                <a:pt x="622729" y="61853"/>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254253" y="3542946"/>
        <a:ext cx="32676" cy="9718"/>
      </dsp:txXfrm>
    </dsp:sp>
    <dsp:sp modelId="{6E062167-2CB8-4EE4-A3EF-C83423646C41}">
      <dsp:nvSpPr>
        <dsp:cNvPr id="0" name=""/>
        <dsp:cNvSpPr/>
      </dsp:nvSpPr>
      <dsp:spPr>
        <a:xfrm>
          <a:off x="295939" y="3263425"/>
          <a:ext cx="1665087" cy="568759"/>
        </a:xfrm>
        <a:prstGeom prst="rect">
          <a:avLst/>
        </a:prstGeom>
        <a:blipFill rotWithShape="0">
          <a:blip xmlns:r="http://schemas.openxmlformats.org/officeDocument/2006/relationships" r:embed="rId1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Electro- Technical</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R1 775 239 (23)</a:t>
          </a:r>
          <a:endParaRPr lang="en-ZA" sz="1400" b="1" kern="1200" dirty="0">
            <a:solidFill>
              <a:srgbClr val="FF0000"/>
            </a:solidFill>
            <a:latin typeface="Arial" pitchFamily="34" charset="0"/>
            <a:cs typeface="Arial" pitchFamily="34" charset="0"/>
          </a:endParaRPr>
        </a:p>
      </dsp:txBody>
      <dsp:txXfrm>
        <a:off x="295939" y="3263425"/>
        <a:ext cx="1665087" cy="568759"/>
      </dsp:txXfrm>
    </dsp:sp>
    <dsp:sp modelId="{70096E0E-E235-4E47-920A-5E92505196A1}">
      <dsp:nvSpPr>
        <dsp:cNvPr id="0" name=""/>
        <dsp:cNvSpPr/>
      </dsp:nvSpPr>
      <dsp:spPr>
        <a:xfrm>
          <a:off x="4004738" y="3517180"/>
          <a:ext cx="1045153" cy="91440"/>
        </a:xfrm>
        <a:custGeom>
          <a:avLst/>
          <a:gdLst/>
          <a:ahLst/>
          <a:cxnLst/>
          <a:rect l="0" t="0" r="0" b="0"/>
          <a:pathLst>
            <a:path>
              <a:moveTo>
                <a:pt x="0" y="46758"/>
              </a:moveTo>
              <a:lnTo>
                <a:pt x="539676" y="46758"/>
              </a:lnTo>
              <a:lnTo>
                <a:pt x="539676" y="45720"/>
              </a:lnTo>
              <a:lnTo>
                <a:pt x="1045153" y="4572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00421" y="3558041"/>
        <a:ext cx="53787" cy="9718"/>
      </dsp:txXfrm>
    </dsp:sp>
    <dsp:sp modelId="{8E3CD309-2B1B-47A4-B0EC-7AB19C813D7C}">
      <dsp:nvSpPr>
        <dsp:cNvPr id="0" name=""/>
        <dsp:cNvSpPr/>
      </dsp:nvSpPr>
      <dsp:spPr>
        <a:xfrm>
          <a:off x="2614356" y="3338205"/>
          <a:ext cx="1392181" cy="451466"/>
        </a:xfrm>
        <a:prstGeom prst="rect">
          <a:avLst/>
        </a:prstGeom>
        <a:blipFill rotWithShape="0">
          <a:blip xmlns:r="http://schemas.openxmlformats.org/officeDocument/2006/relationships" r:embed="rId1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Automotive</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R1 156 733 (12)</a:t>
          </a:r>
          <a:endParaRPr lang="en-ZA" sz="1400" b="1" kern="1200" dirty="0">
            <a:solidFill>
              <a:srgbClr val="FF0000"/>
            </a:solidFill>
            <a:latin typeface="Arial" pitchFamily="34" charset="0"/>
            <a:cs typeface="Arial" pitchFamily="34" charset="0"/>
          </a:endParaRPr>
        </a:p>
      </dsp:txBody>
      <dsp:txXfrm>
        <a:off x="2614356" y="3338205"/>
        <a:ext cx="1392181" cy="451466"/>
      </dsp:txXfrm>
    </dsp:sp>
    <dsp:sp modelId="{CEDBFC06-2894-454B-B7E2-BFD536C1B86F}">
      <dsp:nvSpPr>
        <dsp:cNvPr id="0" name=""/>
        <dsp:cNvSpPr/>
      </dsp:nvSpPr>
      <dsp:spPr>
        <a:xfrm>
          <a:off x="6343121" y="3517180"/>
          <a:ext cx="634886" cy="91440"/>
        </a:xfrm>
        <a:custGeom>
          <a:avLst/>
          <a:gdLst/>
          <a:ahLst/>
          <a:cxnLst/>
          <a:rect l="0" t="0" r="0" b="0"/>
          <a:pathLst>
            <a:path>
              <a:moveTo>
                <a:pt x="0" y="45720"/>
              </a:moveTo>
              <a:lnTo>
                <a:pt x="334543" y="45720"/>
              </a:lnTo>
              <a:lnTo>
                <a:pt x="334543" y="96096"/>
              </a:lnTo>
              <a:lnTo>
                <a:pt x="634886" y="96096"/>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6643880" y="3558041"/>
        <a:ext cx="33369" cy="9718"/>
      </dsp:txXfrm>
    </dsp:sp>
    <dsp:sp modelId="{78652C70-10AC-4862-86BA-A047C38A31D1}">
      <dsp:nvSpPr>
        <dsp:cNvPr id="0" name=""/>
        <dsp:cNvSpPr/>
      </dsp:nvSpPr>
      <dsp:spPr>
        <a:xfrm>
          <a:off x="5082291" y="3338205"/>
          <a:ext cx="1262630" cy="449390"/>
        </a:xfrm>
        <a:prstGeom prst="rect">
          <a:avLst/>
        </a:prstGeom>
        <a:blipFill rotWithShape="0">
          <a:blip xmlns:r="http://schemas.openxmlformats.org/officeDocument/2006/relationships" r:embed="rId14"/>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Mining</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R95 930 (2)</a:t>
          </a:r>
          <a:endParaRPr lang="en-ZA" sz="1400" b="1" kern="1200" dirty="0">
            <a:solidFill>
              <a:srgbClr val="FF0000"/>
            </a:solidFill>
            <a:latin typeface="Arial" pitchFamily="34" charset="0"/>
            <a:cs typeface="Arial" pitchFamily="34" charset="0"/>
          </a:endParaRPr>
        </a:p>
      </dsp:txBody>
      <dsp:txXfrm>
        <a:off x="5082291" y="3338205"/>
        <a:ext cx="1262630" cy="449390"/>
      </dsp:txXfrm>
    </dsp:sp>
    <dsp:sp modelId="{34CC1A2E-D69F-4187-B560-4451A9E06793}">
      <dsp:nvSpPr>
        <dsp:cNvPr id="0" name=""/>
        <dsp:cNvSpPr/>
      </dsp:nvSpPr>
      <dsp:spPr>
        <a:xfrm>
          <a:off x="7010408" y="3357290"/>
          <a:ext cx="1364447" cy="511974"/>
        </a:xfrm>
        <a:prstGeom prst="rect">
          <a:avLst/>
        </a:prstGeom>
        <a:blipFill rotWithShape="0">
          <a:blip xmlns:r="http://schemas.openxmlformats.org/officeDocument/2006/relationships" r:embed="rId15"/>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Non-Metals</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R829 057 (9)</a:t>
          </a:r>
          <a:endParaRPr lang="en-ZA" sz="1400" b="1" kern="1200" dirty="0">
            <a:solidFill>
              <a:srgbClr val="FF0000"/>
            </a:solidFill>
            <a:latin typeface="Arial" pitchFamily="34" charset="0"/>
            <a:cs typeface="Arial" pitchFamily="34" charset="0"/>
          </a:endParaRPr>
        </a:p>
      </dsp:txBody>
      <dsp:txXfrm>
        <a:off x="7010408" y="3357290"/>
        <a:ext cx="1364447" cy="511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5B89A-CDF4-4CE6-8AC1-689DB1F045A1}">
      <dsp:nvSpPr>
        <dsp:cNvPr id="0" name=""/>
        <dsp:cNvSpPr/>
      </dsp:nvSpPr>
      <dsp:spPr>
        <a:xfrm>
          <a:off x="650421" y="3063"/>
          <a:ext cx="3986963" cy="4962424"/>
        </a:xfrm>
        <a:prstGeom prst="ellipse">
          <a:avLst/>
        </a:prstGeom>
        <a:solidFill>
          <a:srgbClr val="FFC000">
            <a:alpha val="6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0720" tIns="30480" rIns="170720" bIns="30480" numCol="1" spcCol="1270" anchor="ctr" anchorCtr="0">
          <a:noAutofit/>
        </a:bodyPr>
        <a:lstStyle/>
        <a:p>
          <a:pPr lvl="0" algn="ctr" defTabSz="1066800">
            <a:lnSpc>
              <a:spcPct val="90000"/>
            </a:lnSpc>
            <a:spcBef>
              <a:spcPct val="0"/>
            </a:spcBef>
            <a:spcAft>
              <a:spcPct val="35000"/>
            </a:spcAft>
          </a:pPr>
          <a:r>
            <a:rPr lang="en-ZA" sz="2400" b="1" u="sng" kern="1200" dirty="0" smtClean="0">
              <a:latin typeface="Arial" pitchFamily="34" charset="0"/>
              <a:cs typeface="Arial" pitchFamily="34" charset="0"/>
            </a:rPr>
            <a:t>2014/15</a:t>
          </a:r>
        </a:p>
        <a:p>
          <a:pPr lvl="0" algn="ctr" defTabSz="1066800">
            <a:lnSpc>
              <a:spcPct val="90000"/>
            </a:lnSpc>
            <a:spcBef>
              <a:spcPct val="0"/>
            </a:spcBef>
            <a:spcAft>
              <a:spcPct val="35000"/>
            </a:spcAft>
          </a:pPr>
          <a:endParaRPr lang="en-ZA" sz="2400" b="1" u="sng"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latin typeface="Arial" pitchFamily="34" charset="0"/>
              <a:cs typeface="Arial" pitchFamily="34" charset="0"/>
            </a:rPr>
            <a:t>90</a:t>
          </a:r>
        </a:p>
        <a:p>
          <a:pPr lvl="0" algn="ctr" defTabSz="1066800">
            <a:lnSpc>
              <a:spcPct val="90000"/>
            </a:lnSpc>
            <a:spcBef>
              <a:spcPct val="0"/>
            </a:spcBef>
            <a:spcAft>
              <a:spcPct val="35000"/>
            </a:spcAft>
          </a:pPr>
          <a:r>
            <a:rPr lang="en-ZA" sz="1400" b="1" kern="1200" dirty="0" smtClean="0">
              <a:latin typeface="Arial" pitchFamily="34" charset="0"/>
              <a:cs typeface="Arial" pitchFamily="34" charset="0"/>
            </a:rPr>
            <a:t>Projects Approved</a:t>
          </a:r>
        </a:p>
        <a:p>
          <a:pPr lvl="0" algn="ctr" defTabSz="10668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solidFill>
                <a:srgbClr val="1C1CA4"/>
              </a:solidFill>
              <a:latin typeface="Arial" pitchFamily="34" charset="0"/>
              <a:cs typeface="Arial" pitchFamily="34" charset="0"/>
            </a:rPr>
            <a:t>1 126</a:t>
          </a:r>
        </a:p>
        <a:p>
          <a:pPr lvl="0" algn="ctr" defTabSz="10668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Enterprises Approved</a:t>
          </a:r>
        </a:p>
        <a:p>
          <a:pPr lvl="0" algn="ctr" defTabSz="10668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latin typeface="Arial" pitchFamily="34" charset="0"/>
              <a:cs typeface="Arial" pitchFamily="34" charset="0"/>
            </a:rPr>
            <a:t>R132.8m </a:t>
          </a:r>
        </a:p>
        <a:p>
          <a:pPr lvl="0" algn="ctr" defTabSz="1066800">
            <a:lnSpc>
              <a:spcPct val="90000"/>
            </a:lnSpc>
            <a:spcBef>
              <a:spcPct val="0"/>
            </a:spcBef>
            <a:spcAft>
              <a:spcPct val="35000"/>
            </a:spcAft>
          </a:pPr>
          <a:r>
            <a:rPr lang="en-ZA" sz="1400" b="1" kern="1200" dirty="0" smtClean="0">
              <a:latin typeface="Arial" pitchFamily="34" charset="0"/>
              <a:cs typeface="Arial" pitchFamily="34" charset="0"/>
            </a:rPr>
            <a:t>Value Approved</a:t>
          </a:r>
        </a:p>
        <a:p>
          <a:pPr lvl="0" algn="ctr" defTabSz="10668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solidFill>
                <a:srgbClr val="1C1CA4"/>
              </a:solidFill>
              <a:latin typeface="Arial" pitchFamily="34" charset="0"/>
              <a:cs typeface="Arial" pitchFamily="34" charset="0"/>
            </a:rPr>
            <a:t>R62.5m</a:t>
          </a:r>
        </a:p>
        <a:p>
          <a:pPr lvl="0" algn="ctr" defTabSz="10668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Value of claims paid</a:t>
          </a:r>
          <a:endParaRPr lang="en-ZA" sz="1400" kern="1200" dirty="0">
            <a:solidFill>
              <a:srgbClr val="1C1CA4"/>
            </a:solidFill>
          </a:endParaRPr>
        </a:p>
      </dsp:txBody>
      <dsp:txXfrm>
        <a:off x="1234298" y="729793"/>
        <a:ext cx="2819209" cy="3508964"/>
      </dsp:txXfrm>
    </dsp:sp>
    <dsp:sp modelId="{5C82F895-4C66-4CCC-AC0F-10A6FF02C3A4}">
      <dsp:nvSpPr>
        <dsp:cNvPr id="0" name=""/>
        <dsp:cNvSpPr/>
      </dsp:nvSpPr>
      <dsp:spPr>
        <a:xfrm>
          <a:off x="4016962" y="3063"/>
          <a:ext cx="3988111" cy="4962424"/>
        </a:xfrm>
        <a:prstGeom prst="ellipse">
          <a:avLst/>
        </a:prstGeom>
        <a:solidFill>
          <a:srgbClr val="FFC000">
            <a:alpha val="6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0720" tIns="30480" rIns="170720" bIns="30480" numCol="1" spcCol="1270" anchor="ctr" anchorCtr="0">
          <a:noAutofit/>
        </a:bodyPr>
        <a:lstStyle/>
        <a:p>
          <a:pPr lvl="0" algn="ctr" defTabSz="1066800">
            <a:lnSpc>
              <a:spcPct val="90000"/>
            </a:lnSpc>
            <a:spcBef>
              <a:spcPct val="0"/>
            </a:spcBef>
            <a:spcAft>
              <a:spcPct val="35000"/>
            </a:spcAft>
          </a:pPr>
          <a:r>
            <a:rPr lang="en-ZA" sz="2400" b="1" u="sng" kern="1200" dirty="0" smtClean="0">
              <a:latin typeface="Arial" pitchFamily="34" charset="0"/>
              <a:cs typeface="Arial" pitchFamily="34" charset="0"/>
            </a:rPr>
            <a:t>2015/16</a:t>
          </a:r>
        </a:p>
        <a:p>
          <a:pPr lvl="0" algn="ctr" defTabSz="1066800">
            <a:lnSpc>
              <a:spcPct val="90000"/>
            </a:lnSpc>
            <a:spcBef>
              <a:spcPct val="0"/>
            </a:spcBef>
            <a:spcAft>
              <a:spcPct val="35000"/>
            </a:spcAft>
          </a:pPr>
          <a:endParaRPr lang="en-ZA" sz="2400" b="1" u="sng"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latin typeface="Arial" pitchFamily="34" charset="0"/>
              <a:cs typeface="Arial" pitchFamily="34" charset="0"/>
            </a:rPr>
            <a:t>53</a:t>
          </a:r>
        </a:p>
        <a:p>
          <a:pPr lvl="0" algn="ctr" defTabSz="1066800">
            <a:lnSpc>
              <a:spcPct val="90000"/>
            </a:lnSpc>
            <a:spcBef>
              <a:spcPct val="0"/>
            </a:spcBef>
            <a:spcAft>
              <a:spcPct val="35000"/>
            </a:spcAft>
          </a:pPr>
          <a:r>
            <a:rPr lang="en-ZA" sz="1400" b="1" kern="1200" dirty="0" smtClean="0">
              <a:latin typeface="Arial" pitchFamily="34" charset="0"/>
              <a:cs typeface="Arial" pitchFamily="34" charset="0"/>
            </a:rPr>
            <a:t>Projects Approved</a:t>
          </a:r>
        </a:p>
        <a:p>
          <a:pPr lvl="0" algn="ctr" defTabSz="10668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solidFill>
                <a:srgbClr val="1C1CA4"/>
              </a:solidFill>
              <a:latin typeface="Arial" pitchFamily="34" charset="0"/>
              <a:cs typeface="Arial" pitchFamily="34" charset="0"/>
            </a:rPr>
            <a:t>817</a:t>
          </a:r>
        </a:p>
        <a:p>
          <a:pPr lvl="0" algn="ctr" defTabSz="10668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Enterprises Approved</a:t>
          </a:r>
        </a:p>
        <a:p>
          <a:pPr lvl="0" algn="ctr" defTabSz="10668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latin typeface="Arial" pitchFamily="34" charset="0"/>
              <a:cs typeface="Arial" pitchFamily="34" charset="0"/>
            </a:rPr>
            <a:t>R74.9m</a:t>
          </a:r>
        </a:p>
        <a:p>
          <a:pPr lvl="0" algn="ctr" defTabSz="1066800">
            <a:lnSpc>
              <a:spcPct val="90000"/>
            </a:lnSpc>
            <a:spcBef>
              <a:spcPct val="0"/>
            </a:spcBef>
            <a:spcAft>
              <a:spcPct val="35000"/>
            </a:spcAft>
          </a:pPr>
          <a:r>
            <a:rPr lang="en-ZA" sz="1400" b="1" kern="1200" dirty="0" smtClean="0">
              <a:latin typeface="Arial" pitchFamily="34" charset="0"/>
              <a:cs typeface="Arial" pitchFamily="34" charset="0"/>
            </a:rPr>
            <a:t>Value of Approvals</a:t>
          </a:r>
        </a:p>
        <a:p>
          <a:pPr lvl="0" algn="ctr" defTabSz="1066800">
            <a:lnSpc>
              <a:spcPct val="90000"/>
            </a:lnSpc>
            <a:spcBef>
              <a:spcPct val="0"/>
            </a:spcBef>
            <a:spcAft>
              <a:spcPct val="35000"/>
            </a:spcAft>
          </a:pPr>
          <a:endParaRPr lang="en-ZA" sz="1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ZA" sz="2000" b="1" kern="1200" dirty="0" smtClean="0">
              <a:solidFill>
                <a:srgbClr val="1C1CA4"/>
              </a:solidFill>
              <a:latin typeface="Arial" pitchFamily="34" charset="0"/>
              <a:cs typeface="Arial" pitchFamily="34" charset="0"/>
            </a:rPr>
            <a:t>R43.9m</a:t>
          </a:r>
        </a:p>
        <a:p>
          <a:pPr lvl="0" algn="ctr" defTabSz="1066800">
            <a:lnSpc>
              <a:spcPct val="90000"/>
            </a:lnSpc>
            <a:spcBef>
              <a:spcPct val="0"/>
            </a:spcBef>
            <a:spcAft>
              <a:spcPct val="35000"/>
            </a:spcAft>
          </a:pPr>
          <a:r>
            <a:rPr lang="en-ZA" sz="1400" b="1" kern="1200" dirty="0" smtClean="0">
              <a:solidFill>
                <a:srgbClr val="1C1CA4"/>
              </a:solidFill>
              <a:latin typeface="Arial" pitchFamily="34" charset="0"/>
              <a:cs typeface="Arial" pitchFamily="34" charset="0"/>
            </a:rPr>
            <a:t>Value of Claims Paid</a:t>
          </a:r>
          <a:endParaRPr lang="en-ZA" sz="1400" b="1" kern="1200" dirty="0">
            <a:solidFill>
              <a:srgbClr val="1C1CA4"/>
            </a:solidFill>
            <a:latin typeface="Arial" pitchFamily="34" charset="0"/>
            <a:cs typeface="Arial" pitchFamily="34" charset="0"/>
          </a:endParaRPr>
        </a:p>
      </dsp:txBody>
      <dsp:txXfrm>
        <a:off x="4601007" y="729793"/>
        <a:ext cx="2820021" cy="3508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B830-D9B4-4A2E-AADA-2D15CC1C0C4F}">
      <dsp:nvSpPr>
        <dsp:cNvPr id="0" name=""/>
        <dsp:cNvSpPr/>
      </dsp:nvSpPr>
      <dsp:spPr>
        <a:xfrm>
          <a:off x="1584840" y="359977"/>
          <a:ext cx="2268948" cy="91440"/>
        </a:xfrm>
        <a:custGeom>
          <a:avLst/>
          <a:gdLst/>
          <a:ahLst/>
          <a:cxnLst/>
          <a:rect l="0" t="0" r="0" b="0"/>
          <a:pathLst>
            <a:path>
              <a:moveTo>
                <a:pt x="0" y="96774"/>
              </a:moveTo>
              <a:lnTo>
                <a:pt x="1151574" y="96774"/>
              </a:lnTo>
              <a:lnTo>
                <a:pt x="1151574" y="45720"/>
              </a:lnTo>
              <a:lnTo>
                <a:pt x="2268948" y="4572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solidFill>
              <a:sysClr val="windowText" lastClr="000000">
                <a:hueOff val="0"/>
                <a:satOff val="0"/>
                <a:lumOff val="0"/>
                <a:alphaOff val="0"/>
              </a:sysClr>
            </a:solidFill>
            <a:latin typeface="Arial" pitchFamily="34" charset="0"/>
            <a:ea typeface="+mn-ea"/>
            <a:cs typeface="Arial" pitchFamily="34" charset="0"/>
          </a:endParaRPr>
        </a:p>
      </dsp:txBody>
      <dsp:txXfrm>
        <a:off x="2661811" y="399905"/>
        <a:ext cx="115005" cy="11584"/>
      </dsp:txXfrm>
    </dsp:sp>
    <dsp:sp modelId="{C3B85177-8F56-404E-BFE5-E350EEF0BB47}">
      <dsp:nvSpPr>
        <dsp:cNvPr id="0" name=""/>
        <dsp:cNvSpPr/>
      </dsp:nvSpPr>
      <dsp:spPr>
        <a:xfrm>
          <a:off x="152384" y="152389"/>
          <a:ext cx="1434255" cy="608724"/>
        </a:xfrm>
        <a:prstGeom prst="rect">
          <a:avLst/>
        </a:prstGeom>
        <a:blipFill rotWithShape="0">
          <a:blip xmlns:r="http://schemas.openxmlformats.org/officeDocument/2006/relationships" r:embed="rId1">
            <a:duotone>
              <a:prstClr val="black"/>
              <a:schemeClr val="accent4">
                <a:tint val="45000"/>
                <a:satMod val="400000"/>
              </a:schemeClr>
            </a:duotone>
            <a:extLst>
              <a:ext uri="{BEBA8EAE-BF5A-486C-A8C5-ECC9F3942E4B}">
                <a14:imgProps xmlns:a14="http://schemas.microsoft.com/office/drawing/2010/main">
                  <a14:imgLayer r:embed="rId2">
                    <a14:imgEffect>
                      <a14:sharpenSoften amount="50000"/>
                    </a14:imgEffect>
                  </a14:imgLayer>
                </a14:imgProps>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r>
            <a:rPr lang="en-ZA" sz="1400" b="1" i="0" kern="1200" dirty="0" smtClean="0">
              <a:solidFill>
                <a:schemeClr val="tx1"/>
              </a:solidFill>
              <a:latin typeface="Arial" pitchFamily="34" charset="0"/>
              <a:ea typeface="+mn-ea"/>
              <a:cs typeface="Arial" pitchFamily="34" charset="0"/>
            </a:rPr>
            <a:t>CULTURAL INDUSTRIES</a:t>
          </a:r>
        </a:p>
        <a:p>
          <a:pPr lvl="0" algn="ctr" defTabSz="533400">
            <a:lnSpc>
              <a:spcPct val="90000"/>
            </a:lnSpc>
            <a:spcBef>
              <a:spcPct val="0"/>
            </a:spcBef>
            <a:spcAft>
              <a:spcPct val="35000"/>
            </a:spcAft>
          </a:pPr>
          <a:r>
            <a:rPr lang="en-ZA" sz="1400" b="1" i="0" kern="1200" dirty="0" smtClean="0">
              <a:solidFill>
                <a:srgbClr val="FF0000"/>
              </a:solidFill>
              <a:latin typeface="Arial" pitchFamily="34" charset="0"/>
              <a:ea typeface="+mn-ea"/>
              <a:cs typeface="Arial" pitchFamily="34" charset="0"/>
            </a:rPr>
            <a:t>132</a:t>
          </a:r>
        </a:p>
      </dsp:txBody>
      <dsp:txXfrm>
        <a:off x="152384" y="152389"/>
        <a:ext cx="1434255" cy="608724"/>
      </dsp:txXfrm>
    </dsp:sp>
    <dsp:sp modelId="{F949FDA5-EF46-4B9E-989B-44EB12D48243}">
      <dsp:nvSpPr>
        <dsp:cNvPr id="0" name=""/>
        <dsp:cNvSpPr/>
      </dsp:nvSpPr>
      <dsp:spPr>
        <a:xfrm>
          <a:off x="5314820" y="359977"/>
          <a:ext cx="1586969" cy="91440"/>
        </a:xfrm>
        <a:custGeom>
          <a:avLst/>
          <a:gdLst/>
          <a:ahLst/>
          <a:cxnLst/>
          <a:rect l="0" t="0" r="0" b="0"/>
          <a:pathLst>
            <a:path>
              <a:moveTo>
                <a:pt x="0" y="45720"/>
              </a:moveTo>
              <a:lnTo>
                <a:pt x="810584" y="45720"/>
              </a:lnTo>
              <a:lnTo>
                <a:pt x="810584" y="133396"/>
              </a:lnTo>
              <a:lnTo>
                <a:pt x="1586969" y="133396"/>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solidFill>
              <a:sysClr val="windowText" lastClr="000000">
                <a:hueOff val="0"/>
                <a:satOff val="0"/>
                <a:lumOff val="0"/>
                <a:alphaOff val="0"/>
              </a:sysClr>
            </a:solidFill>
            <a:latin typeface="Arial" pitchFamily="34" charset="0"/>
            <a:ea typeface="+mn-ea"/>
            <a:cs typeface="Arial" pitchFamily="34" charset="0"/>
          </a:endParaRPr>
        </a:p>
      </dsp:txBody>
      <dsp:txXfrm>
        <a:off x="6067806" y="399905"/>
        <a:ext cx="80997" cy="11584"/>
      </dsp:txXfrm>
    </dsp:sp>
    <dsp:sp modelId="{AD222816-AF75-4FE9-B96D-30D005A57B50}">
      <dsp:nvSpPr>
        <dsp:cNvPr id="0" name=""/>
        <dsp:cNvSpPr/>
      </dsp:nvSpPr>
      <dsp:spPr>
        <a:xfrm>
          <a:off x="3886189" y="76185"/>
          <a:ext cx="1430431" cy="659023"/>
        </a:xfrm>
        <a:prstGeom prst="rect">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rgbClr val="FF0000"/>
            </a:solidFill>
            <a:latin typeface="Arial" pitchFamily="34" charset="0"/>
            <a:ea typeface="+mn-ea"/>
            <a:cs typeface="Arial" pitchFamily="34" charset="0"/>
          </a:endParaRPr>
        </a:p>
        <a:p>
          <a:pPr lvl="0" algn="ctr" defTabSz="533400">
            <a:lnSpc>
              <a:spcPct val="90000"/>
            </a:lnSpc>
            <a:spcBef>
              <a:spcPct val="0"/>
            </a:spcBef>
            <a:spcAft>
              <a:spcPct val="35000"/>
            </a:spcAft>
          </a:pPr>
          <a:r>
            <a:rPr lang="en-ZA" sz="1400" b="1" i="1" kern="1200" dirty="0" smtClean="0">
              <a:solidFill>
                <a:schemeClr val="tx1"/>
              </a:solidFill>
              <a:latin typeface="Arial" pitchFamily="34" charset="0"/>
              <a:ea typeface="+mn-ea"/>
              <a:cs typeface="Arial" pitchFamily="34" charset="0"/>
            </a:rPr>
            <a:t>AGRO – PROCESSING</a:t>
          </a:r>
        </a:p>
        <a:p>
          <a:pPr lvl="0" algn="ctr" defTabSz="533400">
            <a:lnSpc>
              <a:spcPct val="90000"/>
            </a:lnSpc>
            <a:spcBef>
              <a:spcPct val="0"/>
            </a:spcBef>
            <a:spcAft>
              <a:spcPct val="35000"/>
            </a:spcAft>
          </a:pPr>
          <a:r>
            <a:rPr lang="en-ZA" sz="1400" b="1" kern="1200" dirty="0" smtClean="0">
              <a:solidFill>
                <a:srgbClr val="FF0000"/>
              </a:solidFill>
              <a:latin typeface="Arial" pitchFamily="34" charset="0"/>
              <a:ea typeface="+mn-ea"/>
              <a:cs typeface="Arial" pitchFamily="34" charset="0"/>
            </a:rPr>
            <a:t>49</a:t>
          </a:r>
        </a:p>
        <a:p>
          <a:pPr lvl="0" algn="ctr" defTabSz="533400">
            <a:lnSpc>
              <a:spcPct val="90000"/>
            </a:lnSpc>
            <a:spcBef>
              <a:spcPct val="0"/>
            </a:spcBef>
            <a:spcAft>
              <a:spcPct val="35000"/>
            </a:spcAft>
          </a:pPr>
          <a:endParaRPr lang="en-ZA" sz="1200" b="1" kern="1200" dirty="0">
            <a:solidFill>
              <a:schemeClr val="tx1"/>
            </a:solidFill>
            <a:latin typeface="Arial" pitchFamily="34" charset="0"/>
            <a:ea typeface="+mn-ea"/>
            <a:cs typeface="Arial" pitchFamily="34" charset="0"/>
          </a:endParaRPr>
        </a:p>
      </dsp:txBody>
      <dsp:txXfrm>
        <a:off x="3886189" y="76185"/>
        <a:ext cx="1430431" cy="659023"/>
      </dsp:txXfrm>
    </dsp:sp>
    <dsp:sp modelId="{766BA2C7-7DA6-4269-BD41-ACFD6E10107F}">
      <dsp:nvSpPr>
        <dsp:cNvPr id="0" name=""/>
        <dsp:cNvSpPr/>
      </dsp:nvSpPr>
      <dsp:spPr>
        <a:xfrm>
          <a:off x="4607543" y="832544"/>
          <a:ext cx="3106169" cy="2411659"/>
        </a:xfrm>
        <a:custGeom>
          <a:avLst/>
          <a:gdLst/>
          <a:ahLst/>
          <a:cxnLst/>
          <a:rect l="0" t="0" r="0" b="0"/>
          <a:pathLst>
            <a:path>
              <a:moveTo>
                <a:pt x="3106169" y="0"/>
              </a:moveTo>
              <a:lnTo>
                <a:pt x="3106169" y="1222929"/>
              </a:lnTo>
              <a:lnTo>
                <a:pt x="0" y="1222929"/>
              </a:lnTo>
              <a:lnTo>
                <a:pt x="0" y="2411659"/>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6061845" y="2032581"/>
        <a:ext cx="197565" cy="11584"/>
      </dsp:txXfrm>
    </dsp:sp>
    <dsp:sp modelId="{8DC50B34-D154-40C5-B83D-05549193E0C5}">
      <dsp:nvSpPr>
        <dsp:cNvPr id="0" name=""/>
        <dsp:cNvSpPr/>
      </dsp:nvSpPr>
      <dsp:spPr>
        <a:xfrm>
          <a:off x="6934189" y="152404"/>
          <a:ext cx="1559047" cy="681939"/>
        </a:xfrm>
        <a:prstGeom prst="rect">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CHEMICALS</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19</a:t>
          </a:r>
          <a:endParaRPr lang="en-ZA" sz="1400" b="1" kern="1200" dirty="0">
            <a:solidFill>
              <a:srgbClr val="FF0000"/>
            </a:solidFill>
            <a:latin typeface="Arial" pitchFamily="34" charset="0"/>
            <a:cs typeface="Arial" pitchFamily="34" charset="0"/>
          </a:endParaRPr>
        </a:p>
      </dsp:txBody>
      <dsp:txXfrm>
        <a:off x="6934189" y="152404"/>
        <a:ext cx="1559047" cy="681939"/>
      </dsp:txXfrm>
    </dsp:sp>
    <dsp:sp modelId="{0DC38F27-5D13-4709-8C19-E66D015B8122}">
      <dsp:nvSpPr>
        <dsp:cNvPr id="0" name=""/>
        <dsp:cNvSpPr/>
      </dsp:nvSpPr>
      <dsp:spPr>
        <a:xfrm>
          <a:off x="1041318" y="1920242"/>
          <a:ext cx="3567814" cy="1900295"/>
        </a:xfrm>
        <a:custGeom>
          <a:avLst/>
          <a:gdLst/>
          <a:ahLst/>
          <a:cxnLst/>
          <a:rect l="0" t="0" r="0" b="0"/>
          <a:pathLst>
            <a:path>
              <a:moveTo>
                <a:pt x="3567814" y="1900295"/>
              </a:moveTo>
              <a:lnTo>
                <a:pt x="0" y="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723402" y="2864597"/>
        <a:ext cx="203646" cy="11584"/>
      </dsp:txXfrm>
    </dsp:sp>
    <dsp:sp modelId="{693C6CD2-98AA-423F-A81A-36ADE4442A45}">
      <dsp:nvSpPr>
        <dsp:cNvPr id="0" name=""/>
        <dsp:cNvSpPr/>
      </dsp:nvSpPr>
      <dsp:spPr>
        <a:xfrm>
          <a:off x="3276619" y="3276603"/>
          <a:ext cx="2661849" cy="543087"/>
        </a:xfrm>
        <a:prstGeom prst="rect">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ELECTRO-TECHNICAL</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1</a:t>
          </a:r>
          <a:endParaRPr lang="en-ZA" sz="1400" b="1" kern="1200" dirty="0">
            <a:solidFill>
              <a:srgbClr val="FF0000"/>
            </a:solidFill>
            <a:latin typeface="Arial" pitchFamily="34" charset="0"/>
            <a:cs typeface="Arial" pitchFamily="34" charset="0"/>
          </a:endParaRPr>
        </a:p>
      </dsp:txBody>
      <dsp:txXfrm>
        <a:off x="3276619" y="3276603"/>
        <a:ext cx="2661849" cy="543087"/>
      </dsp:txXfrm>
    </dsp:sp>
    <dsp:sp modelId="{60B07961-6347-4C4C-8BF8-429A918AAA73}">
      <dsp:nvSpPr>
        <dsp:cNvPr id="0" name=""/>
        <dsp:cNvSpPr/>
      </dsp:nvSpPr>
      <dsp:spPr>
        <a:xfrm>
          <a:off x="1871258" y="2153946"/>
          <a:ext cx="4649562" cy="91440"/>
        </a:xfrm>
        <a:custGeom>
          <a:avLst/>
          <a:gdLst/>
          <a:ahLst/>
          <a:cxnLst/>
          <a:rect l="0" t="0" r="0" b="0"/>
          <a:pathLst>
            <a:path>
              <a:moveTo>
                <a:pt x="0" y="73164"/>
              </a:moveTo>
              <a:lnTo>
                <a:pt x="2341881" y="73164"/>
              </a:lnTo>
              <a:lnTo>
                <a:pt x="2341881" y="45720"/>
              </a:lnTo>
              <a:lnTo>
                <a:pt x="4649562" y="4572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79033" y="2193874"/>
        <a:ext cx="234012" cy="11584"/>
      </dsp:txXfrm>
    </dsp:sp>
    <dsp:sp modelId="{9F1FA8A0-CB94-48E1-89ED-2B5B1FDE50F3}">
      <dsp:nvSpPr>
        <dsp:cNvPr id="0" name=""/>
        <dsp:cNvSpPr/>
      </dsp:nvSpPr>
      <dsp:spPr>
        <a:xfrm>
          <a:off x="152384" y="1905011"/>
          <a:ext cx="1720673" cy="644199"/>
        </a:xfrm>
        <a:prstGeom prst="rect">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FILM</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33</a:t>
          </a:r>
          <a:endParaRPr lang="en-ZA" sz="1400" b="1" kern="1200" dirty="0">
            <a:solidFill>
              <a:srgbClr val="FF0000"/>
            </a:solidFill>
            <a:latin typeface="Arial" pitchFamily="34" charset="0"/>
            <a:cs typeface="Arial" pitchFamily="34" charset="0"/>
          </a:endParaRPr>
        </a:p>
      </dsp:txBody>
      <dsp:txXfrm>
        <a:off x="152384" y="1905011"/>
        <a:ext cx="1720673" cy="644199"/>
      </dsp:txXfrm>
    </dsp:sp>
    <dsp:sp modelId="{F2C9500C-3AE7-469C-B48F-1CF15C6E8F40}">
      <dsp:nvSpPr>
        <dsp:cNvPr id="0" name=""/>
        <dsp:cNvSpPr/>
      </dsp:nvSpPr>
      <dsp:spPr>
        <a:xfrm>
          <a:off x="1026911" y="2492522"/>
          <a:ext cx="6476189" cy="827865"/>
        </a:xfrm>
        <a:custGeom>
          <a:avLst/>
          <a:gdLst/>
          <a:ahLst/>
          <a:cxnLst/>
          <a:rect l="0" t="0" r="0" b="0"/>
          <a:pathLst>
            <a:path>
              <a:moveTo>
                <a:pt x="6476189" y="0"/>
              </a:moveTo>
              <a:lnTo>
                <a:pt x="6476189" y="431032"/>
              </a:lnTo>
              <a:lnTo>
                <a:pt x="0" y="431032"/>
              </a:lnTo>
              <a:lnTo>
                <a:pt x="0" y="827865"/>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01685" y="2900662"/>
        <a:ext cx="326641" cy="11584"/>
      </dsp:txXfrm>
    </dsp:sp>
    <dsp:sp modelId="{D2B51D58-0949-45A5-82C1-0957C5728C20}">
      <dsp:nvSpPr>
        <dsp:cNvPr id="0" name=""/>
        <dsp:cNvSpPr/>
      </dsp:nvSpPr>
      <dsp:spPr>
        <a:xfrm>
          <a:off x="6553221" y="1905011"/>
          <a:ext cx="1899760" cy="589311"/>
        </a:xfrm>
        <a:prstGeom prst="rect">
          <a:avLst/>
        </a:prstGeom>
        <a:blipFill rotWithShape="0">
          <a:blip xmlns:r="http://schemas.openxmlformats.org/officeDocument/2006/relationships" r:embed="rId7"/>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MULTI-SECTORIAL</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1</a:t>
          </a:r>
          <a:endParaRPr lang="en-ZA" sz="1400" b="1" kern="1200" dirty="0">
            <a:solidFill>
              <a:srgbClr val="FF0000"/>
            </a:solidFill>
            <a:latin typeface="Arial" pitchFamily="34" charset="0"/>
            <a:cs typeface="Arial" pitchFamily="34" charset="0"/>
          </a:endParaRPr>
        </a:p>
      </dsp:txBody>
      <dsp:txXfrm>
        <a:off x="6553221" y="1905011"/>
        <a:ext cx="1899760" cy="589311"/>
      </dsp:txXfrm>
    </dsp:sp>
    <dsp:sp modelId="{5215D7AE-9472-4A1C-AFE2-CC05E4C8C175}">
      <dsp:nvSpPr>
        <dsp:cNvPr id="0" name=""/>
        <dsp:cNvSpPr/>
      </dsp:nvSpPr>
      <dsp:spPr>
        <a:xfrm>
          <a:off x="1899638" y="2117540"/>
          <a:ext cx="1573181" cy="1485370"/>
        </a:xfrm>
        <a:custGeom>
          <a:avLst/>
          <a:gdLst/>
          <a:ahLst/>
          <a:cxnLst/>
          <a:rect l="0" t="0" r="0" b="0"/>
          <a:pathLst>
            <a:path>
              <a:moveTo>
                <a:pt x="0" y="1485370"/>
              </a:moveTo>
              <a:lnTo>
                <a:pt x="803690" y="1485370"/>
              </a:lnTo>
              <a:lnTo>
                <a:pt x="803690" y="0"/>
              </a:lnTo>
              <a:lnTo>
                <a:pt x="1573181" y="0"/>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631580" y="2854433"/>
        <a:ext cx="109298" cy="11584"/>
      </dsp:txXfrm>
    </dsp:sp>
    <dsp:sp modelId="{A44ED3AB-C579-4866-B5C7-87D7B678DE13}">
      <dsp:nvSpPr>
        <dsp:cNvPr id="0" name=""/>
        <dsp:cNvSpPr/>
      </dsp:nvSpPr>
      <dsp:spPr>
        <a:xfrm>
          <a:off x="152384" y="3352787"/>
          <a:ext cx="1749054" cy="500245"/>
        </a:xfrm>
        <a:prstGeom prst="rect">
          <a:avLst/>
        </a:prstGeom>
        <a:blipFill rotWithShape="0">
          <a:blip xmlns:r="http://schemas.openxmlformats.org/officeDocument/2006/relationships" r:embed="rId8"/>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TEXTILES</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16</a:t>
          </a:r>
          <a:endParaRPr lang="en-ZA" sz="1400" b="1" kern="1200" dirty="0">
            <a:solidFill>
              <a:srgbClr val="FF0000"/>
            </a:solidFill>
            <a:latin typeface="Arial" pitchFamily="34" charset="0"/>
            <a:cs typeface="Arial" pitchFamily="34" charset="0"/>
          </a:endParaRPr>
        </a:p>
      </dsp:txBody>
      <dsp:txXfrm>
        <a:off x="152384" y="3352787"/>
        <a:ext cx="1749054" cy="500245"/>
      </dsp:txXfrm>
    </dsp:sp>
    <dsp:sp modelId="{846DADB4-D4D0-400A-8BBE-3EEE6E3264D6}">
      <dsp:nvSpPr>
        <dsp:cNvPr id="0" name=""/>
        <dsp:cNvSpPr/>
      </dsp:nvSpPr>
      <dsp:spPr>
        <a:xfrm>
          <a:off x="5243970" y="2117540"/>
          <a:ext cx="1581635" cy="1473142"/>
        </a:xfrm>
        <a:custGeom>
          <a:avLst/>
          <a:gdLst/>
          <a:ahLst/>
          <a:cxnLst/>
          <a:rect l="0" t="0" r="0" b="0"/>
          <a:pathLst>
            <a:path>
              <a:moveTo>
                <a:pt x="0" y="0"/>
              </a:moveTo>
              <a:lnTo>
                <a:pt x="807917" y="0"/>
              </a:lnTo>
              <a:lnTo>
                <a:pt x="807917" y="1473142"/>
              </a:lnTo>
              <a:lnTo>
                <a:pt x="1581635" y="1473142"/>
              </a:lnTo>
            </a:path>
          </a:pathLst>
        </a:custGeom>
        <a:noFill/>
        <a:ln w="9525" cap="flat" cmpd="sng" algn="ctr">
          <a:no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980190" y="2848319"/>
        <a:ext cx="109195" cy="11584"/>
      </dsp:txXfrm>
    </dsp:sp>
    <dsp:sp modelId="{F149149A-E759-4094-A356-B3BBD2259F0D}">
      <dsp:nvSpPr>
        <dsp:cNvPr id="0" name=""/>
        <dsp:cNvSpPr/>
      </dsp:nvSpPr>
      <dsp:spPr>
        <a:xfrm>
          <a:off x="3505220" y="1828787"/>
          <a:ext cx="1740550" cy="577506"/>
        </a:xfrm>
        <a:prstGeom prst="rect">
          <a:avLst/>
        </a:prstGeom>
        <a:blipFill rotWithShape="0">
          <a:blip xmlns:r="http://schemas.openxmlformats.org/officeDocument/2006/relationships" r:embed="rId9"/>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METALS</a:t>
          </a:r>
        </a:p>
        <a:p>
          <a:pPr lvl="0" algn="ctr" defTabSz="6223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9</a:t>
          </a:r>
          <a:endParaRPr lang="en-ZA" sz="1400" b="1" kern="1200" dirty="0">
            <a:solidFill>
              <a:srgbClr val="FF0000"/>
            </a:solidFill>
            <a:latin typeface="Arial" pitchFamily="34" charset="0"/>
            <a:cs typeface="Arial" pitchFamily="34" charset="0"/>
          </a:endParaRPr>
        </a:p>
      </dsp:txBody>
      <dsp:txXfrm>
        <a:off x="3505220" y="1828787"/>
        <a:ext cx="1740550" cy="577506"/>
      </dsp:txXfrm>
    </dsp:sp>
    <dsp:sp modelId="{69740C0D-CA6E-42F5-A337-B6C09A92ABF6}">
      <dsp:nvSpPr>
        <dsp:cNvPr id="0" name=""/>
        <dsp:cNvSpPr/>
      </dsp:nvSpPr>
      <dsp:spPr>
        <a:xfrm>
          <a:off x="6858006" y="3352802"/>
          <a:ext cx="1599756" cy="475760"/>
        </a:xfrm>
        <a:prstGeom prst="rect">
          <a:avLst/>
        </a:prstGeom>
        <a:blipFill rotWithShape="0">
          <a:blip xmlns:r="http://schemas.openxmlformats.org/officeDocument/2006/relationships" r:embed="rId10">
            <a:duotone>
              <a:prstClr val="black"/>
              <a:schemeClr val="tx2">
                <a:tint val="45000"/>
                <a:satMod val="400000"/>
              </a:schemeClr>
            </a:duotone>
            <a:extLst>
              <a:ext uri="{BEBA8EAE-BF5A-486C-A8C5-ECC9F3942E4B}">
                <a14:imgProps xmlns:a14="http://schemas.microsoft.com/office/drawing/2010/main">
                  <a14:imgLayer r:embed="rId11">
                    <a14:imgEffect>
                      <a14:brightnessContrast bright="-40000" contrast="20000"/>
                    </a14:imgEffect>
                  </a14:imgLayer>
                </a14:imgProps>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endParaRPr lang="en-ZA" sz="1200" b="1" i="1" kern="1200" dirty="0" smtClean="0">
            <a:solidFill>
              <a:schemeClr val="tx1"/>
            </a:solidFill>
            <a:latin typeface="Arial" pitchFamily="34" charset="0"/>
            <a:ea typeface="+mn-ea"/>
            <a:cs typeface="Arial" pitchFamily="34" charset="0"/>
          </a:endParaRPr>
        </a:p>
        <a:p>
          <a:pPr lvl="0" algn="ctr" defTabSz="533400">
            <a:lnSpc>
              <a:spcPct val="90000"/>
            </a:lnSpc>
            <a:spcBef>
              <a:spcPct val="0"/>
            </a:spcBef>
            <a:spcAft>
              <a:spcPct val="35000"/>
            </a:spcAft>
          </a:pPr>
          <a:r>
            <a:rPr lang="en-ZA" sz="1400" b="1" i="1" kern="1200" dirty="0" smtClean="0">
              <a:solidFill>
                <a:schemeClr val="tx1"/>
              </a:solidFill>
              <a:latin typeface="Arial" pitchFamily="34" charset="0"/>
              <a:ea typeface="+mn-ea"/>
              <a:cs typeface="Arial" pitchFamily="34" charset="0"/>
            </a:rPr>
            <a:t>PUBLISHING</a:t>
          </a:r>
        </a:p>
        <a:p>
          <a:pPr lvl="0" algn="ctr" defTabSz="533400">
            <a:lnSpc>
              <a:spcPct val="90000"/>
            </a:lnSpc>
            <a:spcBef>
              <a:spcPct val="0"/>
            </a:spcBef>
            <a:spcAft>
              <a:spcPct val="35000"/>
            </a:spcAft>
          </a:pPr>
          <a:r>
            <a:rPr lang="en-ZA" sz="1400" b="1" kern="1200" dirty="0" smtClean="0">
              <a:solidFill>
                <a:srgbClr val="FF0000"/>
              </a:solidFill>
              <a:latin typeface="Arial" pitchFamily="34" charset="0"/>
              <a:cs typeface="Arial" pitchFamily="34" charset="0"/>
            </a:rPr>
            <a:t>7</a:t>
          </a:r>
          <a:endParaRPr lang="en-ZA" sz="1400" b="1" kern="1200" dirty="0">
            <a:solidFill>
              <a:srgbClr val="FF0000"/>
            </a:solidFill>
            <a:latin typeface="Arial" pitchFamily="34" charset="0"/>
            <a:cs typeface="Arial" pitchFamily="34" charset="0"/>
          </a:endParaRPr>
        </a:p>
      </dsp:txBody>
      <dsp:txXfrm>
        <a:off x="6858006" y="3352802"/>
        <a:ext cx="1599756" cy="475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D8BD2-7A09-4C50-9E0C-05F1E912191D}">
      <dsp:nvSpPr>
        <dsp:cNvPr id="0" name=""/>
        <dsp:cNvSpPr/>
      </dsp:nvSpPr>
      <dsp:spPr>
        <a:xfrm>
          <a:off x="5072" y="126944"/>
          <a:ext cx="3894174" cy="1397057"/>
        </a:xfrm>
        <a:prstGeom prst="rect">
          <a:avLst/>
        </a:prstGeom>
        <a:solidFill>
          <a:srgbClr val="66CCFF"/>
        </a:solidFill>
        <a:ln w="38100">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2014/15</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R5.2b </a:t>
          </a:r>
          <a:r>
            <a:rPr lang="en-ZA" sz="1400" kern="1200" dirty="0" smtClean="0">
              <a:solidFill>
                <a:schemeClr val="tx1"/>
              </a:solidFill>
              <a:latin typeface="Arial" pitchFamily="34" charset="0"/>
              <a:cs typeface="Arial" pitchFamily="34" charset="0"/>
            </a:rPr>
            <a:t>Approvals</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119 </a:t>
          </a:r>
          <a:r>
            <a:rPr lang="en-ZA" sz="1400" kern="1200" dirty="0" smtClean="0">
              <a:solidFill>
                <a:schemeClr val="tx1"/>
              </a:solidFill>
              <a:latin typeface="Arial" pitchFamily="34" charset="0"/>
              <a:cs typeface="Arial" pitchFamily="34" charset="0"/>
            </a:rPr>
            <a:t>Projects</a:t>
          </a:r>
        </a:p>
        <a:p>
          <a:pPr lvl="0" algn="ctr" defTabSz="622300">
            <a:lnSpc>
              <a:spcPct val="90000"/>
            </a:lnSpc>
            <a:spcBef>
              <a:spcPct val="0"/>
            </a:spcBef>
            <a:spcAft>
              <a:spcPct val="35000"/>
            </a:spcAft>
          </a:pPr>
          <a:r>
            <a:rPr lang="en-ZA" sz="1400" kern="1200" dirty="0" smtClean="0">
              <a:solidFill>
                <a:schemeClr val="tx1"/>
              </a:solidFill>
              <a:latin typeface="Arial" pitchFamily="34" charset="0"/>
              <a:cs typeface="Arial" pitchFamily="34" charset="0"/>
            </a:rPr>
            <a:t> </a:t>
          </a:r>
          <a:endParaRPr lang="en-ZA" sz="1400" kern="1200" dirty="0">
            <a:solidFill>
              <a:schemeClr val="tx1"/>
            </a:solidFill>
            <a:latin typeface="Arial" pitchFamily="34" charset="0"/>
            <a:cs typeface="Arial" pitchFamily="34" charset="0"/>
          </a:endParaRPr>
        </a:p>
      </dsp:txBody>
      <dsp:txXfrm>
        <a:off x="5072" y="126944"/>
        <a:ext cx="3894174" cy="1397057"/>
      </dsp:txXfrm>
    </dsp:sp>
    <dsp:sp modelId="{92A077CA-9651-421E-9742-B2024CE70A6A}">
      <dsp:nvSpPr>
        <dsp:cNvPr id="0" name=""/>
        <dsp:cNvSpPr/>
      </dsp:nvSpPr>
      <dsp:spPr>
        <a:xfrm>
          <a:off x="4052322" y="126944"/>
          <a:ext cx="4096004" cy="1397057"/>
        </a:xfrm>
        <a:prstGeom prst="rect">
          <a:avLst/>
        </a:prstGeom>
        <a:solidFill>
          <a:srgbClr val="66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latin typeface="Arial" pitchFamily="34" charset="0"/>
              <a:cs typeface="Arial" pitchFamily="34" charset="0"/>
            </a:rPr>
            <a:t>2015/16</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R7b </a:t>
          </a:r>
          <a:r>
            <a:rPr lang="en-ZA" sz="1400" kern="1200" dirty="0" smtClean="0">
              <a:solidFill>
                <a:schemeClr val="tx1"/>
              </a:solidFill>
              <a:latin typeface="Arial" pitchFamily="34" charset="0"/>
              <a:cs typeface="Arial" pitchFamily="34" charset="0"/>
            </a:rPr>
            <a:t>Approvals</a:t>
          </a:r>
        </a:p>
        <a:p>
          <a:pPr lvl="0" algn="ctr" defTabSz="622300">
            <a:lnSpc>
              <a:spcPct val="90000"/>
            </a:lnSpc>
            <a:spcBef>
              <a:spcPct val="0"/>
            </a:spcBef>
            <a:spcAft>
              <a:spcPct val="35000"/>
            </a:spcAft>
          </a:pPr>
          <a:r>
            <a:rPr lang="en-ZA" sz="1800" b="1" kern="1200" dirty="0" smtClean="0">
              <a:solidFill>
                <a:schemeClr val="tx1"/>
              </a:solidFill>
              <a:latin typeface="Arial" pitchFamily="34" charset="0"/>
              <a:cs typeface="Arial" pitchFamily="34" charset="0"/>
            </a:rPr>
            <a:t>84  </a:t>
          </a:r>
          <a:r>
            <a:rPr lang="en-ZA" sz="1400" b="0" kern="1200" dirty="0" smtClean="0">
              <a:solidFill>
                <a:schemeClr val="tx1"/>
              </a:solidFill>
              <a:latin typeface="Arial" pitchFamily="34" charset="0"/>
              <a:cs typeface="Arial" pitchFamily="34" charset="0"/>
            </a:rPr>
            <a:t>Projects</a:t>
          </a:r>
          <a:endParaRPr lang="en-ZA" sz="1800" b="1" kern="1200" dirty="0">
            <a:solidFill>
              <a:schemeClr val="tx1"/>
            </a:solidFill>
            <a:latin typeface="Arial" pitchFamily="34" charset="0"/>
            <a:cs typeface="Arial" pitchFamily="34" charset="0"/>
          </a:endParaRPr>
        </a:p>
      </dsp:txBody>
      <dsp:txXfrm>
        <a:off x="4052322" y="126944"/>
        <a:ext cx="4096004" cy="1397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F09B-C07F-4FD2-96DC-41D84A19EB5F}">
      <dsp:nvSpPr>
        <dsp:cNvPr id="0" name=""/>
        <dsp:cNvSpPr/>
      </dsp:nvSpPr>
      <dsp:spPr>
        <a:xfrm>
          <a:off x="933734" y="7090"/>
          <a:ext cx="1803489" cy="1282825"/>
        </a:xfrm>
        <a:prstGeom prst="ellipse">
          <a:avLst/>
        </a:prstGeom>
        <a:solidFill>
          <a:srgbClr val="FF6600">
            <a:alpha val="50000"/>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Projected Jobs Per Subsector 2014/15:</a:t>
          </a:r>
          <a:endParaRPr lang="en-ZA" sz="1100" kern="1200" dirty="0">
            <a:latin typeface="Arial" pitchFamily="34" charset="0"/>
            <a:cs typeface="Arial" pitchFamily="34" charset="0"/>
          </a:endParaRPr>
        </a:p>
      </dsp:txBody>
      <dsp:txXfrm>
        <a:off x="1174199" y="231584"/>
        <a:ext cx="1322558" cy="577271"/>
      </dsp:txXfrm>
    </dsp:sp>
    <dsp:sp modelId="{0B5048C7-73D1-4085-AA61-2CA84255859D}">
      <dsp:nvSpPr>
        <dsp:cNvPr id="0" name=""/>
        <dsp:cNvSpPr/>
      </dsp:nvSpPr>
      <dsp:spPr>
        <a:xfrm>
          <a:off x="1669317" y="827473"/>
          <a:ext cx="1224617" cy="1175825"/>
        </a:xfrm>
        <a:prstGeom prst="ellipse">
          <a:avLst/>
        </a:prstGeom>
        <a:solidFill>
          <a:srgbClr val="FF66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Primary aquaculture </a:t>
          </a:r>
          <a:r>
            <a:rPr lang="en-US" sz="1800" b="1" kern="1200" dirty="0" smtClean="0">
              <a:latin typeface="Arial" panose="020B0604020202020204" pitchFamily="34" charset="0"/>
              <a:cs typeface="Arial" panose="020B0604020202020204" pitchFamily="34" charset="0"/>
            </a:rPr>
            <a:t>256</a:t>
          </a:r>
          <a:endParaRPr lang="en-ZA" sz="1800" kern="1200" dirty="0">
            <a:latin typeface="Arial" panose="020B0604020202020204" pitchFamily="34" charset="0"/>
            <a:cs typeface="Arial" panose="020B0604020202020204" pitchFamily="34" charset="0"/>
          </a:endParaRPr>
        </a:p>
      </dsp:txBody>
      <dsp:txXfrm>
        <a:off x="2043846" y="1131227"/>
        <a:ext cx="734770" cy="646703"/>
      </dsp:txXfrm>
    </dsp:sp>
    <dsp:sp modelId="{8E5D1CE6-4D40-4077-A55D-27A17431190F}">
      <dsp:nvSpPr>
        <dsp:cNvPr id="0" name=""/>
        <dsp:cNvSpPr/>
      </dsp:nvSpPr>
      <dsp:spPr>
        <a:xfrm>
          <a:off x="647036" y="903672"/>
          <a:ext cx="1196283" cy="980501"/>
        </a:xfrm>
        <a:prstGeom prst="ellipse">
          <a:avLst/>
        </a:prstGeom>
        <a:solidFill>
          <a:srgbClr val="FF6600">
            <a:alpha val="50000"/>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Secondary aquaculture</a:t>
          </a:r>
          <a:endParaRPr lang="en-US" sz="1000" b="1" kern="1200" dirty="0" smtClean="0">
            <a:latin typeface="Arial" panose="020B0604020202020204" pitchFamily="34" charset="0"/>
            <a:cs typeface="Arial" panose="020B0604020202020204" pitchFamily="34" charset="0"/>
          </a:endParaRPr>
        </a:p>
        <a:p>
          <a:pPr lvl="0" algn="ctr" defTabSz="444500" rtl="0">
            <a:lnSpc>
              <a:spcPct val="90000"/>
            </a:lnSpc>
            <a:spcBef>
              <a:spcPct val="0"/>
            </a:spcBef>
            <a:spcAft>
              <a:spcPct val="35000"/>
            </a:spcAft>
          </a:pPr>
          <a:r>
            <a:rPr lang="en-US" sz="800" kern="1200" dirty="0" smtClean="0">
              <a:latin typeface="Arial" panose="020B0604020202020204" pitchFamily="34" charset="0"/>
              <a:cs typeface="Arial" panose="020B0604020202020204" pitchFamily="34" charset="0"/>
            </a:rPr>
            <a:t> </a:t>
          </a:r>
          <a:r>
            <a:rPr lang="en-US" sz="1800" b="1" kern="1200" dirty="0" smtClean="0">
              <a:latin typeface="Arial" panose="020B0604020202020204" pitchFamily="34" charset="0"/>
              <a:cs typeface="Arial" panose="020B0604020202020204" pitchFamily="34" charset="0"/>
            </a:rPr>
            <a:t>0</a:t>
          </a:r>
          <a:endParaRPr lang="en-ZA" sz="1800" kern="1200" dirty="0">
            <a:latin typeface="Arial" panose="020B0604020202020204" pitchFamily="34" charset="0"/>
            <a:cs typeface="Arial" panose="020B0604020202020204" pitchFamily="34" charset="0"/>
          </a:endParaRPr>
        </a:p>
      </dsp:txBody>
      <dsp:txXfrm>
        <a:off x="759686" y="1156968"/>
        <a:ext cx="717770" cy="5392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DCB88-468D-4AF8-B003-2D0906C5E691}">
      <dsp:nvSpPr>
        <dsp:cNvPr id="0" name=""/>
        <dsp:cNvSpPr/>
      </dsp:nvSpPr>
      <dsp:spPr>
        <a:xfrm>
          <a:off x="852789" y="-35601"/>
          <a:ext cx="2070084" cy="1470668"/>
        </a:xfrm>
        <a:prstGeom prst="ellipse">
          <a:avLst/>
        </a:prstGeom>
        <a:gradFill flip="none" rotWithShape="0">
          <a:gsLst>
            <a:gs pos="0">
              <a:srgbClr val="FF6600">
                <a:tint val="66000"/>
                <a:satMod val="160000"/>
              </a:srgbClr>
            </a:gs>
            <a:gs pos="50000">
              <a:srgbClr val="FF6600">
                <a:tint val="44500"/>
                <a:satMod val="160000"/>
              </a:srgbClr>
            </a:gs>
            <a:gs pos="100000">
              <a:srgbClr val="FF6600">
                <a:tint val="23500"/>
                <a:satMod val="160000"/>
              </a:srgbClr>
            </a:gs>
          </a:gsLst>
          <a:lin ang="108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itchFamily="34" charset="0"/>
              <a:cs typeface="Arial" pitchFamily="34" charset="0"/>
            </a:rPr>
            <a:t>Projected Jobs Per Subsector </a:t>
          </a:r>
          <a:r>
            <a:rPr lang="en-US" sz="1500" b="1" kern="1200" dirty="0" smtClean="0">
              <a:latin typeface="Arial" pitchFamily="34" charset="0"/>
              <a:cs typeface="Arial" pitchFamily="34" charset="0"/>
            </a:rPr>
            <a:t>2015/16:</a:t>
          </a:r>
          <a:endParaRPr lang="en-ZA" sz="1500" kern="1200" dirty="0">
            <a:latin typeface="Arial" pitchFamily="34" charset="0"/>
            <a:cs typeface="Arial" pitchFamily="34" charset="0"/>
          </a:endParaRPr>
        </a:p>
      </dsp:txBody>
      <dsp:txXfrm>
        <a:off x="1128801" y="221765"/>
        <a:ext cx="1518061" cy="661800"/>
      </dsp:txXfrm>
    </dsp:sp>
    <dsp:sp modelId="{8BED65B7-A6A2-4580-95B2-4AC6ACF21D45}">
      <dsp:nvSpPr>
        <dsp:cNvPr id="0" name=""/>
        <dsp:cNvSpPr/>
      </dsp:nvSpPr>
      <dsp:spPr>
        <a:xfrm>
          <a:off x="1661617" y="778453"/>
          <a:ext cx="1394002" cy="1394002"/>
        </a:xfrm>
        <a:prstGeom prst="ellipse">
          <a:avLst/>
        </a:prstGeom>
        <a:solidFill>
          <a:srgbClr val="FF66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Primary aquaculture</a:t>
          </a:r>
          <a:r>
            <a:rPr lang="en-US" sz="1200" b="1" kern="1200" dirty="0" smtClean="0">
              <a:latin typeface="Arial" panose="020B0604020202020204" pitchFamily="34" charset="0"/>
              <a:cs typeface="Arial" panose="020B0604020202020204" pitchFamily="34" charset="0"/>
            </a:rPr>
            <a:t> </a:t>
          </a:r>
          <a:r>
            <a:rPr lang="en-US" sz="2400" b="1" kern="1200" dirty="0" smtClean="0">
              <a:latin typeface="Arial" panose="020B0604020202020204" pitchFamily="34" charset="0"/>
              <a:cs typeface="Arial" panose="020B0604020202020204" pitchFamily="34" charset="0"/>
            </a:rPr>
            <a:t>211</a:t>
          </a:r>
          <a:endParaRPr lang="en-ZA" sz="2400" kern="1200" dirty="0">
            <a:latin typeface="Arial" panose="020B0604020202020204" pitchFamily="34" charset="0"/>
            <a:cs typeface="Arial" panose="020B0604020202020204" pitchFamily="34" charset="0"/>
          </a:endParaRPr>
        </a:p>
      </dsp:txBody>
      <dsp:txXfrm>
        <a:off x="2087949" y="1138570"/>
        <a:ext cx="836401" cy="766701"/>
      </dsp:txXfrm>
    </dsp:sp>
    <dsp:sp modelId="{E539EB34-0330-4FBF-8309-3213CBDE1975}">
      <dsp:nvSpPr>
        <dsp:cNvPr id="0" name=""/>
        <dsp:cNvSpPr/>
      </dsp:nvSpPr>
      <dsp:spPr>
        <a:xfrm>
          <a:off x="533399" y="778453"/>
          <a:ext cx="1394002" cy="1394002"/>
        </a:xfrm>
        <a:prstGeom prst="ellipse">
          <a:avLst/>
        </a:prstGeom>
        <a:solidFill>
          <a:srgbClr val="FF6600">
            <a:alpha val="50000"/>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Secondary aquaculture</a:t>
          </a:r>
          <a:r>
            <a:rPr lang="en-US" sz="1100" b="1" kern="1200" dirty="0" smtClean="0">
              <a:latin typeface="Arial" panose="020B0604020202020204" pitchFamily="34" charset="0"/>
              <a:cs typeface="Arial" panose="020B0604020202020204" pitchFamily="34" charset="0"/>
            </a:rPr>
            <a:t> </a:t>
          </a:r>
          <a:r>
            <a:rPr lang="en-US" sz="2400" b="1" kern="1200" dirty="0" smtClean="0">
              <a:latin typeface="Arial" panose="020B0604020202020204" pitchFamily="34" charset="0"/>
              <a:cs typeface="Arial" panose="020B0604020202020204" pitchFamily="34" charset="0"/>
            </a:rPr>
            <a:t>80</a:t>
          </a:r>
          <a:endParaRPr lang="en-ZA" sz="2400" kern="1200" dirty="0">
            <a:latin typeface="Arial" panose="020B0604020202020204" pitchFamily="34" charset="0"/>
            <a:cs typeface="Arial" panose="020B0604020202020204" pitchFamily="34" charset="0"/>
          </a:endParaRPr>
        </a:p>
      </dsp:txBody>
      <dsp:txXfrm>
        <a:off x="664668" y="1138570"/>
        <a:ext cx="836401" cy="766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2CBC1-FFC7-481D-A3E5-D03A6A59634E}">
      <dsp:nvSpPr>
        <dsp:cNvPr id="0" name=""/>
        <dsp:cNvSpPr/>
      </dsp:nvSpPr>
      <dsp:spPr>
        <a:xfrm>
          <a:off x="226332" y="152398"/>
          <a:ext cx="2589947" cy="4656896"/>
        </a:xfrm>
        <a:prstGeom prst="flowChartDelay">
          <a:avLst/>
        </a:prstGeom>
        <a:solidFill>
          <a:srgbClr val="FF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72CC8FB-278F-455A-9EAA-961F05C82811}">
      <dsp:nvSpPr>
        <dsp:cNvPr id="0" name=""/>
        <dsp:cNvSpPr/>
      </dsp:nvSpPr>
      <dsp:spPr>
        <a:xfrm>
          <a:off x="895280" y="198375"/>
          <a:ext cx="2900321" cy="1047945"/>
        </a:xfrm>
        <a:prstGeom prst="flowChartMagneticDrum">
          <a:avLst/>
        </a:prstGeom>
        <a:solidFill>
          <a:srgbClr val="666633">
            <a:alpha val="90000"/>
          </a:srgb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latin typeface="Arial" panose="020B0604020202020204" pitchFamily="34" charset="0"/>
              <a:cs typeface="Arial" panose="020B0604020202020204" pitchFamily="34" charset="0"/>
            </a:rPr>
            <a:t>Gauteng:</a:t>
          </a:r>
        </a:p>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2</a:t>
          </a:r>
          <a:r>
            <a:rPr lang="en-US" sz="1200" kern="1200" dirty="0" smtClean="0">
              <a:latin typeface="Arial" panose="020B0604020202020204" pitchFamily="34" charset="0"/>
              <a:cs typeface="Arial" panose="020B0604020202020204" pitchFamily="34" charset="0"/>
            </a:rPr>
            <a:t> Claims paid</a:t>
          </a:r>
        </a:p>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(R806 149)</a:t>
          </a:r>
        </a:p>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Jobs supported: </a:t>
          </a:r>
          <a:r>
            <a:rPr lang="en-US" sz="1200" b="1" kern="1200" dirty="0" smtClean="0">
              <a:latin typeface="Arial" panose="020B0604020202020204" pitchFamily="34" charset="0"/>
              <a:cs typeface="Arial" panose="020B0604020202020204" pitchFamily="34" charset="0"/>
            </a:rPr>
            <a:t>6</a:t>
          </a:r>
          <a:endParaRPr lang="en-ZA" sz="1200" b="1" kern="1200" dirty="0">
            <a:latin typeface="Arial" panose="020B0604020202020204" pitchFamily="34" charset="0"/>
            <a:cs typeface="Arial" panose="020B0604020202020204" pitchFamily="34" charset="0"/>
          </a:endParaRPr>
        </a:p>
      </dsp:txBody>
      <dsp:txXfrm>
        <a:off x="1378667" y="198375"/>
        <a:ext cx="1450160" cy="1047945"/>
      </dsp:txXfrm>
    </dsp:sp>
    <dsp:sp modelId="{1C5EB8B9-C74A-44C3-B28A-4E50381D7549}">
      <dsp:nvSpPr>
        <dsp:cNvPr id="0" name=""/>
        <dsp:cNvSpPr/>
      </dsp:nvSpPr>
      <dsp:spPr>
        <a:xfrm>
          <a:off x="895289" y="1454401"/>
          <a:ext cx="2899060" cy="1071702"/>
        </a:xfrm>
        <a:prstGeom prst="flowChartMagneticDrum">
          <a:avLst/>
        </a:prstGeom>
        <a:solidFill>
          <a:srgbClr val="FFC000">
            <a:alpha val="90000"/>
          </a:srgb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latin typeface="Arial" pitchFamily="34" charset="0"/>
              <a:cs typeface="Arial" pitchFamily="34" charset="0"/>
            </a:rPr>
            <a:t>Western Cape:</a:t>
          </a:r>
        </a:p>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9</a:t>
          </a:r>
          <a:r>
            <a:rPr lang="en-US" sz="1200" kern="1200" dirty="0" smtClean="0">
              <a:latin typeface="Arial" pitchFamily="34" charset="0"/>
              <a:cs typeface="Arial" pitchFamily="34" charset="0"/>
            </a:rPr>
            <a:t> Claims paid</a:t>
          </a:r>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(R7 708 835)</a:t>
          </a:r>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Jobs Supported</a:t>
          </a:r>
          <a:r>
            <a:rPr lang="en-US" sz="1200" b="0" kern="1200" dirty="0" smtClean="0">
              <a:latin typeface="Arial" pitchFamily="34" charset="0"/>
              <a:cs typeface="Arial" pitchFamily="34" charset="0"/>
            </a:rPr>
            <a:t>:</a:t>
          </a:r>
          <a:r>
            <a:rPr lang="en-US" sz="1200" b="1" kern="1200" dirty="0" smtClean="0">
              <a:latin typeface="Arial" pitchFamily="34" charset="0"/>
              <a:cs typeface="Arial" pitchFamily="34" charset="0"/>
            </a:rPr>
            <a:t> 112</a:t>
          </a:r>
          <a:endParaRPr lang="en-ZA" sz="1200" b="1" kern="1200" dirty="0">
            <a:latin typeface="Arial" pitchFamily="34" charset="0"/>
            <a:cs typeface="Arial" pitchFamily="34" charset="0"/>
          </a:endParaRPr>
        </a:p>
      </dsp:txBody>
      <dsp:txXfrm>
        <a:off x="1378466" y="1454401"/>
        <a:ext cx="1449530" cy="1071702"/>
      </dsp:txXfrm>
    </dsp:sp>
    <dsp:sp modelId="{15EFEDE6-C111-43E6-86A7-DB21F2C7393F}">
      <dsp:nvSpPr>
        <dsp:cNvPr id="0" name=""/>
        <dsp:cNvSpPr/>
      </dsp:nvSpPr>
      <dsp:spPr>
        <a:xfrm>
          <a:off x="863238" y="2765212"/>
          <a:ext cx="2899262" cy="1202097"/>
        </a:xfrm>
        <a:prstGeom prst="flowChartMagneticDrum">
          <a:avLst/>
        </a:prstGeom>
        <a:solidFill>
          <a:srgbClr val="666633">
            <a:alpha val="90000"/>
          </a:srgb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err="1" smtClean="0">
              <a:latin typeface="Arial" pitchFamily="34" charset="0"/>
              <a:cs typeface="Arial" pitchFamily="34" charset="0"/>
            </a:rPr>
            <a:t>KwaZulu</a:t>
          </a:r>
          <a:r>
            <a:rPr lang="en-US" sz="1200" u="sng" kern="1200" dirty="0" smtClean="0">
              <a:latin typeface="Arial" pitchFamily="34" charset="0"/>
              <a:cs typeface="Arial" pitchFamily="34" charset="0"/>
            </a:rPr>
            <a:t> Natal:</a:t>
          </a:r>
        </a:p>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2</a:t>
          </a:r>
          <a:r>
            <a:rPr lang="en-US" sz="1200" kern="1200" dirty="0" smtClean="0">
              <a:latin typeface="Arial" pitchFamily="34" charset="0"/>
              <a:cs typeface="Arial" pitchFamily="34" charset="0"/>
            </a:rPr>
            <a:t> Claims paid</a:t>
          </a:r>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(R3 546 638)</a:t>
          </a:r>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Jobs Supported: </a:t>
          </a:r>
          <a:r>
            <a:rPr lang="en-US" sz="1200" b="1" kern="1200" dirty="0" smtClean="0">
              <a:latin typeface="Arial" pitchFamily="34" charset="0"/>
              <a:cs typeface="Arial" pitchFamily="34" charset="0"/>
            </a:rPr>
            <a:t>23</a:t>
          </a:r>
          <a:endParaRPr lang="en-ZA" sz="1200" b="1" kern="1200" dirty="0">
            <a:latin typeface="Arial" pitchFamily="34" charset="0"/>
            <a:cs typeface="Arial" pitchFamily="34" charset="0"/>
          </a:endParaRPr>
        </a:p>
      </dsp:txBody>
      <dsp:txXfrm>
        <a:off x="1346448" y="2765212"/>
        <a:ext cx="1449631" cy="12020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4BBBF-AD77-4086-B7BC-609702A97302}">
      <dsp:nvSpPr>
        <dsp:cNvPr id="0" name=""/>
        <dsp:cNvSpPr/>
      </dsp:nvSpPr>
      <dsp:spPr>
        <a:xfrm>
          <a:off x="212785" y="108548"/>
          <a:ext cx="2795070" cy="5612346"/>
        </a:xfrm>
        <a:prstGeom prst="flowChartDelay">
          <a:avLst/>
        </a:prstGeom>
        <a:solidFill>
          <a:srgbClr val="FF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0646650-6618-4045-8730-21F2A9DF26C2}">
      <dsp:nvSpPr>
        <dsp:cNvPr id="0" name=""/>
        <dsp:cNvSpPr/>
      </dsp:nvSpPr>
      <dsp:spPr>
        <a:xfrm>
          <a:off x="1045218" y="523131"/>
          <a:ext cx="3134114" cy="1017666"/>
        </a:xfrm>
        <a:prstGeom prst="flowChartMagneticDrum">
          <a:avLst/>
        </a:prstGeom>
        <a:solidFill>
          <a:srgbClr val="666633">
            <a:alpha val="90000"/>
          </a:srgbClr>
        </a:solidFill>
        <a:ln w="9525" cap="flat" cmpd="sng" algn="ctr">
          <a:solidFill>
            <a:schemeClr val="tx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u="sng" kern="1200" dirty="0" smtClean="0">
              <a:latin typeface="Arial" pitchFamily="34" charset="0"/>
              <a:cs typeface="Arial" pitchFamily="34" charset="0"/>
            </a:rPr>
            <a:t>Gauteng: </a:t>
          </a:r>
        </a:p>
        <a:p>
          <a:pPr lvl="0" algn="ctr" defTabSz="622300">
            <a:lnSpc>
              <a:spcPct val="100000"/>
            </a:lnSpc>
            <a:spcBef>
              <a:spcPct val="0"/>
            </a:spcBef>
            <a:spcAft>
              <a:spcPts val="0"/>
            </a:spcAft>
          </a:pPr>
          <a:r>
            <a:rPr lang="en-US" sz="1400" b="1" kern="1200" dirty="0" smtClean="0">
              <a:latin typeface="Arial" pitchFamily="34" charset="0"/>
              <a:cs typeface="Arial" pitchFamily="34" charset="0"/>
            </a:rPr>
            <a:t>1</a:t>
          </a:r>
          <a:r>
            <a:rPr lang="en-US" sz="1400" kern="1200" dirty="0" smtClean="0">
              <a:latin typeface="Arial" pitchFamily="34" charset="0"/>
              <a:cs typeface="Arial" pitchFamily="34" charset="0"/>
            </a:rPr>
            <a:t> Claim paid</a:t>
          </a:r>
        </a:p>
        <a:p>
          <a:pPr lvl="0" algn="ctr" defTabSz="622300">
            <a:lnSpc>
              <a:spcPct val="100000"/>
            </a:lnSpc>
            <a:spcBef>
              <a:spcPct val="0"/>
            </a:spcBef>
            <a:spcAft>
              <a:spcPts val="0"/>
            </a:spcAft>
          </a:pPr>
          <a:r>
            <a:rPr lang="en-US" sz="1400" kern="1200" dirty="0" smtClean="0">
              <a:latin typeface="Arial" pitchFamily="34" charset="0"/>
              <a:cs typeface="Arial" pitchFamily="34" charset="0"/>
            </a:rPr>
            <a:t>(R199 235)</a:t>
          </a:r>
        </a:p>
        <a:p>
          <a:pPr lvl="0" algn="ctr" defTabSz="622300">
            <a:lnSpc>
              <a:spcPct val="100000"/>
            </a:lnSpc>
            <a:spcBef>
              <a:spcPct val="0"/>
            </a:spcBef>
            <a:spcAft>
              <a:spcPts val="0"/>
            </a:spcAft>
          </a:pPr>
          <a:r>
            <a:rPr lang="en-ZA" sz="1400" kern="1200" dirty="0" smtClean="0">
              <a:latin typeface="Arial" pitchFamily="34" charset="0"/>
              <a:cs typeface="Arial" pitchFamily="34" charset="0"/>
            </a:rPr>
            <a:t>Jobs supported</a:t>
          </a:r>
          <a:r>
            <a:rPr lang="en-ZA" sz="1400" b="0" kern="1200" dirty="0" smtClean="0">
              <a:latin typeface="Arial" pitchFamily="34" charset="0"/>
              <a:cs typeface="Arial" pitchFamily="34" charset="0"/>
            </a:rPr>
            <a:t>: </a:t>
          </a:r>
          <a:r>
            <a:rPr lang="en-ZA" sz="1400" b="1" kern="1200" dirty="0" smtClean="0">
              <a:latin typeface="Arial" pitchFamily="34" charset="0"/>
              <a:cs typeface="Arial" pitchFamily="34" charset="0"/>
            </a:rPr>
            <a:t>5</a:t>
          </a:r>
          <a:endParaRPr lang="en-ZA" sz="1400" b="1" kern="1200" dirty="0">
            <a:latin typeface="Arial" pitchFamily="34" charset="0"/>
            <a:cs typeface="Arial" pitchFamily="34" charset="0"/>
          </a:endParaRPr>
        </a:p>
      </dsp:txBody>
      <dsp:txXfrm>
        <a:off x="1567570" y="523131"/>
        <a:ext cx="1567057" cy="1017666"/>
      </dsp:txXfrm>
    </dsp:sp>
    <dsp:sp modelId="{275D32A1-01D3-4B1D-A04E-1811706B968F}">
      <dsp:nvSpPr>
        <dsp:cNvPr id="0" name=""/>
        <dsp:cNvSpPr/>
      </dsp:nvSpPr>
      <dsp:spPr>
        <a:xfrm>
          <a:off x="1066808" y="1625770"/>
          <a:ext cx="3139575" cy="857065"/>
        </a:xfrm>
        <a:prstGeom prst="flowChartMagneticDrum">
          <a:avLst/>
        </a:prstGeom>
        <a:solidFill>
          <a:srgbClr val="666633">
            <a:alpha val="90000"/>
          </a:srgbClr>
        </a:solidFill>
        <a:ln w="9525" cap="flat" cmpd="sng" algn="ctr">
          <a:solidFill>
            <a:schemeClr val="tx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n-US" sz="1400" u="sng" kern="1200" dirty="0" smtClean="0">
              <a:latin typeface="Arial" pitchFamily="34" charset="0"/>
              <a:cs typeface="Arial" pitchFamily="34" charset="0"/>
            </a:rPr>
            <a:t>Limpopo:</a:t>
          </a:r>
        </a:p>
        <a:p>
          <a:pPr lvl="0" algn="ctr" defTabSz="622300">
            <a:lnSpc>
              <a:spcPct val="90000"/>
            </a:lnSpc>
            <a:spcBef>
              <a:spcPct val="0"/>
            </a:spcBef>
            <a:spcAft>
              <a:spcPts val="0"/>
            </a:spcAft>
          </a:pPr>
          <a:r>
            <a:rPr lang="en-US" sz="1400" b="1" kern="1200" dirty="0" smtClean="0">
              <a:latin typeface="Arial" pitchFamily="34" charset="0"/>
              <a:cs typeface="Arial" pitchFamily="34" charset="0"/>
            </a:rPr>
            <a:t>1</a:t>
          </a:r>
          <a:r>
            <a:rPr lang="en-US" sz="1400" kern="1200" dirty="0" smtClean="0">
              <a:latin typeface="Arial" pitchFamily="34" charset="0"/>
              <a:cs typeface="Arial" pitchFamily="34" charset="0"/>
            </a:rPr>
            <a:t> Claim paid</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(R515 725)</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Jobs supported: </a:t>
          </a:r>
          <a:r>
            <a:rPr lang="en-US" sz="1400" b="1" kern="1200" dirty="0" smtClean="0">
              <a:latin typeface="Arial" pitchFamily="34" charset="0"/>
              <a:cs typeface="Arial" pitchFamily="34" charset="0"/>
            </a:rPr>
            <a:t>3 </a:t>
          </a:r>
          <a:endParaRPr lang="en-ZA" sz="1400" b="1" kern="1200" dirty="0">
            <a:latin typeface="Arial" pitchFamily="34" charset="0"/>
            <a:cs typeface="Arial" pitchFamily="34" charset="0"/>
          </a:endParaRPr>
        </a:p>
      </dsp:txBody>
      <dsp:txXfrm>
        <a:off x="1590071" y="1625770"/>
        <a:ext cx="1569787" cy="857065"/>
      </dsp:txXfrm>
    </dsp:sp>
    <dsp:sp modelId="{DEBBFBE2-DDC1-46B4-BB51-E207BE70C69F}">
      <dsp:nvSpPr>
        <dsp:cNvPr id="0" name=""/>
        <dsp:cNvSpPr/>
      </dsp:nvSpPr>
      <dsp:spPr>
        <a:xfrm>
          <a:off x="1083625" y="2519284"/>
          <a:ext cx="3139683" cy="955484"/>
        </a:xfrm>
        <a:prstGeom prst="flowChartMagneticDrum">
          <a:avLst/>
        </a:prstGeom>
        <a:solidFill>
          <a:srgbClr val="666633">
            <a:alpha val="90000"/>
          </a:srgbClr>
        </a:solidFill>
        <a:ln w="9525" cap="flat" cmpd="sng" algn="ctr">
          <a:solidFill>
            <a:schemeClr val="tx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n-US" sz="1400" u="sng" kern="1200" dirty="0" smtClean="0">
              <a:latin typeface="Arial" pitchFamily="34" charset="0"/>
              <a:cs typeface="Arial" pitchFamily="34" charset="0"/>
            </a:rPr>
            <a:t>North West:</a:t>
          </a:r>
        </a:p>
        <a:p>
          <a:pPr lvl="0" algn="ctr" defTabSz="622300">
            <a:lnSpc>
              <a:spcPct val="90000"/>
            </a:lnSpc>
            <a:spcBef>
              <a:spcPct val="0"/>
            </a:spcBef>
            <a:spcAft>
              <a:spcPts val="0"/>
            </a:spcAft>
          </a:pPr>
          <a:r>
            <a:rPr lang="en-US" sz="1400" b="1" kern="1200" dirty="0" smtClean="0">
              <a:latin typeface="Arial" pitchFamily="34" charset="0"/>
              <a:cs typeface="Arial" pitchFamily="34" charset="0"/>
            </a:rPr>
            <a:t>2</a:t>
          </a:r>
          <a:r>
            <a:rPr lang="en-US" sz="1400" kern="1200" dirty="0" smtClean="0">
              <a:latin typeface="Arial" pitchFamily="34" charset="0"/>
              <a:cs typeface="Arial" pitchFamily="34" charset="0"/>
            </a:rPr>
            <a:t> Claims paid</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(521 374)</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Jobs Supported:</a:t>
          </a:r>
          <a:r>
            <a:rPr lang="en-US" sz="1400" b="1" kern="1200" dirty="0" smtClean="0">
              <a:latin typeface="Arial" pitchFamily="34" charset="0"/>
              <a:cs typeface="Arial" pitchFamily="34" charset="0"/>
            </a:rPr>
            <a:t>7</a:t>
          </a:r>
          <a:endParaRPr lang="en-ZA" sz="1400" b="1" kern="1200" dirty="0">
            <a:latin typeface="Arial" pitchFamily="34" charset="0"/>
            <a:cs typeface="Arial" pitchFamily="34" charset="0"/>
          </a:endParaRPr>
        </a:p>
      </dsp:txBody>
      <dsp:txXfrm>
        <a:off x="1606906" y="2519284"/>
        <a:ext cx="1569841" cy="955484"/>
      </dsp:txXfrm>
    </dsp:sp>
    <dsp:sp modelId="{482CF3BA-5775-4020-BDBA-1413E6AC7482}">
      <dsp:nvSpPr>
        <dsp:cNvPr id="0" name=""/>
        <dsp:cNvSpPr/>
      </dsp:nvSpPr>
      <dsp:spPr>
        <a:xfrm>
          <a:off x="1066808" y="3552050"/>
          <a:ext cx="3134114" cy="905462"/>
        </a:xfrm>
        <a:prstGeom prst="flowChartMagneticDrum">
          <a:avLst/>
        </a:prstGeom>
        <a:solidFill>
          <a:srgbClr val="FFC000">
            <a:alpha val="90000"/>
          </a:srgbClr>
        </a:solidFill>
        <a:ln w="9525" cap="flat" cmpd="sng" algn="ctr">
          <a:solidFill>
            <a:schemeClr val="tx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endParaRPr lang="en-US" sz="1400" kern="1200" dirty="0" smtClean="0">
            <a:latin typeface="Arial" pitchFamily="34" charset="0"/>
            <a:cs typeface="Arial" pitchFamily="34" charset="0"/>
          </a:endParaRPr>
        </a:p>
        <a:p>
          <a:pPr lvl="0" algn="ctr" defTabSz="622300">
            <a:lnSpc>
              <a:spcPct val="90000"/>
            </a:lnSpc>
            <a:spcBef>
              <a:spcPct val="0"/>
            </a:spcBef>
            <a:spcAft>
              <a:spcPts val="0"/>
            </a:spcAft>
          </a:pPr>
          <a:r>
            <a:rPr lang="en-US" sz="1400" u="sng" kern="1200" dirty="0" smtClean="0">
              <a:latin typeface="Arial" pitchFamily="34" charset="0"/>
              <a:cs typeface="Arial" pitchFamily="34" charset="0"/>
            </a:rPr>
            <a:t>Western Cape:</a:t>
          </a:r>
        </a:p>
        <a:p>
          <a:pPr lvl="0" algn="ctr" defTabSz="622300">
            <a:lnSpc>
              <a:spcPct val="90000"/>
            </a:lnSpc>
            <a:spcBef>
              <a:spcPct val="0"/>
            </a:spcBef>
            <a:spcAft>
              <a:spcPts val="0"/>
            </a:spcAft>
          </a:pPr>
          <a:r>
            <a:rPr lang="en-US" sz="1400" b="1" kern="1200" dirty="0" smtClean="0">
              <a:latin typeface="Arial" pitchFamily="34" charset="0"/>
              <a:cs typeface="Arial" pitchFamily="34" charset="0"/>
            </a:rPr>
            <a:t>7</a:t>
          </a:r>
          <a:r>
            <a:rPr lang="en-US" sz="1400" kern="1200" dirty="0" smtClean="0">
              <a:latin typeface="Arial" pitchFamily="34" charset="0"/>
              <a:cs typeface="Arial" pitchFamily="34" charset="0"/>
            </a:rPr>
            <a:t> Claims paid</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(R10 234 553)</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Jobs supported:</a:t>
          </a:r>
          <a:r>
            <a:rPr lang="en-US" sz="1400" b="1" kern="1200" dirty="0" smtClean="0">
              <a:latin typeface="Arial" pitchFamily="34" charset="0"/>
              <a:cs typeface="Arial" pitchFamily="34" charset="0"/>
            </a:rPr>
            <a:t>113</a:t>
          </a:r>
        </a:p>
        <a:p>
          <a:pPr lvl="0" algn="ctr" defTabSz="622300">
            <a:lnSpc>
              <a:spcPct val="90000"/>
            </a:lnSpc>
            <a:spcBef>
              <a:spcPct val="0"/>
            </a:spcBef>
            <a:spcAft>
              <a:spcPts val="0"/>
            </a:spcAft>
          </a:pPr>
          <a:endParaRPr lang="en-ZA" sz="1400" kern="1200" dirty="0">
            <a:latin typeface="Arial" pitchFamily="34" charset="0"/>
            <a:cs typeface="Arial" pitchFamily="34" charset="0"/>
          </a:endParaRPr>
        </a:p>
      </dsp:txBody>
      <dsp:txXfrm>
        <a:off x="1589160" y="3552050"/>
        <a:ext cx="1567057" cy="905462"/>
      </dsp:txXfrm>
    </dsp:sp>
    <dsp:sp modelId="{41446BDD-4437-4BB3-B9D8-EB97E4A65DE9}">
      <dsp:nvSpPr>
        <dsp:cNvPr id="0" name=""/>
        <dsp:cNvSpPr/>
      </dsp:nvSpPr>
      <dsp:spPr>
        <a:xfrm>
          <a:off x="1066808" y="4616005"/>
          <a:ext cx="3134114" cy="933640"/>
        </a:xfrm>
        <a:prstGeom prst="flowChartMagneticDrum">
          <a:avLst/>
        </a:prstGeom>
        <a:solidFill>
          <a:srgbClr val="666633">
            <a:alpha val="90000"/>
          </a:srgbClr>
        </a:solidFill>
        <a:ln w="9525" cap="flat" cmpd="sng" algn="ctr">
          <a:solidFill>
            <a:schemeClr val="tx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n-US" sz="1400" u="sng" kern="1200" dirty="0" smtClean="0">
              <a:latin typeface="Arial" pitchFamily="34" charset="0"/>
              <a:cs typeface="Arial" pitchFamily="34" charset="0"/>
            </a:rPr>
            <a:t>Mpumalanga:</a:t>
          </a:r>
        </a:p>
        <a:p>
          <a:pPr lvl="0" algn="ctr" defTabSz="622300">
            <a:lnSpc>
              <a:spcPct val="90000"/>
            </a:lnSpc>
            <a:spcBef>
              <a:spcPct val="0"/>
            </a:spcBef>
            <a:spcAft>
              <a:spcPts val="0"/>
            </a:spcAft>
          </a:pPr>
          <a:r>
            <a:rPr lang="en-US" sz="1400" b="1" kern="1200" dirty="0" smtClean="0">
              <a:latin typeface="Arial" pitchFamily="34" charset="0"/>
              <a:cs typeface="Arial" pitchFamily="34" charset="0"/>
            </a:rPr>
            <a:t>2</a:t>
          </a:r>
          <a:r>
            <a:rPr lang="en-US" sz="1400" kern="1200" dirty="0" smtClean="0">
              <a:latin typeface="Arial" pitchFamily="34" charset="0"/>
              <a:cs typeface="Arial" pitchFamily="34" charset="0"/>
            </a:rPr>
            <a:t> Claims paid</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(R2 662 472)</a:t>
          </a:r>
        </a:p>
        <a:p>
          <a:pPr lvl="0" algn="ctr" defTabSz="622300">
            <a:lnSpc>
              <a:spcPct val="90000"/>
            </a:lnSpc>
            <a:spcBef>
              <a:spcPct val="0"/>
            </a:spcBef>
            <a:spcAft>
              <a:spcPts val="0"/>
            </a:spcAft>
          </a:pPr>
          <a:r>
            <a:rPr lang="en-US" sz="1400" kern="1200" dirty="0" smtClean="0">
              <a:latin typeface="Arial" pitchFamily="34" charset="0"/>
              <a:cs typeface="Arial" pitchFamily="34" charset="0"/>
            </a:rPr>
            <a:t>Jobs supported:</a:t>
          </a:r>
          <a:r>
            <a:rPr lang="en-US" sz="1400" b="1" kern="1200" dirty="0" smtClean="0">
              <a:latin typeface="Arial" pitchFamily="34" charset="0"/>
              <a:cs typeface="Arial" pitchFamily="34" charset="0"/>
            </a:rPr>
            <a:t>20</a:t>
          </a:r>
          <a:endParaRPr lang="en-ZA" sz="1400" b="1" kern="1200" dirty="0">
            <a:latin typeface="Arial" pitchFamily="34" charset="0"/>
            <a:cs typeface="Arial" pitchFamily="34" charset="0"/>
          </a:endParaRPr>
        </a:p>
      </dsp:txBody>
      <dsp:txXfrm>
        <a:off x="1589160" y="4616005"/>
        <a:ext cx="1567057" cy="93364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6.emf"/></Relationships>
</file>

<file path=ppt/drawings/drawing1.xml><?xml version="1.0" encoding="utf-8"?>
<c:userShapes xmlns:c="http://schemas.openxmlformats.org/drawingml/2006/chart">
  <cdr:relSizeAnchor xmlns:cdr="http://schemas.openxmlformats.org/drawingml/2006/chartDrawing">
    <cdr:from>
      <cdr:x>0.29433</cdr:x>
      <cdr:y>0.63238</cdr:y>
    </cdr:from>
    <cdr:to>
      <cdr:x>0.52747</cdr:x>
      <cdr:y>0.98581</cdr:y>
    </cdr:to>
    <cdr:sp macro="" textlink="">
      <cdr:nvSpPr>
        <cdr:cNvPr id="2" name="TextBox 1"/>
        <cdr:cNvSpPr txBox="1"/>
      </cdr:nvSpPr>
      <cdr:spPr>
        <a:xfrm xmlns:a="http://schemas.openxmlformats.org/drawingml/2006/main">
          <a:off x="1175950" y="1418980"/>
          <a:ext cx="931476" cy="793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smtClean="0">
              <a:latin typeface="Arial" pitchFamily="34" charset="0"/>
              <a:cs typeface="Arial" pitchFamily="34" charset="0"/>
            </a:rPr>
            <a:t>2014/15</a:t>
          </a:r>
        </a:p>
        <a:p xmlns:a="http://schemas.openxmlformats.org/drawingml/2006/main">
          <a:pPr algn="ctr"/>
          <a:endParaRPr lang="en-ZA" sz="1400" b="1" dirty="0" smtClean="0">
            <a:latin typeface="Arial" pitchFamily="34" charset="0"/>
            <a:cs typeface="Arial" pitchFamily="34" charset="0"/>
          </a:endParaRPr>
        </a:p>
        <a:p xmlns:a="http://schemas.openxmlformats.org/drawingml/2006/main">
          <a:pPr algn="ctr"/>
          <a:r>
            <a:rPr lang="en-ZA" sz="1400" b="1" dirty="0" smtClean="0">
              <a:latin typeface="Arial" pitchFamily="34" charset="0"/>
              <a:cs typeface="Arial" pitchFamily="34" charset="0"/>
            </a:rPr>
            <a:t>R13.3 b</a:t>
          </a:r>
          <a:endParaRPr lang="en-ZA" sz="1400" b="1" dirty="0">
            <a:latin typeface="Arial" pitchFamily="34" charset="0"/>
            <a:cs typeface="Arial" pitchFamily="34" charset="0"/>
          </a:endParaRPr>
        </a:p>
      </cdr:txBody>
    </cdr:sp>
  </cdr:relSizeAnchor>
  <cdr:relSizeAnchor xmlns:cdr="http://schemas.openxmlformats.org/drawingml/2006/chartDrawing">
    <cdr:from>
      <cdr:x>0.54227</cdr:x>
      <cdr:y>0.58432</cdr:y>
    </cdr:from>
    <cdr:to>
      <cdr:x>0.77541</cdr:x>
      <cdr:y>0.91757</cdr:y>
    </cdr:to>
    <cdr:sp macro="" textlink="">
      <cdr:nvSpPr>
        <cdr:cNvPr id="3" name="TextBox 2"/>
        <cdr:cNvSpPr txBox="1"/>
      </cdr:nvSpPr>
      <cdr:spPr>
        <a:xfrm xmlns:a="http://schemas.openxmlformats.org/drawingml/2006/main">
          <a:off x="2166550" y="1311136"/>
          <a:ext cx="931476" cy="747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smtClean="0">
              <a:solidFill>
                <a:schemeClr val="tx1"/>
              </a:solidFill>
              <a:latin typeface="Arial" pitchFamily="34" charset="0"/>
              <a:cs typeface="Arial" pitchFamily="34" charset="0"/>
            </a:rPr>
            <a:t>2015/16</a:t>
          </a:r>
        </a:p>
        <a:p xmlns:a="http://schemas.openxmlformats.org/drawingml/2006/main">
          <a:pPr algn="ctr"/>
          <a:endParaRPr lang="en-ZA" sz="1400" b="1" dirty="0">
            <a:solidFill>
              <a:schemeClr val="tx1"/>
            </a:solidFill>
            <a:latin typeface="Arial" pitchFamily="34" charset="0"/>
            <a:cs typeface="Arial" pitchFamily="34" charset="0"/>
          </a:endParaRPr>
        </a:p>
        <a:p xmlns:a="http://schemas.openxmlformats.org/drawingml/2006/main">
          <a:pPr algn="ctr"/>
          <a:r>
            <a:rPr lang="en-ZA" sz="1400" b="1" dirty="0" smtClean="0">
              <a:solidFill>
                <a:schemeClr val="tx1"/>
              </a:solidFill>
              <a:latin typeface="Arial" pitchFamily="34" charset="0"/>
              <a:cs typeface="Arial" pitchFamily="34" charset="0"/>
            </a:rPr>
            <a:t>R17.3 b</a:t>
          </a:r>
          <a:endParaRPr lang="en-ZA" sz="1400" b="1" dirty="0">
            <a:solidFill>
              <a:schemeClr val="tx1"/>
            </a:solidFill>
            <a:latin typeface="Arial" pitchFamily="34" charset="0"/>
            <a:cs typeface="Arial" pitchFamily="34" charset="0"/>
          </a:endParaRPr>
        </a:p>
      </cdr:txBody>
    </cdr:sp>
  </cdr:relSizeAnchor>
  <cdr:relSizeAnchor xmlns:cdr="http://schemas.openxmlformats.org/drawingml/2006/chartDrawing">
    <cdr:from>
      <cdr:x>0</cdr:x>
      <cdr:y>0</cdr:y>
    </cdr:from>
    <cdr:to>
      <cdr:x>0.94467</cdr:x>
      <cdr:y>0.15584</cdr:y>
    </cdr:to>
    <cdr:sp macro="" textlink="">
      <cdr:nvSpPr>
        <cdr:cNvPr id="4" name="TextBox 3"/>
        <cdr:cNvSpPr txBox="1"/>
      </cdr:nvSpPr>
      <cdr:spPr>
        <a:xfrm xmlns:a="http://schemas.openxmlformats.org/drawingml/2006/main">
          <a:off x="-4539050" y="-3369548"/>
          <a:ext cx="3774287" cy="349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600" b="1" dirty="0" smtClean="0">
              <a:solidFill>
                <a:srgbClr val="FF0000"/>
              </a:solidFill>
              <a:latin typeface="Arial" pitchFamily="34" charset="0"/>
              <a:cs typeface="Arial" pitchFamily="34" charset="0"/>
            </a:rPr>
            <a:t>Projected Investment </a:t>
          </a:r>
          <a:endParaRPr lang="en-ZA" sz="1600" b="1" dirty="0">
            <a:solidFill>
              <a:srgbClr val="FF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0.29433</cdr:x>
      <cdr:y>0.63238</cdr:y>
    </cdr:from>
    <cdr:to>
      <cdr:x>0.52747</cdr:x>
      <cdr:y>0.98581</cdr:y>
    </cdr:to>
    <cdr:sp macro="" textlink="">
      <cdr:nvSpPr>
        <cdr:cNvPr id="2" name="TextBox 1"/>
        <cdr:cNvSpPr txBox="1"/>
      </cdr:nvSpPr>
      <cdr:spPr>
        <a:xfrm xmlns:a="http://schemas.openxmlformats.org/drawingml/2006/main">
          <a:off x="1175950" y="1418980"/>
          <a:ext cx="931476" cy="793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smtClean="0">
              <a:latin typeface="Arial" pitchFamily="34" charset="0"/>
              <a:cs typeface="Arial" pitchFamily="34" charset="0"/>
            </a:rPr>
            <a:t>2014/15</a:t>
          </a:r>
        </a:p>
        <a:p xmlns:a="http://schemas.openxmlformats.org/drawingml/2006/main">
          <a:pPr algn="ctr"/>
          <a:endParaRPr lang="en-ZA" sz="1400" b="1" dirty="0" smtClean="0">
            <a:latin typeface="Arial" pitchFamily="34" charset="0"/>
            <a:cs typeface="Arial" pitchFamily="34" charset="0"/>
          </a:endParaRPr>
        </a:p>
        <a:p xmlns:a="http://schemas.openxmlformats.org/drawingml/2006/main">
          <a:pPr algn="ctr"/>
          <a:r>
            <a:rPr lang="en-ZA" sz="1400" b="1" dirty="0" smtClean="0">
              <a:latin typeface="Arial" pitchFamily="34" charset="0"/>
              <a:cs typeface="Arial" pitchFamily="34" charset="0"/>
            </a:rPr>
            <a:t>R6.9 </a:t>
          </a:r>
          <a:r>
            <a:rPr lang="en-ZA" sz="1400" b="1" dirty="0" err="1" smtClean="0">
              <a:latin typeface="Arial" pitchFamily="34" charset="0"/>
              <a:cs typeface="Arial" pitchFamily="34" charset="0"/>
            </a:rPr>
            <a:t>bn</a:t>
          </a:r>
          <a:endParaRPr lang="en-ZA" sz="1400" b="1" dirty="0">
            <a:latin typeface="Arial" pitchFamily="34" charset="0"/>
            <a:cs typeface="Arial" pitchFamily="34" charset="0"/>
          </a:endParaRPr>
        </a:p>
      </cdr:txBody>
    </cdr:sp>
  </cdr:relSizeAnchor>
  <cdr:relSizeAnchor xmlns:cdr="http://schemas.openxmlformats.org/drawingml/2006/chartDrawing">
    <cdr:from>
      <cdr:x>0.54227</cdr:x>
      <cdr:y>0.58432</cdr:y>
    </cdr:from>
    <cdr:to>
      <cdr:x>0.77541</cdr:x>
      <cdr:y>0.91757</cdr:y>
    </cdr:to>
    <cdr:sp macro="" textlink="">
      <cdr:nvSpPr>
        <cdr:cNvPr id="3" name="TextBox 2"/>
        <cdr:cNvSpPr txBox="1"/>
      </cdr:nvSpPr>
      <cdr:spPr>
        <a:xfrm xmlns:a="http://schemas.openxmlformats.org/drawingml/2006/main">
          <a:off x="2166550" y="1311136"/>
          <a:ext cx="931476" cy="747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smtClean="0">
              <a:latin typeface="Arial" pitchFamily="34" charset="0"/>
              <a:cs typeface="Arial" pitchFamily="34" charset="0"/>
            </a:rPr>
            <a:t>2015/16</a:t>
          </a:r>
        </a:p>
        <a:p xmlns:a="http://schemas.openxmlformats.org/drawingml/2006/main">
          <a:pPr algn="ctr"/>
          <a:endParaRPr lang="en-ZA" sz="1400" b="1" dirty="0">
            <a:latin typeface="Arial" pitchFamily="34" charset="0"/>
            <a:cs typeface="Arial" pitchFamily="34" charset="0"/>
          </a:endParaRPr>
        </a:p>
        <a:p xmlns:a="http://schemas.openxmlformats.org/drawingml/2006/main">
          <a:pPr algn="ctr"/>
          <a:r>
            <a:rPr lang="en-ZA" sz="1400" b="1" dirty="0" smtClean="0">
              <a:latin typeface="Arial" pitchFamily="34" charset="0"/>
              <a:cs typeface="Arial" pitchFamily="34" charset="0"/>
            </a:rPr>
            <a:t>R9.4 </a:t>
          </a:r>
          <a:r>
            <a:rPr lang="en-ZA" sz="1400" b="1" dirty="0" err="1" smtClean="0">
              <a:latin typeface="Arial" pitchFamily="34" charset="0"/>
              <a:cs typeface="Arial" pitchFamily="34" charset="0"/>
            </a:rPr>
            <a:t>bn</a:t>
          </a:r>
          <a:endParaRPr lang="en-ZA" sz="1400" b="1" dirty="0">
            <a:latin typeface="Arial" pitchFamily="34" charset="0"/>
            <a:cs typeface="Arial" pitchFamily="34" charset="0"/>
          </a:endParaRPr>
        </a:p>
      </cdr:txBody>
    </cdr:sp>
  </cdr:relSizeAnchor>
  <cdr:relSizeAnchor xmlns:cdr="http://schemas.openxmlformats.org/drawingml/2006/chartDrawing">
    <cdr:from>
      <cdr:x>0</cdr:x>
      <cdr:y>0</cdr:y>
    </cdr:from>
    <cdr:to>
      <cdr:x>0.94467</cdr:x>
      <cdr:y>0.15584</cdr:y>
    </cdr:to>
    <cdr:sp macro="" textlink="">
      <cdr:nvSpPr>
        <cdr:cNvPr id="4" name="TextBox 3"/>
        <cdr:cNvSpPr txBox="1"/>
      </cdr:nvSpPr>
      <cdr:spPr>
        <a:xfrm xmlns:a="http://schemas.openxmlformats.org/drawingml/2006/main">
          <a:off x="-4539050" y="-3369548"/>
          <a:ext cx="3774287" cy="349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600" b="1" dirty="0" smtClean="0">
              <a:solidFill>
                <a:srgbClr val="FF0000"/>
              </a:solidFill>
              <a:latin typeface="Arial" pitchFamily="34" charset="0"/>
              <a:cs typeface="Arial" pitchFamily="34" charset="0"/>
            </a:rPr>
            <a:t>Projected Investment </a:t>
          </a:r>
          <a:endParaRPr lang="en-ZA" sz="1600" b="1" dirty="0">
            <a:solidFill>
              <a:srgbClr val="FF0000"/>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2" y="2"/>
            <a:ext cx="2887663" cy="492125"/>
          </a:xfrm>
          <a:prstGeom prst="rect">
            <a:avLst/>
          </a:prstGeom>
          <a:noFill/>
          <a:ln w="9525">
            <a:noFill/>
            <a:miter lim="800000"/>
            <a:headEnd/>
            <a:tailEnd/>
          </a:ln>
          <a:effectLst/>
        </p:spPr>
        <p:txBody>
          <a:bodyPr vert="horz" wrap="square" lIns="93914" tIns="46956" rIns="93914" bIns="46956" numCol="1" anchor="t" anchorCtr="0" compatLnSpc="1">
            <a:prstTxWarp prst="textNoShape">
              <a:avLst/>
            </a:prstTxWarp>
          </a:bodyPr>
          <a:lstStyle>
            <a:lvl1pPr>
              <a:defRPr sz="1300"/>
            </a:lvl1pPr>
          </a:lstStyle>
          <a:p>
            <a:pPr>
              <a:defRPr/>
            </a:pPr>
            <a:endParaRPr lang="en-US" dirty="0"/>
          </a:p>
        </p:txBody>
      </p:sp>
      <p:sp>
        <p:nvSpPr>
          <p:cNvPr id="31747" name="Rectangle 3"/>
          <p:cNvSpPr>
            <a:spLocks noGrp="1" noChangeArrowheads="1"/>
          </p:cNvSpPr>
          <p:nvPr>
            <p:ph type="dt" sz="quarter" idx="1"/>
          </p:nvPr>
        </p:nvSpPr>
        <p:spPr bwMode="auto">
          <a:xfrm>
            <a:off x="3773488" y="2"/>
            <a:ext cx="2887662" cy="492125"/>
          </a:xfrm>
          <a:prstGeom prst="rect">
            <a:avLst/>
          </a:prstGeom>
          <a:noFill/>
          <a:ln w="9525">
            <a:noFill/>
            <a:miter lim="800000"/>
            <a:headEnd/>
            <a:tailEnd/>
          </a:ln>
          <a:effectLst/>
        </p:spPr>
        <p:txBody>
          <a:bodyPr vert="horz" wrap="square" lIns="93914" tIns="46956" rIns="93914" bIns="46956" numCol="1" anchor="t" anchorCtr="0" compatLnSpc="1">
            <a:prstTxWarp prst="textNoShape">
              <a:avLst/>
            </a:prstTxWarp>
          </a:bodyPr>
          <a:lstStyle>
            <a:lvl1pPr algn="r">
              <a:defRPr sz="1300"/>
            </a:lvl1pPr>
          </a:lstStyle>
          <a:p>
            <a:pPr>
              <a:defRPr/>
            </a:pPr>
            <a:endParaRPr lang="en-US" dirty="0"/>
          </a:p>
        </p:txBody>
      </p:sp>
      <p:sp>
        <p:nvSpPr>
          <p:cNvPr id="31748" name="Rectangle 4"/>
          <p:cNvSpPr>
            <a:spLocks noGrp="1" noChangeArrowheads="1"/>
          </p:cNvSpPr>
          <p:nvPr>
            <p:ph type="ftr" sz="quarter" idx="2"/>
          </p:nvPr>
        </p:nvSpPr>
        <p:spPr bwMode="auto">
          <a:xfrm>
            <a:off x="2" y="9339265"/>
            <a:ext cx="2887663" cy="492125"/>
          </a:xfrm>
          <a:prstGeom prst="rect">
            <a:avLst/>
          </a:prstGeom>
          <a:noFill/>
          <a:ln w="9525">
            <a:noFill/>
            <a:miter lim="800000"/>
            <a:headEnd/>
            <a:tailEnd/>
          </a:ln>
          <a:effectLst/>
        </p:spPr>
        <p:txBody>
          <a:bodyPr vert="horz" wrap="square" lIns="93914" tIns="46956" rIns="93914" bIns="46956" numCol="1" anchor="b" anchorCtr="0" compatLnSpc="1">
            <a:prstTxWarp prst="textNoShape">
              <a:avLst/>
            </a:prstTxWarp>
          </a:bodyPr>
          <a:lstStyle>
            <a:lvl1pPr>
              <a:defRPr sz="1300"/>
            </a:lvl1pPr>
          </a:lstStyle>
          <a:p>
            <a:pPr>
              <a:defRPr/>
            </a:pPr>
            <a:endParaRPr lang="en-US" dirty="0"/>
          </a:p>
        </p:txBody>
      </p:sp>
      <p:sp>
        <p:nvSpPr>
          <p:cNvPr id="31749" name="Rectangle 5"/>
          <p:cNvSpPr>
            <a:spLocks noGrp="1" noChangeArrowheads="1"/>
          </p:cNvSpPr>
          <p:nvPr>
            <p:ph type="sldNum" sz="quarter" idx="3"/>
          </p:nvPr>
        </p:nvSpPr>
        <p:spPr bwMode="auto">
          <a:xfrm>
            <a:off x="3773488" y="9339265"/>
            <a:ext cx="2887662" cy="492125"/>
          </a:xfrm>
          <a:prstGeom prst="rect">
            <a:avLst/>
          </a:prstGeom>
          <a:noFill/>
          <a:ln w="9525">
            <a:noFill/>
            <a:miter lim="800000"/>
            <a:headEnd/>
            <a:tailEnd/>
          </a:ln>
          <a:effectLst/>
        </p:spPr>
        <p:txBody>
          <a:bodyPr vert="horz" wrap="square" lIns="93914" tIns="46956" rIns="93914" bIns="46956" numCol="1" anchor="b" anchorCtr="0" compatLnSpc="1">
            <a:prstTxWarp prst="textNoShape">
              <a:avLst/>
            </a:prstTxWarp>
          </a:bodyPr>
          <a:lstStyle>
            <a:lvl1pPr algn="r">
              <a:defRPr sz="1300"/>
            </a:lvl1pPr>
          </a:lstStyle>
          <a:p>
            <a:pPr>
              <a:defRPr/>
            </a:pPr>
            <a:fld id="{24D5C464-4C87-4FCA-8D8C-8EFCF88CE503}" type="slidenum">
              <a:rPr lang="en-US"/>
              <a:pPr>
                <a:defRPr/>
              </a:pPr>
              <a:t>‹#›</a:t>
            </a:fld>
            <a:endParaRPr lang="en-US" dirty="0"/>
          </a:p>
        </p:txBody>
      </p:sp>
    </p:spTree>
    <p:extLst>
      <p:ext uri="{BB962C8B-B14F-4D97-AF65-F5344CB8AC3E}">
        <p14:creationId xmlns:p14="http://schemas.microsoft.com/office/powerpoint/2010/main" val="249259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887663" cy="492125"/>
          </a:xfrm>
          <a:prstGeom prst="rect">
            <a:avLst/>
          </a:prstGeom>
          <a:noFill/>
          <a:ln w="9525">
            <a:noFill/>
            <a:miter lim="800000"/>
            <a:headEnd/>
            <a:tailEnd/>
          </a:ln>
          <a:effectLst/>
        </p:spPr>
        <p:txBody>
          <a:bodyPr vert="horz" wrap="square" lIns="93914" tIns="46956" rIns="93914" bIns="46956" numCol="1" anchor="t" anchorCtr="0" compatLnSpc="1">
            <a:prstTxWarp prst="textNoShape">
              <a:avLst/>
            </a:prstTxWarp>
          </a:bodyPr>
          <a:lstStyle>
            <a:lvl1pPr>
              <a:defRPr sz="1300"/>
            </a:lvl1pPr>
          </a:lstStyle>
          <a:p>
            <a:pPr>
              <a:defRPr/>
            </a:pPr>
            <a:endParaRPr lang="en-US" dirty="0"/>
          </a:p>
        </p:txBody>
      </p:sp>
      <p:sp>
        <p:nvSpPr>
          <p:cNvPr id="4099" name="Rectangle 3"/>
          <p:cNvSpPr>
            <a:spLocks noGrp="1" noChangeArrowheads="1"/>
          </p:cNvSpPr>
          <p:nvPr>
            <p:ph type="dt" idx="1"/>
          </p:nvPr>
        </p:nvSpPr>
        <p:spPr bwMode="auto">
          <a:xfrm>
            <a:off x="3775077" y="2"/>
            <a:ext cx="2887663" cy="492125"/>
          </a:xfrm>
          <a:prstGeom prst="rect">
            <a:avLst/>
          </a:prstGeom>
          <a:noFill/>
          <a:ln w="9525">
            <a:noFill/>
            <a:miter lim="800000"/>
            <a:headEnd/>
            <a:tailEnd/>
          </a:ln>
          <a:effectLst/>
        </p:spPr>
        <p:txBody>
          <a:bodyPr vert="horz" wrap="square" lIns="93914" tIns="46956" rIns="93914" bIns="46956" numCol="1" anchor="t" anchorCtr="0" compatLnSpc="1">
            <a:prstTxWarp prst="textNoShape">
              <a:avLst/>
            </a:prstTxWarp>
          </a:bodyPr>
          <a:lstStyle>
            <a:lvl1pPr algn="r">
              <a:defRPr sz="13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876300" y="738188"/>
            <a:ext cx="4911725" cy="36845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9000" y="4668840"/>
            <a:ext cx="4884738" cy="4425950"/>
          </a:xfrm>
          <a:prstGeom prst="rect">
            <a:avLst/>
          </a:prstGeom>
          <a:noFill/>
          <a:ln w="9525">
            <a:noFill/>
            <a:miter lim="800000"/>
            <a:headEnd/>
            <a:tailEnd/>
          </a:ln>
          <a:effectLst/>
        </p:spPr>
        <p:txBody>
          <a:bodyPr vert="horz" wrap="square" lIns="93914" tIns="46956" rIns="93914" bIns="469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9340852"/>
            <a:ext cx="2887663" cy="492125"/>
          </a:xfrm>
          <a:prstGeom prst="rect">
            <a:avLst/>
          </a:prstGeom>
          <a:noFill/>
          <a:ln w="9525">
            <a:noFill/>
            <a:miter lim="800000"/>
            <a:headEnd/>
            <a:tailEnd/>
          </a:ln>
          <a:effectLst/>
        </p:spPr>
        <p:txBody>
          <a:bodyPr vert="horz" wrap="square" lIns="93914" tIns="46956" rIns="93914" bIns="46956" numCol="1" anchor="b" anchorCtr="0" compatLnSpc="1">
            <a:prstTxWarp prst="textNoShape">
              <a:avLst/>
            </a:prstTxWarp>
          </a:bodyPr>
          <a:lstStyle>
            <a:lvl1pPr>
              <a:defRPr sz="1300"/>
            </a:lvl1pPr>
          </a:lstStyle>
          <a:p>
            <a:pPr>
              <a:defRPr/>
            </a:pPr>
            <a:endParaRPr lang="en-US" dirty="0"/>
          </a:p>
        </p:txBody>
      </p:sp>
      <p:sp>
        <p:nvSpPr>
          <p:cNvPr id="4103" name="Rectangle 7"/>
          <p:cNvSpPr>
            <a:spLocks noGrp="1" noChangeArrowheads="1"/>
          </p:cNvSpPr>
          <p:nvPr>
            <p:ph type="sldNum" sz="quarter" idx="5"/>
          </p:nvPr>
        </p:nvSpPr>
        <p:spPr bwMode="auto">
          <a:xfrm>
            <a:off x="3775077" y="9340852"/>
            <a:ext cx="2887663" cy="492125"/>
          </a:xfrm>
          <a:prstGeom prst="rect">
            <a:avLst/>
          </a:prstGeom>
          <a:noFill/>
          <a:ln w="9525">
            <a:noFill/>
            <a:miter lim="800000"/>
            <a:headEnd/>
            <a:tailEnd/>
          </a:ln>
          <a:effectLst/>
        </p:spPr>
        <p:txBody>
          <a:bodyPr vert="horz" wrap="square" lIns="93914" tIns="46956" rIns="93914" bIns="46956" numCol="1" anchor="b" anchorCtr="0" compatLnSpc="1">
            <a:prstTxWarp prst="textNoShape">
              <a:avLst/>
            </a:prstTxWarp>
          </a:bodyPr>
          <a:lstStyle>
            <a:lvl1pPr algn="r">
              <a:defRPr sz="1300"/>
            </a:lvl1pPr>
          </a:lstStyle>
          <a:p>
            <a:pPr>
              <a:defRPr/>
            </a:pPr>
            <a:fld id="{AA906439-BDBE-4EEC-99C1-5A3595103C9D}" type="slidenum">
              <a:rPr lang="en-US"/>
              <a:pPr>
                <a:defRPr/>
              </a:pPr>
              <a:t>‹#›</a:t>
            </a:fld>
            <a:endParaRPr lang="en-US" dirty="0"/>
          </a:p>
        </p:txBody>
      </p:sp>
    </p:spTree>
    <p:extLst>
      <p:ext uri="{BB962C8B-B14F-4D97-AF65-F5344CB8AC3E}">
        <p14:creationId xmlns:p14="http://schemas.microsoft.com/office/powerpoint/2010/main" val="1002196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ZA" smtClean="0"/>
          </a:p>
        </p:txBody>
      </p:sp>
      <p:sp>
        <p:nvSpPr>
          <p:cNvPr id="49156" name="Slide Number Placeholder 3"/>
          <p:cNvSpPr>
            <a:spLocks noGrp="1"/>
          </p:cNvSpPr>
          <p:nvPr>
            <p:ph type="sldNum" sz="quarter" idx="5"/>
          </p:nvPr>
        </p:nvSpPr>
        <p:spPr>
          <a:noFill/>
        </p:spPr>
        <p:txBody>
          <a:bodyPr/>
          <a:lstStyle/>
          <a:p>
            <a:fld id="{F603B860-DCFA-4461-81A1-CE69C23FB700}" type="slidenum">
              <a:rPr lang="en-GB" smtClean="0"/>
              <a:pPr/>
              <a:t>3</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46</a:t>
            </a:fld>
            <a:endParaRPr lang="en-US" dirty="0"/>
          </a:p>
        </p:txBody>
      </p:sp>
    </p:spTree>
    <p:extLst>
      <p:ext uri="{BB962C8B-B14F-4D97-AF65-F5344CB8AC3E}">
        <p14:creationId xmlns:p14="http://schemas.microsoft.com/office/powerpoint/2010/main" val="348899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Disaggregation</a:t>
            </a:r>
            <a:r>
              <a:rPr lang="en-ZA" baseline="0" dirty="0" smtClean="0"/>
              <a:t> per province not possible</a:t>
            </a:r>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48</a:t>
            </a:fld>
            <a:endParaRPr lang="en-US"/>
          </a:p>
        </p:txBody>
      </p:sp>
    </p:spTree>
    <p:extLst>
      <p:ext uri="{BB962C8B-B14F-4D97-AF65-F5344CB8AC3E}">
        <p14:creationId xmlns:p14="http://schemas.microsoft.com/office/powerpoint/2010/main" val="26337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Claims per province not available</a:t>
            </a:r>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49</a:t>
            </a:fld>
            <a:endParaRPr lang="en-US"/>
          </a:p>
        </p:txBody>
      </p:sp>
    </p:spTree>
    <p:extLst>
      <p:ext uri="{BB962C8B-B14F-4D97-AF65-F5344CB8AC3E}">
        <p14:creationId xmlns:p14="http://schemas.microsoft.com/office/powerpoint/2010/main" val="26337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B8FE11-3A17-4A99-BD68-9E03C32CC227}" type="slidenum">
              <a:rPr lang="en-ZA" smtClean="0">
                <a:solidFill>
                  <a:prstClr val="black"/>
                </a:solidFill>
              </a:rPr>
              <a:pPr/>
              <a:t>53</a:t>
            </a:fld>
            <a:endParaRPr lang="en-ZA">
              <a:solidFill>
                <a:prstClr val="black"/>
              </a:solidFill>
            </a:endParaRPr>
          </a:p>
        </p:txBody>
      </p:sp>
    </p:spTree>
    <p:extLst>
      <p:ext uri="{BB962C8B-B14F-4D97-AF65-F5344CB8AC3E}">
        <p14:creationId xmlns:p14="http://schemas.microsoft.com/office/powerpoint/2010/main" val="44854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B8FE11-3A17-4A99-BD68-9E03C32CC227}" type="slidenum">
              <a:rPr lang="en-ZA" smtClean="0">
                <a:solidFill>
                  <a:prstClr val="black"/>
                </a:solidFill>
              </a:rPr>
              <a:pPr/>
              <a:t>56</a:t>
            </a:fld>
            <a:endParaRPr lang="en-ZA">
              <a:solidFill>
                <a:prstClr val="black"/>
              </a:solidFill>
            </a:endParaRPr>
          </a:p>
        </p:txBody>
      </p:sp>
    </p:spTree>
    <p:extLst>
      <p:ext uri="{BB962C8B-B14F-4D97-AF65-F5344CB8AC3E}">
        <p14:creationId xmlns:p14="http://schemas.microsoft.com/office/powerpoint/2010/main" val="60312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B8FE11-3A17-4A99-BD68-9E03C32CC227}" type="slidenum">
              <a:rPr lang="en-ZA" smtClean="0">
                <a:solidFill>
                  <a:prstClr val="black"/>
                </a:solidFill>
              </a:rPr>
              <a:pPr/>
              <a:t>57</a:t>
            </a:fld>
            <a:endParaRPr lang="en-ZA">
              <a:solidFill>
                <a:prstClr val="black"/>
              </a:solidFill>
            </a:endParaRPr>
          </a:p>
        </p:txBody>
      </p:sp>
    </p:spTree>
    <p:extLst>
      <p:ext uri="{BB962C8B-B14F-4D97-AF65-F5344CB8AC3E}">
        <p14:creationId xmlns:p14="http://schemas.microsoft.com/office/powerpoint/2010/main" val="283342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172508B-7A57-47B3-A1C7-FFA9C0A81297}" type="slidenum">
              <a:rPr lang="en-GB" smtClean="0"/>
              <a:pPr/>
              <a:t>69</a:t>
            </a:fld>
            <a:endParaRPr lang="en-GB"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56820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smtClean="0"/>
              <a:t>No audited provincial data </a:t>
            </a:r>
            <a:r>
              <a:rPr lang="en-ZA" b="1" baseline="0" smtClean="0"/>
              <a:t>available on projected investment and baseline jobs</a:t>
            </a:r>
            <a:endParaRPr lang="en-ZA" b="1" dirty="0"/>
          </a:p>
        </p:txBody>
      </p:sp>
      <p:sp>
        <p:nvSpPr>
          <p:cNvPr id="4" name="Slide Number Placeholder 3"/>
          <p:cNvSpPr>
            <a:spLocks noGrp="1"/>
          </p:cNvSpPr>
          <p:nvPr>
            <p:ph type="sldNum" sz="quarter" idx="10"/>
          </p:nvPr>
        </p:nvSpPr>
        <p:spPr/>
        <p:txBody>
          <a:bodyPr/>
          <a:lstStyle/>
          <a:p>
            <a:fld id="{1C3F3359-46C7-4B2E-8086-DE6F4FCF70BF}" type="slidenum">
              <a:rPr lang="en-ZA" smtClean="0"/>
              <a:t>9</a:t>
            </a:fld>
            <a:endParaRPr lang="en-ZA"/>
          </a:p>
        </p:txBody>
      </p:sp>
    </p:spTree>
    <p:extLst>
      <p:ext uri="{BB962C8B-B14F-4D97-AF65-F5344CB8AC3E}">
        <p14:creationId xmlns:p14="http://schemas.microsoft.com/office/powerpoint/2010/main" val="58691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89354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22</a:t>
            </a:fld>
            <a:endParaRPr lang="en-US" dirty="0"/>
          </a:p>
        </p:txBody>
      </p:sp>
    </p:spTree>
    <p:extLst>
      <p:ext uri="{BB962C8B-B14F-4D97-AF65-F5344CB8AC3E}">
        <p14:creationId xmlns:p14="http://schemas.microsoft.com/office/powerpoint/2010/main" val="348899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28</a:t>
            </a:fld>
            <a:endParaRPr lang="en-US" dirty="0"/>
          </a:p>
        </p:txBody>
      </p:sp>
    </p:spTree>
    <p:extLst>
      <p:ext uri="{BB962C8B-B14F-4D97-AF65-F5344CB8AC3E}">
        <p14:creationId xmlns:p14="http://schemas.microsoft.com/office/powerpoint/2010/main" val="348899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30</a:t>
            </a:fld>
            <a:endParaRPr lang="en-US" dirty="0"/>
          </a:p>
        </p:txBody>
      </p:sp>
    </p:spTree>
    <p:extLst>
      <p:ext uri="{BB962C8B-B14F-4D97-AF65-F5344CB8AC3E}">
        <p14:creationId xmlns:p14="http://schemas.microsoft.com/office/powerpoint/2010/main" val="348899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32</a:t>
            </a:fld>
            <a:endParaRPr lang="en-US" dirty="0"/>
          </a:p>
        </p:txBody>
      </p:sp>
    </p:spTree>
    <p:extLst>
      <p:ext uri="{BB962C8B-B14F-4D97-AF65-F5344CB8AC3E}">
        <p14:creationId xmlns:p14="http://schemas.microsoft.com/office/powerpoint/2010/main" val="2633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35</a:t>
            </a:fld>
            <a:endParaRPr lang="en-US" dirty="0"/>
          </a:p>
        </p:txBody>
      </p:sp>
    </p:spTree>
    <p:extLst>
      <p:ext uri="{BB962C8B-B14F-4D97-AF65-F5344CB8AC3E}">
        <p14:creationId xmlns:p14="http://schemas.microsoft.com/office/powerpoint/2010/main" val="348899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A906439-BDBE-4EEC-99C1-5A3595103C9D}" type="slidenum">
              <a:rPr lang="en-US" smtClean="0"/>
              <a:pPr>
                <a:defRPr/>
              </a:pPr>
              <a:t>40</a:t>
            </a:fld>
            <a:endParaRPr lang="en-US" dirty="0"/>
          </a:p>
        </p:txBody>
      </p:sp>
    </p:spTree>
    <p:extLst>
      <p:ext uri="{BB962C8B-B14F-4D97-AF65-F5344CB8AC3E}">
        <p14:creationId xmlns:p14="http://schemas.microsoft.com/office/powerpoint/2010/main" val="348899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31ED1E-6833-4356-8BFF-25D6A2007D9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A59E33-17B2-416F-A974-ECEDC5D638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7B2B5A-2FA8-479F-8973-E9E82583CD9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8248DB-C042-4D54-8D6D-05879670B81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235E55-E484-4821-89AC-C6EB2285E51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AE412B-5CB3-4661-82CD-6E339B6903AB}"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31ED1E-6833-4356-8BFF-25D6A2007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08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AB5BFC-0C2C-4CDB-9550-8144282A8034}"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FD05CB-38B3-42E3-B307-CE4967CA71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50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174F01-8D04-47F6-95DB-F59BAC81280E}"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1F1211-2E0B-464B-8F2D-BDB5C7E285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46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A1A6A-E0C6-459C-97B3-455E3369FC3C}"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DACC19-617C-4E12-83ED-8BCD3D505B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202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BB88370-B5FE-4262-9EA0-97B35BB94354}" type="datetime1">
              <a:rPr lang="en-ZA" smtClean="0">
                <a:solidFill>
                  <a:srgbClr val="000000"/>
                </a:solidFill>
              </a:rPr>
              <a:pPr>
                <a:defRPr/>
              </a:pPr>
              <a:t>2017/02/17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81EF4B-57CB-408B-B111-57C28090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51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3906F0-618C-4BC1-B7CE-B6C6DB52283F}" type="datetime1">
              <a:rPr lang="en-ZA" smtClean="0">
                <a:solidFill>
                  <a:srgbClr val="000000"/>
                </a:solidFill>
              </a:rPr>
              <a:pPr>
                <a:defRPr/>
              </a:pPr>
              <a:t>2017/02/17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243F8C-CB4E-40AE-9A8C-F58A2A899F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67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FD05CB-38B3-42E3-B307-CE4967CA71F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892D2EA-C4E4-418F-9689-452C825FC281}" type="datetime1">
              <a:rPr lang="en-ZA" smtClean="0">
                <a:solidFill>
                  <a:srgbClr val="000000"/>
                </a:solidFill>
              </a:rPr>
              <a:pPr>
                <a:defRPr/>
              </a:pPr>
              <a:t>2017/02/17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4042A7-9222-4A5B-9FCF-5269391F64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508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C90664-70F9-4024-8BD0-D279C37397BE}"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E22C0-682E-49E1-9D7B-5BBBF0BAD4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87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7E2ECC-2BA7-416B-8B2D-03DD36386576}"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F79BD0-576C-488D-AF39-E81DAA0EF4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742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5AE99F0-A269-4FB7-8035-8BA06497BB2F}"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59E33-17B2-416F-A974-ECEDC5D638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152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72DB26-5FB4-4384-B3DE-56EEFFCEBEBF}"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B2B5A-2FA8-479F-8973-E9E82583CD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000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78AFDD0-779A-49AA-8A9E-529E9B4BE006}"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248DB-C042-4D54-8D6D-05879670B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37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BA3598D-CCC6-4AD1-A25B-3B62071EA733}"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235E55-E484-4821-89AC-C6EB2285E5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644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4241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035" name="Rectangle 3"/>
          <p:cNvSpPr>
            <a:spLocks noGrp="1" noChangeArrowheads="1"/>
          </p:cNvSpPr>
          <p:nvPr>
            <p:ph type="ctrTitle"/>
          </p:nvPr>
        </p:nvSpPr>
        <p:spPr>
          <a:xfrm>
            <a:off x="3059113" y="4221163"/>
            <a:ext cx="4608512" cy="431800"/>
          </a:xfrm>
        </p:spPr>
        <p:txBody>
          <a:bodyPr/>
          <a:lstStyle>
            <a:lvl1pPr>
              <a:defRPr sz="2400"/>
            </a:lvl1pPr>
          </a:lstStyle>
          <a:p>
            <a:r>
              <a:rPr lang="en-US"/>
              <a:t>PRESENTATION NAME</a:t>
            </a:r>
          </a:p>
        </p:txBody>
      </p:sp>
    </p:spTree>
    <p:extLst>
      <p:ext uri="{BB962C8B-B14F-4D97-AF65-F5344CB8AC3E}">
        <p14:creationId xmlns:p14="http://schemas.microsoft.com/office/powerpoint/2010/main" val="1393348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AE412B-5CB3-4661-82CD-6E339B6903AB}"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31ED1E-6833-4356-8BFF-25D6A2007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493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AB5BFC-0C2C-4CDB-9550-8144282A8034}"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FD05CB-38B3-42E3-B307-CE4967CA71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2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1F1211-2E0B-464B-8F2D-BDB5C7E2858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174F01-8D04-47F6-95DB-F59BAC81280E}"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1F1211-2E0B-464B-8F2D-BDB5C7E285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292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A1A6A-E0C6-459C-97B3-455E3369FC3C}"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DACC19-617C-4E12-83ED-8BCD3D505B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037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BB88370-B5FE-4262-9EA0-97B35BB94354}" type="datetime1">
              <a:rPr lang="en-ZA" smtClean="0">
                <a:solidFill>
                  <a:srgbClr val="000000"/>
                </a:solidFill>
              </a:rPr>
              <a:pPr>
                <a:defRPr/>
              </a:pPr>
              <a:t>2017/02/17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81EF4B-57CB-408B-B111-57C28090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8486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3906F0-618C-4BC1-B7CE-B6C6DB52283F}" type="datetime1">
              <a:rPr lang="en-ZA" smtClean="0">
                <a:solidFill>
                  <a:srgbClr val="000000"/>
                </a:solidFill>
              </a:rPr>
              <a:pPr>
                <a:defRPr/>
              </a:pPr>
              <a:t>2017/02/17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243F8C-CB4E-40AE-9A8C-F58A2A899F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184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892D2EA-C4E4-418F-9689-452C825FC281}" type="datetime1">
              <a:rPr lang="en-ZA" smtClean="0">
                <a:solidFill>
                  <a:srgbClr val="000000"/>
                </a:solidFill>
              </a:rPr>
              <a:pPr>
                <a:defRPr/>
              </a:pPr>
              <a:t>2017/02/17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4042A7-9222-4A5B-9FCF-5269391F64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6946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C90664-70F9-4024-8BD0-D279C37397BE}"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E22C0-682E-49E1-9D7B-5BBBF0BAD4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95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7E2ECC-2BA7-416B-8B2D-03DD36386576}"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F79BD0-576C-488D-AF39-E81DAA0EF4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130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5AE99F0-A269-4FB7-8035-8BA06497BB2F}"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59E33-17B2-416F-A974-ECEDC5D638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4720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72DB26-5FB4-4384-B3DE-56EEFFCEBEBF}"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B2B5A-2FA8-479F-8973-E9E82583CD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05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78AFDD0-779A-49AA-8A9E-529E9B4BE006}" type="datetime1">
              <a:rPr lang="en-ZA" smtClean="0">
                <a:solidFill>
                  <a:srgbClr val="000000"/>
                </a:solidFill>
              </a:rPr>
              <a:pPr>
                <a:defRPr/>
              </a:pPr>
              <a:t>2017/02/17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248DB-C042-4D54-8D6D-05879670B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793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EDACC19-617C-4E12-83ED-8BCD3D505B2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BA3598D-CCC6-4AD1-A25B-3B62071EA733}" type="datetime1">
              <a:rPr lang="en-ZA" smtClean="0">
                <a:solidFill>
                  <a:srgbClr val="000000"/>
                </a:solidFill>
              </a:rPr>
              <a:pPr>
                <a:defRPr/>
              </a:pPr>
              <a:t>2017/02/17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235E55-E484-4821-89AC-C6EB2285E5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84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B81EF4B-57CB-408B-B111-57C28090B12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F243F8C-CB4E-40AE-9A8C-F58A2A899F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4042A7-9222-4A5B-9FCF-5269391F642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4E22C0-682E-49E1-9D7B-5BBBF0BAD46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F79BD0-576C-488D-AF39-E81DAA0EF4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5ABE68-C00F-40D6-ACDF-81EE123F14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3A07707-9768-4CA6-B132-C856F7C87B7B}" type="datetime1">
              <a:rPr lang="en-ZA" smtClean="0">
                <a:solidFill>
                  <a:srgbClr val="000000"/>
                </a:solidFill>
              </a:rPr>
              <a:pPr>
                <a:defRPr/>
              </a:pPr>
              <a:t>2017/02/17</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5ABE68-C00F-40D6-ACDF-81EE123F1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2459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3A07707-9768-4CA6-B132-C856F7C87B7B}" type="datetime1">
              <a:rPr lang="en-ZA" smtClean="0">
                <a:solidFill>
                  <a:srgbClr val="000000"/>
                </a:solidFill>
              </a:rPr>
              <a:pPr>
                <a:defRPr/>
              </a:pPr>
              <a:t>2017/02/17</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5ABE68-C00F-40D6-ACDF-81EE123F1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52943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gif"/><Relationship Id="rId7" Type="http://schemas.openxmlformats.org/officeDocument/2006/relationships/image" Target="../media/image19.jpe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4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5.xml"/><Relationship Id="rId7" Type="http://schemas.openxmlformats.org/officeDocument/2006/relationships/image" Target="../media/image50.jpg"/><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5.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8" Type="http://schemas.openxmlformats.org/officeDocument/2006/relationships/chart" Target="../charts/chart6.xml"/><Relationship Id="rId3" Type="http://schemas.microsoft.com/office/2007/relationships/hdphoto" Target="../media/hdphoto7.wdp"/><Relationship Id="rId7" Type="http://schemas.openxmlformats.org/officeDocument/2006/relationships/chart" Target="../charts/chart5.xml"/><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image" Target="../media/image6.jpg"/><Relationship Id="rId5" Type="http://schemas.microsoft.com/office/2007/relationships/hdphoto" Target="../media/hdphoto8.wdp"/><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72.jpeg"/><Relationship Id="rId5" Type="http://schemas.openxmlformats.org/officeDocument/2006/relationships/image" Target="../media/image53.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chart" Target="../charts/chart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chart" Target="../charts/chart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72.jpe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image" Target="../media/image78.jpe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Layout" Target="../diagrams/layout10.xml"/><Relationship Id="rId7" Type="http://schemas.openxmlformats.org/officeDocument/2006/relationships/image" Target="../media/image50.jpg"/><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 Id="rId4" Type="http://schemas.openxmlformats.org/officeDocument/2006/relationships/image" Target="../media/image54.gif"/></Relationships>
</file>

<file path=ppt/slides/_rels/slide4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5.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5.xml"/><Relationship Id="rId6" Type="http://schemas.openxmlformats.org/officeDocument/2006/relationships/image" Target="../media/image86.jpeg"/><Relationship Id="rId5" Type="http://schemas.openxmlformats.org/officeDocument/2006/relationships/image" Target="../media/image85.jpg"/><Relationship Id="rId4" Type="http://schemas.openxmlformats.org/officeDocument/2006/relationships/image" Target="../media/image84.jpe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19.jpe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9.xml"/><Relationship Id="rId4" Type="http://schemas.openxmlformats.org/officeDocument/2006/relationships/image" Target="../media/image93.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5.png"/><Relationship Id="rId7" Type="http://schemas.openxmlformats.org/officeDocument/2006/relationships/image" Target="../media/image97.jpeg"/><Relationship Id="rId2" Type="http://schemas.openxmlformats.org/officeDocument/2006/relationships/image" Target="../media/image94.jpeg"/><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96.jpeg"/><Relationship Id="rId4" Type="http://schemas.microsoft.com/office/2007/relationships/hdphoto" Target="../media/hdphoto10.wdp"/></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microsoft.com/office/2007/relationships/hdphoto" Target="../media/hdphoto11.wdp"/></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100.emf"/></Relationships>
</file>

<file path=ppt/slides/_rels/slide5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chart" Target="../charts/char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103.png"/><Relationship Id="rId7" Type="http://schemas.microsoft.com/office/2007/relationships/hdphoto" Target="../media/hdphoto10.wdp"/><Relationship Id="rId2" Type="http://schemas.openxmlformats.org/officeDocument/2006/relationships/image" Target="../media/image102.jpeg"/><Relationship Id="rId1" Type="http://schemas.openxmlformats.org/officeDocument/2006/relationships/slideLayout" Target="../slideLayouts/slideLayout33.xml"/><Relationship Id="rId6" Type="http://schemas.openxmlformats.org/officeDocument/2006/relationships/image" Target="../media/image95.png"/><Relationship Id="rId5" Type="http://schemas.openxmlformats.org/officeDocument/2006/relationships/image" Target="../media/image26.png"/><Relationship Id="rId4" Type="http://schemas.microsoft.com/office/2007/relationships/hdphoto" Target="../media/hdphoto12.wdp"/></Relationships>
</file>

<file path=ppt/slides/_rels/slide65.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3.xml"/><Relationship Id="rId1" Type="http://schemas.openxmlformats.org/officeDocument/2006/relationships/vmlDrawing" Target="../drawings/vmlDrawing2.vml"/><Relationship Id="rId4" Type="http://schemas.openxmlformats.org/officeDocument/2006/relationships/image" Target="../media/image106.emf"/></Relationships>
</file>

<file path=ppt/slides/_rels/slide6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hyperlink" Target="http://www.thedti.gov.z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1</a:t>
            </a:fld>
            <a:endParaRPr lang="en-US">
              <a:solidFill>
                <a:srgbClr val="000000"/>
              </a:solidFill>
            </a:endParaRPr>
          </a:p>
        </p:txBody>
      </p:sp>
      <p:sp>
        <p:nvSpPr>
          <p:cNvPr id="5" name="Rectangle 7"/>
          <p:cNvSpPr>
            <a:spLocks noChangeArrowheads="1"/>
          </p:cNvSpPr>
          <p:nvPr/>
        </p:nvSpPr>
        <p:spPr bwMode="auto">
          <a:xfrm>
            <a:off x="881743" y="1752600"/>
            <a:ext cx="6934200" cy="2298502"/>
          </a:xfrm>
          <a:prstGeom prst="flowChartAlternateProcess">
            <a:avLst/>
          </a:prstGeom>
          <a:solidFill>
            <a:srgbClr val="FFC000"/>
          </a:solidFill>
          <a:ln w="12700">
            <a:solidFill>
              <a:srgbClr val="FF0000"/>
            </a:solidFill>
            <a:miter lim="800000"/>
            <a:headEnd/>
            <a:tailEnd/>
          </a:ln>
        </p:spPr>
        <p:txBody>
          <a:bodyPr wrap="square">
            <a:spAutoFit/>
          </a:bodyPr>
          <a:lstStyle/>
          <a:p>
            <a:pPr algn="ctr" eaLnBrk="0" fontAlgn="base" hangingPunct="0">
              <a:spcBef>
                <a:spcPct val="50000"/>
              </a:spcBef>
              <a:spcAft>
                <a:spcPct val="0"/>
              </a:spcAft>
            </a:pPr>
            <a:r>
              <a:rPr lang="en-US" sz="2400" dirty="0" smtClean="0">
                <a:solidFill>
                  <a:srgbClr val="000000"/>
                </a:solidFill>
                <a:latin typeface="Arial Black" pitchFamily="34" charset="0"/>
              </a:rPr>
              <a:t>Annual </a:t>
            </a:r>
            <a:r>
              <a:rPr lang="en-US" sz="2400" dirty="0">
                <a:solidFill>
                  <a:srgbClr val="000000"/>
                </a:solidFill>
                <a:latin typeface="Arial Black" pitchFamily="34" charset="0"/>
              </a:rPr>
              <a:t>Performance of IDAD Incentive </a:t>
            </a:r>
            <a:r>
              <a:rPr lang="en-US" sz="2400" dirty="0" smtClean="0">
                <a:solidFill>
                  <a:srgbClr val="000000"/>
                </a:solidFill>
                <a:latin typeface="Arial Black" pitchFamily="34" charset="0"/>
              </a:rPr>
              <a:t>Programmes</a:t>
            </a:r>
          </a:p>
          <a:p>
            <a:pPr algn="ctr" eaLnBrk="0" fontAlgn="base" hangingPunct="0">
              <a:spcBef>
                <a:spcPct val="50000"/>
              </a:spcBef>
              <a:spcAft>
                <a:spcPct val="0"/>
              </a:spcAft>
            </a:pPr>
            <a:r>
              <a:rPr lang="en-US" sz="2400" dirty="0" smtClean="0">
                <a:solidFill>
                  <a:srgbClr val="000000"/>
                </a:solidFill>
                <a:latin typeface="Arial Black" pitchFamily="34" charset="0"/>
              </a:rPr>
              <a:t>Western Cape</a:t>
            </a:r>
            <a:endParaRPr lang="en-US" sz="2400" dirty="0">
              <a:solidFill>
                <a:srgbClr val="000000"/>
              </a:solidFill>
              <a:latin typeface="Arial Black" pitchFamily="34" charset="0"/>
            </a:endParaRPr>
          </a:p>
          <a:p>
            <a:pPr algn="ctr" eaLnBrk="0" fontAlgn="base" hangingPunct="0">
              <a:spcBef>
                <a:spcPct val="50000"/>
              </a:spcBef>
              <a:spcAft>
                <a:spcPct val="0"/>
              </a:spcAft>
            </a:pPr>
            <a:r>
              <a:rPr lang="en-US" sz="1000" dirty="0">
                <a:solidFill>
                  <a:srgbClr val="000000"/>
                </a:solidFill>
                <a:latin typeface="Arial Black" pitchFamily="34" charset="0"/>
              </a:rPr>
              <a:t>Programme Monitoring and Evaluation Unit (PMEU)</a:t>
            </a:r>
          </a:p>
          <a:p>
            <a:pPr algn="ctr" eaLnBrk="0" fontAlgn="base" hangingPunct="0">
              <a:spcBef>
                <a:spcPct val="50000"/>
              </a:spcBef>
              <a:spcAft>
                <a:spcPct val="0"/>
              </a:spcAft>
            </a:pPr>
            <a:endParaRPr lang="en-US" sz="1000" dirty="0">
              <a:solidFill>
                <a:srgbClr val="000000"/>
              </a:solidFill>
              <a:latin typeface="Arial Black" pitchFamily="34" charset="0"/>
            </a:endParaRPr>
          </a:p>
          <a:p>
            <a:pPr algn="ctr" eaLnBrk="0" fontAlgn="base" hangingPunct="0">
              <a:spcBef>
                <a:spcPct val="50000"/>
              </a:spcBef>
              <a:spcAft>
                <a:spcPct val="0"/>
              </a:spcAft>
            </a:pPr>
            <a:endParaRPr lang="en-US" sz="1000" dirty="0">
              <a:solidFill>
                <a:srgbClr val="000000"/>
              </a:solidFill>
              <a:latin typeface="Arial Black" pitchFamily="34" charset="0"/>
            </a:endParaRPr>
          </a:p>
        </p:txBody>
      </p:sp>
    </p:spTree>
    <p:extLst>
      <p:ext uri="{BB962C8B-B14F-4D97-AF65-F5344CB8AC3E}">
        <p14:creationId xmlns:p14="http://schemas.microsoft.com/office/powerpoint/2010/main" val="3917700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10</a:t>
            </a:fld>
            <a:endParaRPr lang="en-US">
              <a:solidFill>
                <a:srgbClr val="000000"/>
              </a:solidFill>
            </a:endParaRPr>
          </a:p>
        </p:txBody>
      </p:sp>
      <p:sp>
        <p:nvSpPr>
          <p:cNvPr id="6" name="Title 1"/>
          <p:cNvSpPr>
            <a:spLocks noGrp="1"/>
          </p:cNvSpPr>
          <p:nvPr>
            <p:ph type="title"/>
          </p:nvPr>
        </p:nvSpPr>
        <p:spPr>
          <a:xfrm>
            <a:off x="76200" y="76200"/>
            <a:ext cx="8528610" cy="792088"/>
          </a:xfrm>
          <a:noFill/>
        </p:spPr>
        <p:txBody>
          <a:bodyPr/>
          <a:lstStyle/>
          <a:p>
            <a:r>
              <a:rPr lang="en-ZA" sz="1600" dirty="0" smtClean="0">
                <a:solidFill>
                  <a:srgbClr val="499200"/>
                </a:solidFill>
                <a:latin typeface="Arial Black" pitchFamily="34" charset="0"/>
              </a:rPr>
              <a:t>MCEP NUMBER AND VALUE OF APPROVALS PER SECTOR IN THE WESTERN CAPE FOR 2015/16</a:t>
            </a:r>
            <a:endParaRPr lang="en-ZA" sz="1600" dirty="0">
              <a:solidFill>
                <a:srgbClr val="499200"/>
              </a:solidFill>
              <a:latin typeface="Arial Black"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4402201"/>
              </p:ext>
            </p:extLst>
          </p:nvPr>
        </p:nvGraphicFramePr>
        <p:xfrm>
          <a:off x="251520" y="1196752"/>
          <a:ext cx="8424936"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127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11</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52069863"/>
              </p:ext>
            </p:extLst>
          </p:nvPr>
        </p:nvGraphicFramePr>
        <p:xfrm>
          <a:off x="76200" y="116632"/>
          <a:ext cx="8888288" cy="5793743"/>
        </p:xfrm>
        <a:graphic>
          <a:graphicData uri="http://schemas.openxmlformats.org/drawingml/2006/table">
            <a:tbl>
              <a:tblPr firstRow="1" firstCol="1" bandRow="1"/>
              <a:tblGrid>
                <a:gridCol w="3289621">
                  <a:extLst>
                    <a:ext uri="{9D8B030D-6E8A-4147-A177-3AD203B41FA5}">
                      <a16:colId xmlns:a16="http://schemas.microsoft.com/office/drawing/2014/main" val="20000"/>
                    </a:ext>
                  </a:extLst>
                </a:gridCol>
                <a:gridCol w="2634853">
                  <a:extLst>
                    <a:ext uri="{9D8B030D-6E8A-4147-A177-3AD203B41FA5}">
                      <a16:colId xmlns:a16="http://schemas.microsoft.com/office/drawing/2014/main" val="20001"/>
                    </a:ext>
                  </a:extLst>
                </a:gridCol>
                <a:gridCol w="2963814">
                  <a:extLst>
                    <a:ext uri="{9D8B030D-6E8A-4147-A177-3AD203B41FA5}">
                      <a16:colId xmlns:a16="http://schemas.microsoft.com/office/drawing/2014/main" val="20002"/>
                    </a:ext>
                  </a:extLst>
                </a:gridCol>
              </a:tblGrid>
              <a:tr h="94509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400" dirty="0" smtClean="0">
                          <a:solidFill>
                            <a:srgbClr val="499200"/>
                          </a:solidFill>
                          <a:latin typeface="Arial Black" pitchFamily="34" charset="0"/>
                          <a:ea typeface="Times New Roman"/>
                        </a:rPr>
                        <a:t>EXPORT MARKETING AND INVESTMENT ASSISTANCE SCHEME (EMIA)</a:t>
                      </a:r>
                    </a:p>
                    <a:p>
                      <a:pPr marL="0" marR="0" indent="0" algn="ctr" defTabSz="914400" rtl="0" eaLnBrk="1" fontAlgn="auto" latinLnBrk="0" hangingPunct="1">
                        <a:lnSpc>
                          <a:spcPct val="100000"/>
                        </a:lnSpc>
                        <a:spcBef>
                          <a:spcPts val="0"/>
                        </a:spcBef>
                        <a:spcAft>
                          <a:spcPts val="0"/>
                        </a:spcAft>
                        <a:buClrTx/>
                        <a:buSzTx/>
                        <a:buFontTx/>
                        <a:buNone/>
                        <a:tabLst/>
                        <a:defRPr/>
                      </a:pPr>
                      <a:r>
                        <a:rPr lang="en-ZA" sz="1600" b="0" kern="1400" dirty="0" smtClean="0">
                          <a:solidFill>
                            <a:srgbClr val="499200"/>
                          </a:solidFill>
                          <a:effectLst/>
                          <a:latin typeface="Arial Black" pitchFamily="34" charset="0"/>
                          <a:ea typeface="Times New Roman"/>
                          <a:cs typeface="Arial" pitchFamily="34" charset="0"/>
                        </a:rPr>
                        <a:t>NATIONAL PERFORMANCE 2015/16</a:t>
                      </a:r>
                      <a:endParaRPr lang="en-ZA" sz="1600" b="0" kern="1400" dirty="0">
                        <a:solidFill>
                          <a:srgbClr val="499200"/>
                        </a:solidFill>
                        <a:effectLst/>
                        <a:latin typeface="Arial Black" pitchFamily="34" charset="0"/>
                        <a:ea typeface="Times New Roman"/>
                        <a:cs typeface="Arial" pitchFamily="34" charset="0"/>
                      </a:endParaRPr>
                    </a:p>
                  </a:txBody>
                  <a:tcPr marL="51680" marR="51680" marT="0" marB="0">
                    <a:lnL>
                      <a:noFill/>
                    </a:lnL>
                    <a:lnR>
                      <a:noFill/>
                    </a:lnR>
                    <a:lnT>
                      <a:noFill/>
                    </a:lnT>
                    <a:lnB>
                      <a:noFill/>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835098">
                <a:tc>
                  <a:txBody>
                    <a:bodyPr/>
                    <a:lstStyle/>
                    <a:p>
                      <a:pPr algn="ctr">
                        <a:lnSpc>
                          <a:spcPct val="118000"/>
                        </a:lnSpc>
                        <a:spcAft>
                          <a:spcPts val="600"/>
                        </a:spcAft>
                      </a:pPr>
                      <a:r>
                        <a:rPr lang="en-ZA" sz="1500" b="1" kern="1400" cap="all"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cap="all" dirty="0" smtClean="0">
                          <a:solidFill>
                            <a:srgbClr val="FF0000"/>
                          </a:solidFill>
                          <a:effectLst/>
                          <a:latin typeface="Arial" pitchFamily="34" charset="0"/>
                          <a:ea typeface="Times New Roman"/>
                          <a:cs typeface="Arial" pitchFamily="34" charset="0"/>
                        </a:rPr>
                        <a:t>641</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 Enterprises Approved</a:t>
                      </a:r>
                      <a:endParaRPr lang="en-ZA" sz="1200" kern="1400" dirty="0">
                        <a:solidFill>
                          <a:srgbClr val="000000"/>
                        </a:solidFill>
                        <a:effectLst/>
                        <a:latin typeface="Calibri"/>
                        <a:ea typeface="Times New Roman"/>
                        <a:cs typeface="Times New Roman"/>
                      </a:endParaRPr>
                    </a:p>
                  </a:txBody>
                  <a:tcPr marL="51680" marR="516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8000"/>
                        </a:lnSpc>
                        <a:spcAft>
                          <a:spcPts val="600"/>
                        </a:spcAft>
                      </a:pPr>
                      <a:r>
                        <a:rPr lang="en-ZA" sz="1200" b="1" kern="1400"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dirty="0">
                          <a:solidFill>
                            <a:srgbClr val="FF0000"/>
                          </a:solidFill>
                          <a:effectLst/>
                          <a:latin typeface="Arial" pitchFamily="34" charset="0"/>
                          <a:ea typeface="Times New Roman"/>
                          <a:cs typeface="Arial" pitchFamily="34" charset="0"/>
                        </a:rPr>
                        <a:t>663</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Claims Paid</a:t>
                      </a:r>
                      <a:endParaRPr lang="en-ZA" sz="1200" kern="1400" dirty="0">
                        <a:solidFill>
                          <a:srgbClr val="000000"/>
                        </a:solidFill>
                        <a:effectLst/>
                        <a:latin typeface="Calibri"/>
                        <a:ea typeface="Times New Roman"/>
                        <a:cs typeface="Times New Roman"/>
                      </a:endParaRPr>
                    </a:p>
                  </a:txBody>
                  <a:tcPr marL="51680" marR="51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600"/>
                        </a:spcAft>
                      </a:pPr>
                      <a:r>
                        <a:rPr lang="en-ZA" sz="1600" b="1" kern="1400" dirty="0" smtClean="0">
                          <a:solidFill>
                            <a:srgbClr val="FF0000"/>
                          </a:solidFill>
                          <a:effectLst/>
                          <a:latin typeface="Arial" pitchFamily="34" charset="0"/>
                          <a:ea typeface="Times New Roman"/>
                          <a:cs typeface="Arial" pitchFamily="34" charset="0"/>
                        </a:rPr>
                        <a:t>200</a:t>
                      </a:r>
                      <a:endParaRPr lang="en-ZA" sz="1600" kern="1400" dirty="0">
                        <a:solidFill>
                          <a:srgbClr val="000000"/>
                        </a:solidFill>
                        <a:effectLst/>
                        <a:latin typeface="Arial" pitchFamily="34" charset="0"/>
                        <a:ea typeface="Times New Roman"/>
                        <a:cs typeface="Arial" pitchFamily="34" charset="0"/>
                      </a:endParaRPr>
                    </a:p>
                    <a:p>
                      <a:pPr algn="ctr">
                        <a:lnSpc>
                          <a:spcPct val="100000"/>
                        </a:lnSpc>
                        <a:spcAft>
                          <a:spcPts val="600"/>
                        </a:spcAft>
                      </a:pPr>
                      <a:r>
                        <a:rPr lang="en-ZA" sz="1200" b="1" kern="1400" dirty="0" smtClean="0">
                          <a:solidFill>
                            <a:srgbClr val="000000"/>
                          </a:solidFill>
                          <a:effectLst/>
                          <a:latin typeface="Arial"/>
                          <a:ea typeface="Times New Roman"/>
                          <a:cs typeface="Times New Roman"/>
                        </a:rPr>
                        <a:t>Female-owned SMMEs Approved</a:t>
                      </a:r>
                      <a:endParaRPr lang="en-ZA" sz="1200" kern="1400" dirty="0">
                        <a:solidFill>
                          <a:srgbClr val="000000"/>
                        </a:solidFill>
                        <a:effectLst/>
                        <a:latin typeface="Calibri"/>
                        <a:ea typeface="Times New Roman"/>
                        <a:cs typeface="Times New Roman"/>
                      </a:endParaRPr>
                    </a:p>
                  </a:txBody>
                  <a:tcPr marL="51680" marR="516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327492">
                <a:tc rowSpan="2">
                  <a:txBody>
                    <a:bodyPr/>
                    <a:lstStyle/>
                    <a:p>
                      <a:pPr algn="ctr">
                        <a:lnSpc>
                          <a:spcPct val="118000"/>
                        </a:lnSpc>
                        <a:spcAft>
                          <a:spcPts val="600"/>
                        </a:spcAft>
                      </a:pPr>
                      <a:r>
                        <a:rPr lang="en-ZA" sz="1500" b="1" kern="1400" cap="all"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600"/>
                        </a:spcAft>
                      </a:pPr>
                      <a:r>
                        <a:rPr lang="en-ZA" sz="900" b="1" kern="1400" cap="all"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cap="all" dirty="0">
                          <a:solidFill>
                            <a:srgbClr val="FF0000"/>
                          </a:solidFill>
                          <a:effectLst/>
                          <a:latin typeface="Arial" pitchFamily="34" charset="0"/>
                          <a:ea typeface="Times New Roman"/>
                          <a:cs typeface="Arial" pitchFamily="34" charset="0"/>
                        </a:rPr>
                        <a:t>R55.6 </a:t>
                      </a:r>
                      <a:r>
                        <a:rPr lang="en-ZA" sz="1600" b="1" kern="1400" dirty="0">
                          <a:solidFill>
                            <a:srgbClr val="FF0000"/>
                          </a:solidFill>
                          <a:effectLst/>
                          <a:latin typeface="Arial" pitchFamily="34" charset="0"/>
                          <a:ea typeface="Times New Roman"/>
                          <a:cs typeface="Arial" pitchFamily="34" charset="0"/>
                        </a:rPr>
                        <a:t>million</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Value of approvals</a:t>
                      </a:r>
                      <a:endParaRPr lang="en-ZA" sz="1200" kern="1400" dirty="0">
                        <a:solidFill>
                          <a:srgbClr val="000000"/>
                        </a:solidFill>
                        <a:effectLst/>
                        <a:latin typeface="Calibri"/>
                        <a:ea typeface="Times New Roman"/>
                        <a:cs typeface="Times New Roman"/>
                      </a:endParaRPr>
                    </a:p>
                  </a:txBody>
                  <a:tcPr marL="51680" marR="51680" marT="0"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18000"/>
                        </a:lnSpc>
                        <a:spcAft>
                          <a:spcPts val="600"/>
                        </a:spcAft>
                      </a:pPr>
                      <a:r>
                        <a:rPr lang="en-ZA" sz="1200" b="1" kern="1400"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600"/>
                        </a:spcAft>
                      </a:pPr>
                      <a:r>
                        <a:rPr lang="en-ZA" sz="900" b="1" kern="1400"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dirty="0">
                          <a:solidFill>
                            <a:srgbClr val="FF0000"/>
                          </a:solidFill>
                          <a:effectLst/>
                          <a:latin typeface="Arial" pitchFamily="34" charset="0"/>
                          <a:ea typeface="Times New Roman"/>
                          <a:cs typeface="Arial" pitchFamily="34" charset="0"/>
                        </a:rPr>
                        <a:t>R43.9  million</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pitchFamily="34" charset="0"/>
                          <a:ea typeface="Times New Roman"/>
                          <a:cs typeface="Arial" pitchFamily="34" charset="0"/>
                        </a:rPr>
                        <a:t>Value of claims paid</a:t>
                      </a:r>
                      <a:endParaRPr lang="en-ZA" sz="12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800" b="1" kern="1400" dirty="0">
                          <a:solidFill>
                            <a:srgbClr val="00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txBody>
                  <a:tcPr marL="51680" marR="51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600"/>
                        </a:spcAft>
                      </a:pPr>
                      <a:r>
                        <a:rPr lang="en-ZA" sz="1600" b="1" kern="1400" dirty="0" smtClean="0">
                          <a:solidFill>
                            <a:srgbClr val="FF0000"/>
                          </a:solidFill>
                          <a:effectLst/>
                          <a:latin typeface="Arial" pitchFamily="34" charset="0"/>
                          <a:ea typeface="Times New Roman"/>
                          <a:cs typeface="Arial" pitchFamily="34" charset="0"/>
                        </a:rPr>
                        <a:t>340</a:t>
                      </a:r>
                      <a:endParaRPr lang="en-ZA" sz="1600" kern="1400" dirty="0" smtClean="0">
                        <a:solidFill>
                          <a:srgbClr val="000000"/>
                        </a:solidFill>
                        <a:effectLst/>
                        <a:latin typeface="Arial" pitchFamily="34" charset="0"/>
                        <a:ea typeface="Times New Roman"/>
                        <a:cs typeface="Arial" pitchFamily="34" charset="0"/>
                      </a:endParaRPr>
                    </a:p>
                    <a:p>
                      <a:pPr algn="ctr">
                        <a:lnSpc>
                          <a:spcPct val="100000"/>
                        </a:lnSpc>
                        <a:spcAft>
                          <a:spcPts val="600"/>
                        </a:spcAft>
                      </a:pPr>
                      <a:r>
                        <a:rPr lang="en-ZA" sz="1200" b="1" kern="1400" dirty="0" smtClean="0">
                          <a:solidFill>
                            <a:srgbClr val="000000"/>
                          </a:solidFill>
                          <a:effectLst/>
                          <a:latin typeface="Arial"/>
                          <a:ea typeface="Times New Roman"/>
                          <a:cs typeface="Times New Roman"/>
                        </a:rPr>
                        <a:t>Male-owned </a:t>
                      </a:r>
                      <a:r>
                        <a:rPr lang="en-ZA" sz="1200" b="1" kern="1400" dirty="0">
                          <a:solidFill>
                            <a:srgbClr val="000000"/>
                          </a:solidFill>
                          <a:effectLst/>
                          <a:latin typeface="Arial"/>
                          <a:ea typeface="Times New Roman"/>
                          <a:cs typeface="Times New Roman"/>
                        </a:rPr>
                        <a:t>SMMEs Approved</a:t>
                      </a:r>
                      <a:endParaRPr lang="en-ZA" sz="1200" kern="1400" dirty="0">
                        <a:solidFill>
                          <a:srgbClr val="000000"/>
                        </a:solidFill>
                        <a:effectLst/>
                        <a:latin typeface="Calibri"/>
                        <a:ea typeface="Times New Roman"/>
                        <a:cs typeface="Times New Roman"/>
                      </a:endParaRPr>
                    </a:p>
                  </a:txBody>
                  <a:tcPr marL="51680" marR="516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686058">
                <a:tc vMerge="1">
                  <a:txBody>
                    <a:bodyPr/>
                    <a:lstStyle/>
                    <a:p>
                      <a:endParaRPr lang="en-ZA"/>
                    </a:p>
                  </a:txBody>
                  <a:tcPr/>
                </a:tc>
                <a:tc vMerge="1">
                  <a:txBody>
                    <a:bodyPr/>
                    <a:lstStyle/>
                    <a:p>
                      <a:endParaRPr lang="en-ZA"/>
                    </a:p>
                  </a:txBody>
                  <a:tcPr/>
                </a:tc>
                <a:tc>
                  <a:txBody>
                    <a:bodyPr/>
                    <a:lstStyle/>
                    <a:p>
                      <a:pPr algn="ctr">
                        <a:lnSpc>
                          <a:spcPct val="100000"/>
                        </a:lnSpc>
                        <a:spcAft>
                          <a:spcPts val="600"/>
                        </a:spcAft>
                      </a:pPr>
                      <a:endParaRPr lang="en-ZA" sz="1600" b="1" kern="1400" dirty="0" smtClean="0">
                        <a:solidFill>
                          <a:srgbClr val="FF0000"/>
                        </a:solidFill>
                        <a:effectLst/>
                        <a:latin typeface="Arial" pitchFamily="34" charset="0"/>
                        <a:ea typeface="Times New Roman"/>
                        <a:cs typeface="Arial" pitchFamily="34" charset="0"/>
                      </a:endParaRPr>
                    </a:p>
                    <a:p>
                      <a:pPr algn="ctr">
                        <a:lnSpc>
                          <a:spcPct val="100000"/>
                        </a:lnSpc>
                        <a:spcAft>
                          <a:spcPts val="600"/>
                        </a:spcAft>
                      </a:pPr>
                      <a:r>
                        <a:rPr lang="en-ZA" sz="1600" b="1" kern="1400" dirty="0" smtClean="0">
                          <a:solidFill>
                            <a:srgbClr val="FF0000"/>
                          </a:solidFill>
                          <a:effectLst/>
                          <a:latin typeface="Arial" pitchFamily="34" charset="0"/>
                          <a:ea typeface="Times New Roman"/>
                          <a:cs typeface="Arial" pitchFamily="34" charset="0"/>
                        </a:rPr>
                        <a:t>101</a:t>
                      </a:r>
                      <a:endParaRPr lang="en-ZA" sz="1600" kern="1400" dirty="0">
                        <a:solidFill>
                          <a:srgbClr val="000000"/>
                        </a:solidFill>
                        <a:effectLst/>
                        <a:latin typeface="Arial" pitchFamily="34" charset="0"/>
                        <a:ea typeface="Times New Roman"/>
                        <a:cs typeface="Arial" pitchFamily="34" charset="0"/>
                      </a:endParaRPr>
                    </a:p>
                    <a:p>
                      <a:pPr algn="ctr">
                        <a:lnSpc>
                          <a:spcPct val="100000"/>
                        </a:lnSpc>
                        <a:spcAft>
                          <a:spcPts val="600"/>
                        </a:spcAft>
                      </a:pPr>
                      <a:r>
                        <a:rPr lang="en-ZA" sz="1200" b="1" kern="1400" dirty="0">
                          <a:solidFill>
                            <a:srgbClr val="000000"/>
                          </a:solidFill>
                          <a:effectLst/>
                          <a:latin typeface="Arial"/>
                          <a:ea typeface="Times New Roman"/>
                          <a:cs typeface="Times New Roman"/>
                        </a:rPr>
                        <a:t>Large Enterprises Approved</a:t>
                      </a:r>
                      <a:endParaRPr lang="en-ZA" sz="1200" kern="1400" dirty="0">
                        <a:solidFill>
                          <a:srgbClr val="000000"/>
                        </a:solidFill>
                        <a:effectLst/>
                        <a:latin typeface="Calibri"/>
                        <a:ea typeface="Times New Roman"/>
                        <a:cs typeface="Times New Roman"/>
                      </a:endParaRPr>
                    </a:p>
                  </a:txBody>
                  <a:tcPr marL="51680" marR="516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bl>
          </a:graphicData>
        </a:graphic>
      </p:graphicFrame>
      <p:pic>
        <p:nvPicPr>
          <p:cNvPr id="6" name="Picture 2" descr="Description: C:\Users\RB\AppData\Local\Microsoft\Windows\Temporary Internet Files\Content.IE5\0UPTTT1A\Factory.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59" y="2014536"/>
            <a:ext cx="13874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RB\AppData\Local\Microsoft\Windows\Temporary Internet Files\Content.IE5\0UPTTT1A\authorized-stamp[1].gi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112758" y="1895474"/>
            <a:ext cx="1395413" cy="1104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Description: C:\Users\RB\AppData\Local\Microsoft\Windows\Temporary Internet Files\Content.IE5\T8GE2JOG\women-306918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714" y="1547811"/>
            <a:ext cx="2296886" cy="695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Description: C:\Users\RB\AppData\Local\Microsoft\Windows\Temporary Internet Files\Content.IE5\O68MC96J\radacina-men-in-black-orange[1].png"/>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411686" y="3287486"/>
            <a:ext cx="2209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Description: C:\Users\ELetsoalo\Pictures\male n fema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4840739"/>
            <a:ext cx="1905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C:\Users\RB\AppData\Local\Microsoft\Windows\Temporary Internet Files\Content.IE5\T8GE2JOG\8699758661_64fbe8cbd2_z[1].jpg"/>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3809997" y="4150858"/>
            <a:ext cx="1965325" cy="870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Description: C:\Users\RB\AppData\Local\Microsoft\Windows\Temporary Internet Files\Content.IE5\T8GE2JOG\demo-clipart-giving-money-cliparta-perfect-world---clip-art--business-ep7z2is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545" y="4161744"/>
            <a:ext cx="1387475" cy="1095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67811" y="5842705"/>
            <a:ext cx="6480720" cy="584775"/>
          </a:xfrm>
          <a:prstGeom prst="rect">
            <a:avLst/>
          </a:prstGeom>
          <a:noFill/>
          <a:ln w="38100">
            <a:solidFill>
              <a:srgbClr val="FFC000"/>
            </a:solidFill>
          </a:ln>
        </p:spPr>
        <p:txBody>
          <a:bodyPr wrap="square" rtlCol="0">
            <a:spAutoFit/>
          </a:bodyPr>
          <a:lstStyle/>
          <a:p>
            <a:pPr algn="ctr"/>
            <a:r>
              <a:rPr lang="en-ZA" sz="1600" b="1" dirty="0" smtClean="0">
                <a:latin typeface="Arial" pitchFamily="34" charset="0"/>
                <a:cs typeface="Arial" pitchFamily="34" charset="0"/>
              </a:rPr>
              <a:t>EMIA contributed 3 % of total value of approvals in the Competitiveness Investment Cluster </a:t>
            </a:r>
            <a:endParaRPr lang="en-ZA" sz="1600" b="1" dirty="0">
              <a:latin typeface="Arial" pitchFamily="34" charset="0"/>
              <a:cs typeface="Arial" pitchFamily="34" charset="0"/>
            </a:endParaRPr>
          </a:p>
        </p:txBody>
      </p:sp>
    </p:spTree>
    <p:extLst>
      <p:ext uri="{BB962C8B-B14F-4D97-AF65-F5344CB8AC3E}">
        <p14:creationId xmlns:p14="http://schemas.microsoft.com/office/powerpoint/2010/main" val="1648714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12</a:t>
            </a:fld>
            <a:endParaRPr lang="en-US">
              <a:solidFill>
                <a:srgbClr val="000000"/>
              </a:solidFill>
            </a:endParaRPr>
          </a:p>
        </p:txBody>
      </p:sp>
      <p:sp>
        <p:nvSpPr>
          <p:cNvPr id="5" name="Title 1"/>
          <p:cNvSpPr>
            <a:spLocks noGrp="1"/>
          </p:cNvSpPr>
          <p:nvPr>
            <p:ph type="title"/>
          </p:nvPr>
        </p:nvSpPr>
        <p:spPr>
          <a:xfrm>
            <a:off x="609600" y="152400"/>
            <a:ext cx="8066856" cy="612304"/>
          </a:xfrm>
          <a:noFill/>
        </p:spPr>
        <p:txBody>
          <a:bodyPr/>
          <a:lstStyle/>
          <a:p>
            <a:r>
              <a:rPr lang="en-ZA" sz="1600" b="1" dirty="0" smtClean="0">
                <a:solidFill>
                  <a:srgbClr val="499200"/>
                </a:solidFill>
                <a:latin typeface="Arial Black" pitchFamily="34" charset="0"/>
                <a:cs typeface="Arial" pitchFamily="34" charset="0"/>
              </a:rPr>
              <a:t>EMIA NATIONAL PERFORMANCE FROM 2014/15 TO 2015/16</a:t>
            </a:r>
            <a:endParaRPr lang="en-ZA" sz="1600" dirty="0">
              <a:solidFill>
                <a:srgbClr val="499200"/>
              </a:solidFill>
              <a:latin typeface="Arial Black" pitchFamily="34" charset="0"/>
            </a:endParaRPr>
          </a:p>
        </p:txBody>
      </p:sp>
      <p:graphicFrame>
        <p:nvGraphicFramePr>
          <p:cNvPr id="7" name="Diagram 6"/>
          <p:cNvGraphicFramePr/>
          <p:nvPr>
            <p:extLst>
              <p:ext uri="{D42A27DB-BD31-4B8C-83A1-F6EECF244321}">
                <p14:modId xmlns:p14="http://schemas.microsoft.com/office/powerpoint/2010/main" val="4090591919"/>
              </p:ext>
            </p:extLst>
          </p:nvPr>
        </p:nvGraphicFramePr>
        <p:xfrm>
          <a:off x="304800" y="685800"/>
          <a:ext cx="8299648" cy="490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42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13</a:t>
            </a:fld>
            <a:endParaRPr lang="en-US">
              <a:solidFill>
                <a:srgbClr val="000000"/>
              </a:solidFill>
            </a:endParaRPr>
          </a:p>
        </p:txBody>
      </p:sp>
      <p:sp>
        <p:nvSpPr>
          <p:cNvPr id="15" name="Title 14"/>
          <p:cNvSpPr txBox="1">
            <a:spLocks noGrp="1"/>
          </p:cNvSpPr>
          <p:nvPr>
            <p:ph type="title"/>
          </p:nvPr>
        </p:nvSpPr>
        <p:spPr>
          <a:xfrm>
            <a:off x="228600" y="219418"/>
            <a:ext cx="7772400" cy="338554"/>
          </a:xfrm>
          <a:prstGeom prst="rect">
            <a:avLst/>
          </a:prstGeom>
          <a:noFill/>
        </p:spPr>
        <p:txBody>
          <a:bodyPr wrap="square" rtlCol="0">
            <a:spAutoFit/>
          </a:bodyPr>
          <a:lstStyle/>
          <a:p>
            <a:r>
              <a:rPr lang="en-ZA" sz="1600" b="1" cap="all" dirty="0">
                <a:solidFill>
                  <a:srgbClr val="499200"/>
                </a:solidFill>
                <a:latin typeface="Arial Black" pitchFamily="34" charset="0"/>
                <a:cs typeface="Arial" pitchFamily="34" charset="0"/>
              </a:rPr>
              <a:t>Provincial EMIA approvals : </a:t>
            </a:r>
            <a:r>
              <a:rPr lang="en-ZA" sz="1600" b="1" cap="all" dirty="0" smtClean="0">
                <a:solidFill>
                  <a:srgbClr val="499200"/>
                </a:solidFill>
                <a:latin typeface="Arial Black" pitchFamily="34" charset="0"/>
                <a:cs typeface="Arial" pitchFamily="34" charset="0"/>
              </a:rPr>
              <a:t>2014/15 </a:t>
            </a:r>
            <a:r>
              <a:rPr lang="en-ZA" sz="1600" b="1" cap="all" dirty="0">
                <a:solidFill>
                  <a:srgbClr val="499200"/>
                </a:solidFill>
                <a:latin typeface="Arial Black" pitchFamily="34" charset="0"/>
                <a:cs typeface="Arial" pitchFamily="34" charset="0"/>
              </a:rPr>
              <a:t>&amp; </a:t>
            </a:r>
            <a:r>
              <a:rPr lang="en-ZA" sz="1600" b="1" cap="all" dirty="0" smtClean="0">
                <a:solidFill>
                  <a:srgbClr val="499200"/>
                </a:solidFill>
                <a:latin typeface="Arial Black" pitchFamily="34" charset="0"/>
                <a:cs typeface="Arial" pitchFamily="34" charset="0"/>
              </a:rPr>
              <a:t>2015/16</a:t>
            </a:r>
            <a:endParaRPr lang="en-ZA" sz="1600" b="1" cap="all" dirty="0">
              <a:solidFill>
                <a:srgbClr val="499200"/>
              </a:solidFill>
              <a:latin typeface="Arial Black" pitchFamily="34" charset="0"/>
              <a:cs typeface="Arial"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973184394"/>
              </p:ext>
            </p:extLst>
          </p:nvPr>
        </p:nvGraphicFramePr>
        <p:xfrm>
          <a:off x="76200" y="631487"/>
          <a:ext cx="9067800" cy="5087269"/>
        </p:xfrm>
        <a:graphic>
          <a:graphicData uri="http://schemas.openxmlformats.org/drawingml/2006/table">
            <a:tbl>
              <a:tblPr firstRow="1" firstCol="1" bandRow="1"/>
              <a:tblGrid>
                <a:gridCol w="2189903">
                  <a:extLst>
                    <a:ext uri="{9D8B030D-6E8A-4147-A177-3AD203B41FA5}">
                      <a16:colId xmlns:a16="http://schemas.microsoft.com/office/drawing/2014/main" val="20000"/>
                    </a:ext>
                  </a:extLst>
                </a:gridCol>
                <a:gridCol w="2290336">
                  <a:extLst>
                    <a:ext uri="{9D8B030D-6E8A-4147-A177-3AD203B41FA5}">
                      <a16:colId xmlns:a16="http://schemas.microsoft.com/office/drawing/2014/main" val="20001"/>
                    </a:ext>
                  </a:extLst>
                </a:gridCol>
                <a:gridCol w="2488396">
                  <a:extLst>
                    <a:ext uri="{9D8B030D-6E8A-4147-A177-3AD203B41FA5}">
                      <a16:colId xmlns:a16="http://schemas.microsoft.com/office/drawing/2014/main" val="20002"/>
                    </a:ext>
                  </a:extLst>
                </a:gridCol>
                <a:gridCol w="108025">
                  <a:extLst>
                    <a:ext uri="{9D8B030D-6E8A-4147-A177-3AD203B41FA5}">
                      <a16:colId xmlns:a16="http://schemas.microsoft.com/office/drawing/2014/main" val="20003"/>
                    </a:ext>
                  </a:extLst>
                </a:gridCol>
                <a:gridCol w="1991140">
                  <a:extLst>
                    <a:ext uri="{9D8B030D-6E8A-4147-A177-3AD203B41FA5}">
                      <a16:colId xmlns:a16="http://schemas.microsoft.com/office/drawing/2014/main" val="20004"/>
                    </a:ext>
                  </a:extLst>
                </a:gridCol>
              </a:tblGrid>
              <a:tr h="1429361">
                <a:tc>
                  <a:txBody>
                    <a:bodyPr/>
                    <a:lstStyle/>
                    <a:p>
                      <a:pPr algn="ctr">
                        <a:lnSpc>
                          <a:spcPct val="118000"/>
                        </a:lnSpc>
                        <a:spcAft>
                          <a:spcPts val="0"/>
                        </a:spcAft>
                        <a:tabLst>
                          <a:tab pos="1674495" algn="l"/>
                        </a:tabLst>
                      </a:pPr>
                      <a:r>
                        <a:rPr lang="en-ZA" sz="1000" b="1" kern="0" dirty="0">
                          <a:solidFill>
                            <a:srgbClr val="990099"/>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u="sng" kern="0" dirty="0">
                          <a:solidFill>
                            <a:srgbClr val="990099"/>
                          </a:solidFill>
                          <a:effectLst/>
                          <a:latin typeface="Arial" pitchFamily="34" charset="0"/>
                          <a:ea typeface="Calibri"/>
                          <a:cs typeface="Arial" pitchFamily="34" charset="0"/>
                        </a:rPr>
                        <a:t>North West</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990099"/>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2014/15                    2015/16</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17 Approvals          11 approvals</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R1.7m                    R1.1m </a:t>
                      </a:r>
                      <a:endParaRPr lang="en-ZA" sz="1000" kern="0" dirty="0" smtClean="0">
                        <a:solidFill>
                          <a:srgbClr val="000000"/>
                        </a:solidFill>
                        <a:effectLst/>
                        <a:latin typeface="Arial" pitchFamily="34" charset="0"/>
                        <a:ea typeface="Calibri"/>
                        <a:cs typeface="Arial" pitchFamily="34" charset="0"/>
                      </a:endParaRPr>
                    </a:p>
                    <a:p>
                      <a:pPr algn="l">
                        <a:lnSpc>
                          <a:spcPct val="118000"/>
                        </a:lnSpc>
                        <a:spcAft>
                          <a:spcPts val="0"/>
                        </a:spcAft>
                        <a:tabLst>
                          <a:tab pos="1674495" algn="l"/>
                        </a:tabLst>
                      </a:pPr>
                      <a:r>
                        <a:rPr lang="en-ZA" sz="1000" kern="0" dirty="0" smtClean="0">
                          <a:solidFill>
                            <a:srgbClr val="000000"/>
                          </a:solidFill>
                          <a:effectLst/>
                          <a:latin typeface="Arial" pitchFamily="34" charset="0"/>
                          <a:ea typeface="Times New Roman"/>
                          <a:cs typeface="Arial" pitchFamily="34" charset="0"/>
                        </a:rPr>
                        <a:t>             (1.3%)                 (2%)</a:t>
                      </a:r>
                      <a:endParaRPr lang="en-ZA" sz="1000" kern="1400" dirty="0">
                        <a:solidFill>
                          <a:srgbClr val="000000"/>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tabLst>
                          <a:tab pos="1674495" algn="l"/>
                        </a:tabLst>
                      </a:pP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u="sng" kern="0" dirty="0">
                          <a:solidFill>
                            <a:srgbClr val="E36C0A"/>
                          </a:solidFill>
                          <a:effectLst/>
                          <a:latin typeface="Arial" pitchFamily="34" charset="0"/>
                          <a:ea typeface="Calibri"/>
                          <a:cs typeface="Arial" pitchFamily="34" charset="0"/>
                        </a:rPr>
                        <a:t>Free State</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E36C0A"/>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2014/15                  2015/16</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5 Approvals            1 Approvals</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R338 109                      R98 </a:t>
                      </a:r>
                      <a:r>
                        <a:rPr lang="en-ZA" sz="1000" kern="0" dirty="0" smtClean="0">
                          <a:solidFill>
                            <a:srgbClr val="000000"/>
                          </a:solidFill>
                          <a:effectLst/>
                          <a:latin typeface="Arial" pitchFamily="34" charset="0"/>
                          <a:ea typeface="Calibri"/>
                          <a:cs typeface="Arial" pitchFamily="34" charset="0"/>
                        </a:rPr>
                        <a:t>556</a:t>
                      </a:r>
                    </a:p>
                    <a:p>
                      <a:pPr algn="l">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           (0.3%)                         (0.2%)  </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tabLst>
                          <a:tab pos="1674495" algn="l"/>
                        </a:tabLst>
                      </a:pPr>
                      <a:r>
                        <a:rPr lang="en-ZA" sz="1000" b="1" kern="0" dirty="0">
                          <a:solidFill>
                            <a:srgbClr val="FF0000"/>
                          </a:solidFill>
                          <a:effectLst/>
                          <a:latin typeface="Arial" pitchFamily="34" charset="0"/>
                          <a:ea typeface="Calibri"/>
                          <a:cs typeface="Arial" pitchFamily="34" charset="0"/>
                        </a:rPr>
                        <a:t> </a:t>
                      </a:r>
                      <a:r>
                        <a:rPr lang="en-ZA" sz="1000" b="1" u="sng" kern="0" dirty="0" smtClean="0">
                          <a:solidFill>
                            <a:srgbClr val="FF0000"/>
                          </a:solidFill>
                          <a:effectLst/>
                          <a:latin typeface="Arial" pitchFamily="34" charset="0"/>
                          <a:ea typeface="Calibri"/>
                          <a:cs typeface="Arial" pitchFamily="34" charset="0"/>
                        </a:rPr>
                        <a:t>Gauteng</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FF0000"/>
                          </a:solidFill>
                          <a:effectLst/>
                          <a:latin typeface="Arial" pitchFamily="34" charset="0"/>
                          <a:ea typeface="Calibri"/>
                          <a:cs typeface="Arial" pitchFamily="34" charset="0"/>
                        </a:rPr>
                        <a:t> </a:t>
                      </a:r>
                      <a:r>
                        <a:rPr lang="en-ZA" sz="1000" b="1" kern="0" dirty="0" smtClean="0">
                          <a:solidFill>
                            <a:srgbClr val="000000"/>
                          </a:solidFill>
                          <a:effectLst/>
                          <a:latin typeface="Arial" pitchFamily="34" charset="0"/>
                          <a:ea typeface="Calibri"/>
                          <a:cs typeface="Arial" pitchFamily="34" charset="0"/>
                        </a:rPr>
                        <a:t>2014/15                   </a:t>
                      </a:r>
                      <a:r>
                        <a:rPr lang="en-ZA" sz="1000" b="1" kern="0" dirty="0">
                          <a:solidFill>
                            <a:srgbClr val="000000"/>
                          </a:solidFill>
                          <a:effectLst/>
                          <a:latin typeface="Arial" pitchFamily="34" charset="0"/>
                          <a:ea typeface="Calibri"/>
                          <a:cs typeface="Arial" pitchFamily="34" charset="0"/>
                        </a:rPr>
                        <a:t>2015/16</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810 Approvals          </a:t>
                      </a:r>
                      <a:r>
                        <a:rPr lang="en-ZA" sz="1000" kern="0" dirty="0" smtClean="0">
                          <a:solidFill>
                            <a:srgbClr val="000000"/>
                          </a:solidFill>
                          <a:effectLst/>
                          <a:latin typeface="Arial" pitchFamily="34" charset="0"/>
                          <a:ea typeface="Calibri"/>
                          <a:cs typeface="Arial" pitchFamily="34" charset="0"/>
                        </a:rPr>
                        <a:t>275 </a:t>
                      </a:r>
                      <a:r>
                        <a:rPr lang="en-ZA" sz="1000" kern="0" dirty="0">
                          <a:solidFill>
                            <a:srgbClr val="000000"/>
                          </a:solidFill>
                          <a:effectLst/>
                          <a:latin typeface="Arial" pitchFamily="34" charset="0"/>
                          <a:ea typeface="Calibri"/>
                          <a:cs typeface="Arial" pitchFamily="34" charset="0"/>
                        </a:rPr>
                        <a:t>Approvals</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R82m                  </a:t>
                      </a:r>
                      <a:r>
                        <a:rPr lang="en-ZA" sz="1000" kern="0" dirty="0" smtClean="0">
                          <a:solidFill>
                            <a:srgbClr val="000000"/>
                          </a:solidFill>
                          <a:effectLst/>
                          <a:latin typeface="Arial" pitchFamily="34" charset="0"/>
                          <a:ea typeface="Calibri"/>
                          <a:cs typeface="Arial" pitchFamily="34" charset="0"/>
                        </a:rPr>
                        <a:t>R25.4m</a:t>
                      </a:r>
                    </a:p>
                    <a:p>
                      <a:pPr algn="l">
                        <a:lnSpc>
                          <a:spcPct val="118000"/>
                        </a:lnSpc>
                        <a:spcAft>
                          <a:spcPts val="0"/>
                        </a:spcAft>
                        <a:tabLst>
                          <a:tab pos="1674495" algn="l"/>
                        </a:tabLst>
                      </a:pPr>
                      <a:r>
                        <a:rPr lang="en-ZA" sz="1000" kern="0" dirty="0" smtClean="0">
                          <a:solidFill>
                            <a:srgbClr val="000000"/>
                          </a:solidFill>
                          <a:effectLst/>
                          <a:latin typeface="Arial" pitchFamily="34" charset="0"/>
                          <a:ea typeface="Times New Roman"/>
                          <a:cs typeface="Arial" pitchFamily="34" charset="0"/>
                        </a:rPr>
                        <a:t>               (63.4%)                  (45.7%)</a:t>
                      </a:r>
                      <a:endParaRPr lang="en-ZA" sz="1000" kern="1400" dirty="0">
                        <a:solidFill>
                          <a:srgbClr val="000000"/>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8000"/>
                        </a:lnSpc>
                        <a:spcAft>
                          <a:spcPts val="0"/>
                        </a:spcAft>
                        <a:tabLst>
                          <a:tab pos="1674495" algn="l"/>
                        </a:tabLst>
                      </a:pPr>
                      <a:r>
                        <a:rPr lang="en-ZA" sz="1000" b="1" kern="0" dirty="0">
                          <a:solidFill>
                            <a:srgbClr val="008000"/>
                          </a:solidFill>
                          <a:effectLst/>
                          <a:latin typeface="Arial" pitchFamily="34" charset="0"/>
                          <a:ea typeface="Calibri"/>
                          <a:cs typeface="Arial" pitchFamily="34" charset="0"/>
                        </a:rPr>
                        <a:t> </a:t>
                      </a:r>
                      <a:r>
                        <a:rPr lang="en-ZA" sz="1000" b="1" u="sng" kern="0" dirty="0" smtClean="0">
                          <a:solidFill>
                            <a:srgbClr val="008000"/>
                          </a:solidFill>
                          <a:effectLst/>
                          <a:latin typeface="Arial" pitchFamily="34" charset="0"/>
                          <a:ea typeface="Calibri"/>
                          <a:cs typeface="Arial" pitchFamily="34" charset="0"/>
                        </a:rPr>
                        <a:t>Limpopo</a:t>
                      </a:r>
                      <a:endParaRPr lang="en-ZA" sz="1000" b="0" u="none" kern="1400" dirty="0">
                        <a:solidFill>
                          <a:srgbClr val="000000"/>
                        </a:solidFill>
                        <a:effectLst/>
                        <a:latin typeface="Arial" pitchFamily="34" charset="0"/>
                        <a:ea typeface="Calibri"/>
                        <a:cs typeface="Arial" pitchFamily="34" charset="0"/>
                      </a:endParaRPr>
                    </a:p>
                    <a:p>
                      <a:pPr algn="ctr">
                        <a:lnSpc>
                          <a:spcPct val="118000"/>
                        </a:lnSpc>
                        <a:spcAft>
                          <a:spcPts val="0"/>
                        </a:spcAft>
                        <a:tabLst>
                          <a:tab pos="1674495" algn="l"/>
                        </a:tabLst>
                      </a:pPr>
                      <a:r>
                        <a:rPr lang="en-ZA" sz="1000" b="1" kern="0" dirty="0" smtClean="0">
                          <a:solidFill>
                            <a:srgbClr val="000000"/>
                          </a:solidFill>
                          <a:effectLst/>
                          <a:latin typeface="Arial" pitchFamily="34" charset="0"/>
                          <a:ea typeface="Calibri"/>
                          <a:cs typeface="Arial" pitchFamily="34" charset="0"/>
                        </a:rPr>
                        <a:t>2014/15                        2015/16</a:t>
                      </a:r>
                      <a:endParaRPr lang="en-ZA" sz="1000" b="0" kern="1400" dirty="0">
                        <a:solidFill>
                          <a:srgbClr val="000000"/>
                        </a:solidFill>
                        <a:effectLst/>
                        <a:latin typeface="Arial" pitchFamily="34" charset="0"/>
                        <a:ea typeface="Calibri"/>
                        <a:cs typeface="Arial" pitchFamily="34" charset="0"/>
                      </a:endParaRPr>
                    </a:p>
                    <a:p>
                      <a:pPr algn="ctr">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11 </a:t>
                      </a:r>
                      <a:r>
                        <a:rPr lang="en-ZA" sz="1000" kern="0" dirty="0">
                          <a:solidFill>
                            <a:srgbClr val="000000"/>
                          </a:solidFill>
                          <a:effectLst/>
                          <a:latin typeface="Arial" pitchFamily="34" charset="0"/>
                          <a:ea typeface="Calibri"/>
                          <a:cs typeface="Arial" pitchFamily="34" charset="0"/>
                        </a:rPr>
                        <a:t>Approvals       </a:t>
                      </a:r>
                      <a:r>
                        <a:rPr lang="en-ZA" sz="1000" kern="0" baseline="0" dirty="0" smtClean="0">
                          <a:solidFill>
                            <a:srgbClr val="000000"/>
                          </a:solidFill>
                          <a:effectLst/>
                          <a:latin typeface="Arial" pitchFamily="34" charset="0"/>
                          <a:ea typeface="Calibri"/>
                          <a:cs typeface="Arial" pitchFamily="34" charset="0"/>
                        </a:rPr>
                        <a:t>     </a:t>
                      </a:r>
                      <a:r>
                        <a:rPr lang="en-ZA" sz="1000" kern="0" dirty="0" smtClean="0">
                          <a:solidFill>
                            <a:srgbClr val="000000"/>
                          </a:solidFill>
                          <a:effectLst/>
                          <a:latin typeface="Arial" pitchFamily="34" charset="0"/>
                          <a:ea typeface="Calibri"/>
                          <a:cs typeface="Arial" pitchFamily="34" charset="0"/>
                        </a:rPr>
                        <a:t>  </a:t>
                      </a:r>
                      <a:r>
                        <a:rPr lang="en-ZA" sz="1000" kern="0" dirty="0">
                          <a:solidFill>
                            <a:srgbClr val="000000"/>
                          </a:solidFill>
                          <a:effectLst/>
                          <a:latin typeface="Arial" pitchFamily="34" charset="0"/>
                          <a:ea typeface="Calibri"/>
                          <a:cs typeface="Arial" pitchFamily="34" charset="0"/>
                        </a:rPr>
                        <a:t>9 approvals</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R931 996                         </a:t>
                      </a:r>
                      <a:r>
                        <a:rPr lang="en-ZA" sz="1000" kern="0" dirty="0" smtClean="0">
                          <a:solidFill>
                            <a:srgbClr val="000000"/>
                          </a:solidFill>
                          <a:effectLst/>
                          <a:latin typeface="Arial" pitchFamily="34" charset="0"/>
                          <a:ea typeface="Calibri"/>
                          <a:cs typeface="Arial" pitchFamily="34" charset="0"/>
                        </a:rPr>
                        <a:t>R814 982</a:t>
                      </a:r>
                    </a:p>
                    <a:p>
                      <a:pPr algn="l">
                        <a:lnSpc>
                          <a:spcPct val="118000"/>
                        </a:lnSpc>
                        <a:spcAft>
                          <a:spcPts val="0"/>
                        </a:spcAft>
                        <a:tabLst>
                          <a:tab pos="1674495" algn="l"/>
                        </a:tabLst>
                      </a:pPr>
                      <a:r>
                        <a:rPr lang="en-ZA" sz="1000" kern="0" dirty="0" smtClean="0">
                          <a:solidFill>
                            <a:srgbClr val="000000"/>
                          </a:solidFill>
                          <a:effectLst/>
                          <a:latin typeface="Arial" pitchFamily="34" charset="0"/>
                          <a:ea typeface="Times New Roman"/>
                          <a:cs typeface="Arial" pitchFamily="34" charset="0"/>
                        </a:rPr>
                        <a:t>         (0.7%)                       (1.5%)</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1130965">
                <a:tc rowSpan="3">
                  <a:txBody>
                    <a:bodyPr/>
                    <a:lstStyle/>
                    <a:p>
                      <a:pPr algn="ctr">
                        <a:lnSpc>
                          <a:spcPct val="118000"/>
                        </a:lnSpc>
                        <a:spcAft>
                          <a:spcPts val="0"/>
                        </a:spcAft>
                        <a:tabLst>
                          <a:tab pos="1674495" algn="l"/>
                        </a:tabLst>
                      </a:pPr>
                      <a:r>
                        <a:rPr lang="en-ZA" sz="1000" b="1" kern="0" dirty="0">
                          <a:solidFill>
                            <a:srgbClr val="008000"/>
                          </a:solidFill>
                          <a:effectLst/>
                          <a:latin typeface="Arial" pitchFamily="34" charset="0"/>
                          <a:ea typeface="Calibri"/>
                          <a:cs typeface="Arial" pitchFamily="34" charset="0"/>
                        </a:rPr>
                        <a:t> </a:t>
                      </a:r>
                      <a:r>
                        <a:rPr lang="en-ZA" sz="1000" b="1" u="sng" kern="0" dirty="0" smtClean="0">
                          <a:solidFill>
                            <a:srgbClr val="008000"/>
                          </a:solidFill>
                          <a:effectLst/>
                          <a:latin typeface="Arial" pitchFamily="34" charset="0"/>
                          <a:ea typeface="Calibri"/>
                          <a:cs typeface="Arial" pitchFamily="34" charset="0"/>
                        </a:rPr>
                        <a:t>Northern </a:t>
                      </a:r>
                      <a:r>
                        <a:rPr lang="en-ZA" sz="1000" b="1" u="sng" kern="0" dirty="0">
                          <a:solidFill>
                            <a:srgbClr val="008000"/>
                          </a:solidFill>
                          <a:effectLst/>
                          <a:latin typeface="Arial" pitchFamily="34" charset="0"/>
                          <a:ea typeface="Calibri"/>
                          <a:cs typeface="Arial" pitchFamily="34" charset="0"/>
                        </a:rPr>
                        <a:t>Cape</a:t>
                      </a:r>
                      <a:endParaRPr lang="en-ZA" sz="1000" kern="1400" dirty="0">
                        <a:solidFill>
                          <a:srgbClr val="008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76923C"/>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2014/15             2015/16</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2 Approvals          2 Approvals</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   R159 269                R101 </a:t>
                      </a:r>
                      <a:r>
                        <a:rPr lang="en-ZA" sz="1000" kern="0" dirty="0" smtClean="0">
                          <a:solidFill>
                            <a:srgbClr val="000000"/>
                          </a:solidFill>
                          <a:effectLst/>
                          <a:latin typeface="Arial" pitchFamily="34" charset="0"/>
                          <a:ea typeface="Calibri"/>
                          <a:cs typeface="Arial" pitchFamily="34" charset="0"/>
                        </a:rPr>
                        <a:t>648</a:t>
                      </a:r>
                    </a:p>
                    <a:p>
                      <a:pPr algn="l">
                        <a:lnSpc>
                          <a:spcPct val="118000"/>
                        </a:lnSpc>
                        <a:spcAft>
                          <a:spcPts val="0"/>
                        </a:spcAft>
                        <a:tabLst>
                          <a:tab pos="1674495" algn="l"/>
                        </a:tabLst>
                      </a:pPr>
                      <a:r>
                        <a:rPr lang="en-ZA" sz="1000" b="0" kern="0" dirty="0" smtClean="0">
                          <a:solidFill>
                            <a:srgbClr val="000000"/>
                          </a:solidFill>
                          <a:effectLst/>
                          <a:latin typeface="Arial" pitchFamily="34" charset="0"/>
                          <a:ea typeface="Calibri"/>
                          <a:cs typeface="Arial" pitchFamily="34" charset="0"/>
                        </a:rPr>
                        <a:t>            (0.1%)                  (0.2%)</a:t>
                      </a:r>
                      <a:r>
                        <a:rPr lang="en-ZA" sz="1000" b="0" kern="0" dirty="0">
                          <a:solidFill>
                            <a:srgbClr val="000000"/>
                          </a:solidFill>
                          <a:effectLst/>
                          <a:latin typeface="Arial" pitchFamily="34" charset="0"/>
                          <a:ea typeface="Calibri"/>
                          <a:cs typeface="Arial" pitchFamily="34" charset="0"/>
                        </a:rPr>
                        <a:t> </a:t>
                      </a:r>
                      <a:endParaRPr lang="en-ZA" sz="1000" b="0" kern="1400" dirty="0">
                        <a:solidFill>
                          <a:srgbClr val="000000"/>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0" kern="0" dirty="0">
                          <a:solidFill>
                            <a:srgbClr val="000000"/>
                          </a:solidFill>
                          <a:effectLst/>
                          <a:latin typeface="Arial" pitchFamily="34" charset="0"/>
                          <a:ea typeface="Calibri"/>
                          <a:cs typeface="Arial" pitchFamily="34" charset="0"/>
                        </a:rPr>
                        <a:t> </a:t>
                      </a:r>
                      <a:endParaRPr lang="en-ZA" sz="1000" b="0" kern="1400" dirty="0">
                        <a:solidFill>
                          <a:srgbClr val="000000"/>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endParaRPr lang="en-ZA" sz="1000" b="1" kern="0" dirty="0" smtClean="0">
                        <a:solidFill>
                          <a:srgbClr val="000000"/>
                        </a:solidFill>
                        <a:effectLst/>
                        <a:latin typeface="Arial" pitchFamily="34" charset="0"/>
                        <a:ea typeface="Calibri"/>
                        <a:cs typeface="Arial" pitchFamily="34" charset="0"/>
                      </a:endParaRPr>
                    </a:p>
                    <a:p>
                      <a:pP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pPr algn="ctr">
                        <a:lnSpc>
                          <a:spcPct val="118000"/>
                        </a:lnSpc>
                        <a:spcAft>
                          <a:spcPts val="0"/>
                        </a:spcAft>
                        <a:tabLst>
                          <a:tab pos="1674495" algn="l"/>
                        </a:tabLst>
                      </a:pPr>
                      <a:endParaRPr lang="en-ZA" sz="1000" kern="0" dirty="0">
                        <a:solidFill>
                          <a:srgbClr val="000000"/>
                        </a:solidFill>
                        <a:effectLst/>
                        <a:latin typeface="Arial" pitchFamily="34" charset="0"/>
                        <a:ea typeface="Calibri"/>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ZA"/>
                    </a:p>
                  </a:txBody>
                  <a:tcPr/>
                </a:tc>
                <a:tc rowSpan="3" hMerge="1">
                  <a:txBody>
                    <a:bodyPr/>
                    <a:lstStyle/>
                    <a:p>
                      <a:endParaRPr lang="en-ZA"/>
                    </a:p>
                  </a:txBody>
                  <a:tcPr/>
                </a:tc>
                <a:tc>
                  <a:txBody>
                    <a:bodyPr/>
                    <a:lstStyle/>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r>
                        <a:rPr lang="en-ZA" sz="1000" b="1" u="sng" kern="0" dirty="0" smtClean="0">
                          <a:solidFill>
                            <a:srgbClr val="3399FF"/>
                          </a:solidFill>
                          <a:effectLst/>
                          <a:latin typeface="Arial" pitchFamily="34" charset="0"/>
                          <a:ea typeface="Calibri"/>
                          <a:cs typeface="Arial" pitchFamily="34" charset="0"/>
                        </a:rPr>
                        <a:t>Mpumalanga</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smtClean="0">
                          <a:solidFill>
                            <a:srgbClr val="3399FF"/>
                          </a:solidFill>
                          <a:effectLst/>
                          <a:latin typeface="Arial" pitchFamily="34" charset="0"/>
                          <a:ea typeface="Calibri"/>
                          <a:cs typeface="Arial" pitchFamily="34" charset="0"/>
                        </a:rPr>
                        <a:t> </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smtClean="0">
                          <a:solidFill>
                            <a:srgbClr val="000000"/>
                          </a:solidFill>
                          <a:effectLst/>
                          <a:latin typeface="Arial" pitchFamily="34" charset="0"/>
                          <a:ea typeface="Calibri"/>
                          <a:cs typeface="Arial" pitchFamily="34" charset="0"/>
                        </a:rPr>
                        <a:t>           2014/15              2015/16                    </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  66 Approvals          4 Approvals  </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        R7m                    R393 504</a:t>
                      </a:r>
                    </a:p>
                    <a:p>
                      <a:pPr>
                        <a:lnSpc>
                          <a:spcPct val="118000"/>
                        </a:lnSpc>
                        <a:spcAft>
                          <a:spcPts val="0"/>
                        </a:spcAft>
                        <a:tabLst>
                          <a:tab pos="1674495" algn="l"/>
                        </a:tabLst>
                      </a:pPr>
                      <a:r>
                        <a:rPr lang="en-ZA" sz="1000" kern="1400" dirty="0" smtClean="0">
                          <a:solidFill>
                            <a:srgbClr val="000000"/>
                          </a:solidFill>
                          <a:effectLst/>
                          <a:latin typeface="Arial" pitchFamily="34" charset="0"/>
                          <a:ea typeface="Times New Roman"/>
                          <a:cs typeface="Arial" pitchFamily="34" charset="0"/>
                        </a:rPr>
                        <a:t>          (5.4%)                     (0.7%)</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66628">
                <a:tc vMerge="1">
                  <a:txBody>
                    <a:bodyPr/>
                    <a:lstStyle/>
                    <a:p>
                      <a:endParaRPr lang="en-ZA"/>
                    </a:p>
                  </a:txBody>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a:lnSpc>
                          <a:spcPct val="118000"/>
                        </a:lnSpc>
                        <a:spcAft>
                          <a:spcPts val="0"/>
                        </a:spcAft>
                        <a:tabLst>
                          <a:tab pos="1674495" algn="l"/>
                        </a:tabLst>
                      </a:pPr>
                      <a:endParaRPr lang="en-ZA" sz="1000" b="1" u="sng" kern="0" dirty="0" smtClean="0">
                        <a:solidFill>
                          <a:srgbClr val="FF33CC"/>
                        </a:solidFill>
                        <a:effectLst/>
                        <a:latin typeface="Arial" pitchFamily="34" charset="0"/>
                        <a:ea typeface="Calibri"/>
                        <a:cs typeface="Arial" pitchFamily="34" charset="0"/>
                      </a:endParaRPr>
                    </a:p>
                    <a:p>
                      <a:pPr algn="ctr">
                        <a:lnSpc>
                          <a:spcPct val="118000"/>
                        </a:lnSpc>
                        <a:spcAft>
                          <a:spcPts val="0"/>
                        </a:spcAft>
                        <a:tabLst>
                          <a:tab pos="1674495" algn="l"/>
                        </a:tabLst>
                      </a:pPr>
                      <a:r>
                        <a:rPr lang="en-ZA" sz="1000" b="1" u="sng" kern="0" dirty="0" smtClean="0">
                          <a:solidFill>
                            <a:srgbClr val="FF33CC"/>
                          </a:solidFill>
                          <a:effectLst/>
                          <a:latin typeface="Arial" pitchFamily="34" charset="0"/>
                          <a:ea typeface="Calibri"/>
                          <a:cs typeface="Arial" pitchFamily="34" charset="0"/>
                        </a:rPr>
                        <a:t>KwaZulu-Natal</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smtClean="0">
                          <a:solidFill>
                            <a:srgbClr val="FF33CC"/>
                          </a:solidFill>
                          <a:effectLst/>
                          <a:latin typeface="Arial" pitchFamily="34" charset="0"/>
                          <a:ea typeface="Calibri"/>
                          <a:cs typeface="Arial" pitchFamily="34" charset="0"/>
                        </a:rPr>
                        <a:t> </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smtClean="0">
                          <a:solidFill>
                            <a:srgbClr val="000000"/>
                          </a:solidFill>
                          <a:effectLst/>
                          <a:latin typeface="Arial" pitchFamily="34" charset="0"/>
                          <a:ea typeface="Calibri"/>
                          <a:cs typeface="Arial" pitchFamily="34" charset="0"/>
                        </a:rPr>
                        <a:t>2014/15          2015/16</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94 Approvals      68 approvals</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R6.7m              R5.3m</a:t>
                      </a:r>
                    </a:p>
                    <a:p>
                      <a:pPr algn="l">
                        <a:lnSpc>
                          <a:spcPct val="118000"/>
                        </a:lnSpc>
                        <a:spcAft>
                          <a:spcPts val="0"/>
                        </a:spcAft>
                        <a:tabLst>
                          <a:tab pos="1674495" algn="l"/>
                        </a:tabLst>
                      </a:pPr>
                      <a:r>
                        <a:rPr lang="en-ZA" sz="1000" kern="0" dirty="0" smtClean="0">
                          <a:solidFill>
                            <a:srgbClr val="000000"/>
                          </a:solidFill>
                          <a:effectLst/>
                          <a:latin typeface="Arial" pitchFamily="34" charset="0"/>
                          <a:ea typeface="Calibri"/>
                          <a:cs typeface="Arial" pitchFamily="34" charset="0"/>
                        </a:rPr>
                        <a:t>           (5.2%)              (9.5%) </a:t>
                      </a:r>
                      <a:endParaRPr lang="en-ZA" sz="1000" kern="1400" dirty="0" smtClean="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46535">
                <a:tc vMerge="1">
                  <a:txBody>
                    <a:bodyPr/>
                    <a:lstStyle/>
                    <a:p>
                      <a:endParaRPr lang="en-ZA"/>
                    </a:p>
                  </a:txBody>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 </a:t>
                      </a:r>
                      <a:r>
                        <a:rPr lang="en-ZA" sz="1000" b="1" u="sng" kern="0" dirty="0" smtClean="0">
                          <a:solidFill>
                            <a:schemeClr val="tx1"/>
                          </a:solidFill>
                          <a:effectLst/>
                          <a:latin typeface="Arial" pitchFamily="34" charset="0"/>
                          <a:ea typeface="Calibri"/>
                          <a:cs typeface="Arial" pitchFamily="34" charset="0"/>
                        </a:rPr>
                        <a:t>Eastern </a:t>
                      </a:r>
                      <a:r>
                        <a:rPr lang="en-ZA" sz="1000" b="1" u="sng" kern="0" dirty="0">
                          <a:solidFill>
                            <a:schemeClr val="tx1"/>
                          </a:solidFill>
                          <a:effectLst/>
                          <a:latin typeface="Arial" pitchFamily="34" charset="0"/>
                          <a:ea typeface="Calibri"/>
                          <a:cs typeface="Arial" pitchFamily="34" charset="0"/>
                        </a:rPr>
                        <a:t>Cape</a:t>
                      </a:r>
                      <a:endParaRPr lang="en-ZA" sz="1000" kern="1400" dirty="0">
                        <a:solidFill>
                          <a:schemeClr val="tx1"/>
                        </a:solidFill>
                        <a:effectLst/>
                        <a:latin typeface="Arial" pitchFamily="34" charset="0"/>
                        <a:ea typeface="Times New Roman"/>
                        <a:cs typeface="Arial" pitchFamily="34" charset="0"/>
                      </a:endParaRPr>
                    </a:p>
                    <a:p>
                      <a:pPr>
                        <a:lnSpc>
                          <a:spcPct val="118000"/>
                        </a:lnSpc>
                        <a:spcAft>
                          <a:spcPts val="0"/>
                        </a:spcAft>
                        <a:tabLst>
                          <a:tab pos="1674495" algn="l"/>
                        </a:tabLst>
                      </a:pPr>
                      <a:r>
                        <a:rPr lang="en-ZA" sz="1000" b="1" kern="0" dirty="0">
                          <a:gradFill>
                            <a:gsLst>
                              <a:gs pos="0">
                                <a:srgbClr val="A0A000"/>
                              </a:gs>
                              <a:gs pos="50000">
                                <a:srgbClr val="E6E600"/>
                              </a:gs>
                              <a:gs pos="100000">
                                <a:srgbClr val="FFFF00"/>
                              </a:gs>
                            </a:gsLst>
                            <a:lin ang="16200000" scaled="0"/>
                          </a:gradFill>
                          <a:effectLst/>
                          <a:latin typeface="Arial" pitchFamily="34" charset="0"/>
                          <a:ea typeface="Calibri"/>
                          <a:cs typeface="Arial" pitchFamily="34" charset="0"/>
                        </a:rPr>
                        <a:t> </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b="1" kern="0" dirty="0">
                          <a:solidFill>
                            <a:srgbClr val="000000"/>
                          </a:solidFill>
                          <a:effectLst/>
                          <a:latin typeface="Arial" pitchFamily="34" charset="0"/>
                          <a:ea typeface="Calibri"/>
                          <a:cs typeface="Arial" pitchFamily="34" charset="0"/>
                        </a:rPr>
                        <a:t>2014/15                     2015/16</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26 Approvals            8 Approvals</a:t>
                      </a:r>
                      <a:endParaRPr lang="en-ZA" sz="1000" kern="1400" dirty="0">
                        <a:solidFill>
                          <a:srgbClr val="000000"/>
                        </a:solidFill>
                        <a:effectLst/>
                        <a:latin typeface="Arial" pitchFamily="34" charset="0"/>
                        <a:ea typeface="Times New Roman"/>
                        <a:cs typeface="Arial" pitchFamily="34" charset="0"/>
                      </a:endParaRPr>
                    </a:p>
                    <a:p>
                      <a:pPr algn="ctr">
                        <a:lnSpc>
                          <a:spcPct val="118000"/>
                        </a:lnSpc>
                        <a:spcAft>
                          <a:spcPts val="0"/>
                        </a:spcAft>
                        <a:tabLst>
                          <a:tab pos="1674495" algn="l"/>
                        </a:tabLst>
                      </a:pPr>
                      <a:r>
                        <a:rPr lang="en-ZA" sz="1000" kern="0" dirty="0">
                          <a:solidFill>
                            <a:srgbClr val="000000"/>
                          </a:solidFill>
                          <a:effectLst/>
                          <a:latin typeface="Arial" pitchFamily="34" charset="0"/>
                          <a:ea typeface="Calibri"/>
                          <a:cs typeface="Arial" pitchFamily="34" charset="0"/>
                        </a:rPr>
                        <a:t>R2.2m                        R774 </a:t>
                      </a:r>
                      <a:r>
                        <a:rPr lang="en-ZA" sz="1000" kern="0" dirty="0" smtClean="0">
                          <a:solidFill>
                            <a:srgbClr val="000000"/>
                          </a:solidFill>
                          <a:effectLst/>
                          <a:latin typeface="Arial" pitchFamily="34" charset="0"/>
                          <a:ea typeface="Calibri"/>
                          <a:cs typeface="Arial" pitchFamily="34" charset="0"/>
                        </a:rPr>
                        <a:t>070</a:t>
                      </a:r>
                    </a:p>
                    <a:p>
                      <a:pPr algn="l">
                        <a:lnSpc>
                          <a:spcPct val="118000"/>
                        </a:lnSpc>
                        <a:spcAft>
                          <a:spcPts val="0"/>
                        </a:spcAft>
                        <a:tabLst>
                          <a:tab pos="1674495" algn="l"/>
                        </a:tabLst>
                      </a:pPr>
                      <a:r>
                        <a:rPr lang="en-ZA" sz="1000" kern="0" dirty="0" smtClean="0">
                          <a:solidFill>
                            <a:srgbClr val="000000"/>
                          </a:solidFill>
                          <a:effectLst/>
                          <a:latin typeface="Arial" pitchFamily="34" charset="0"/>
                          <a:ea typeface="Times New Roman"/>
                          <a:cs typeface="Arial" pitchFamily="34" charset="0"/>
                        </a:rPr>
                        <a:t>     (1.7%)                      (1.4%)</a:t>
                      </a:r>
                      <a:endParaRPr lang="en-ZA" sz="1000" kern="1400" dirty="0">
                        <a:solidFill>
                          <a:srgbClr val="000000"/>
                        </a:solidFill>
                        <a:effectLst/>
                        <a:latin typeface="Arial" pitchFamily="34" charset="0"/>
                        <a:ea typeface="Times New Roman"/>
                        <a:cs typeface="Arial" pitchFamily="34" charset="0"/>
                      </a:endParaRPr>
                    </a:p>
                  </a:txBody>
                  <a:tcPr marL="59887" marR="598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8" name="il_fi" descr="Description: http://www.linx.co.za/images/maps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1600200"/>
            <a:ext cx="5672138" cy="343852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bwMode="auto">
          <a:xfrm>
            <a:off x="1066800" y="902154"/>
            <a:ext cx="0" cy="107904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0" name="Elbow Connector 29"/>
          <p:cNvCxnSpPr/>
          <p:nvPr/>
        </p:nvCxnSpPr>
        <p:spPr bwMode="auto">
          <a:xfrm rot="16200000" flipH="1">
            <a:off x="2950369" y="1469231"/>
            <a:ext cx="2328862" cy="1371600"/>
          </a:xfrm>
          <a:prstGeom prst="bent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1" name="Straight Connector 30"/>
          <p:cNvCxnSpPr/>
          <p:nvPr/>
        </p:nvCxnSpPr>
        <p:spPr bwMode="auto">
          <a:xfrm>
            <a:off x="5715000" y="762000"/>
            <a:ext cx="0" cy="18288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2" name="Elbow Connector 31"/>
          <p:cNvCxnSpPr/>
          <p:nvPr/>
        </p:nvCxnSpPr>
        <p:spPr bwMode="auto">
          <a:xfrm rot="10800000">
            <a:off x="5257800" y="4560533"/>
            <a:ext cx="1847850" cy="326183"/>
          </a:xfrm>
          <a:prstGeom prst="bent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4" name="Elbow Connector 33"/>
          <p:cNvCxnSpPr/>
          <p:nvPr/>
        </p:nvCxnSpPr>
        <p:spPr bwMode="auto">
          <a:xfrm rot="16200000" flipH="1">
            <a:off x="1562099" y="2520044"/>
            <a:ext cx="1143001" cy="1066796"/>
          </a:xfrm>
          <a:prstGeom prst="bentConnector3">
            <a:avLst>
              <a:gd name="adj1" fmla="val -26996"/>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5" name="Straight Connector 34"/>
          <p:cNvCxnSpPr/>
          <p:nvPr/>
        </p:nvCxnSpPr>
        <p:spPr bwMode="auto">
          <a:xfrm flipH="1">
            <a:off x="6515100" y="3624943"/>
            <a:ext cx="1181100"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6" name="Straight Connector 35"/>
          <p:cNvCxnSpPr/>
          <p:nvPr/>
        </p:nvCxnSpPr>
        <p:spPr bwMode="auto">
          <a:xfrm flipH="1">
            <a:off x="7010400" y="2286000"/>
            <a:ext cx="685800" cy="195941"/>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7" name="Elbow Connector 36"/>
          <p:cNvCxnSpPr/>
          <p:nvPr/>
        </p:nvCxnSpPr>
        <p:spPr bwMode="auto">
          <a:xfrm rot="10800000" flipV="1">
            <a:off x="6515100" y="762000"/>
            <a:ext cx="1104903" cy="1066800"/>
          </a:xfrm>
          <a:prstGeom prst="bentConnector3">
            <a:avLst>
              <a:gd name="adj1" fmla="val 70690"/>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066800" y="1981200"/>
            <a:ext cx="3027363"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39" name="Straight Connector 38"/>
          <p:cNvCxnSpPr/>
          <p:nvPr/>
        </p:nvCxnSpPr>
        <p:spPr bwMode="auto">
          <a:xfrm>
            <a:off x="4094163" y="1981200"/>
            <a:ext cx="0" cy="6096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18" name="TextBox 17"/>
          <p:cNvSpPr txBox="1"/>
          <p:nvPr/>
        </p:nvSpPr>
        <p:spPr>
          <a:xfrm>
            <a:off x="2267744" y="5846542"/>
            <a:ext cx="6624736" cy="584775"/>
          </a:xfrm>
          <a:prstGeom prst="rect">
            <a:avLst/>
          </a:prstGeom>
          <a:noFill/>
          <a:ln w="38100">
            <a:solidFill>
              <a:srgbClr val="FFC000"/>
            </a:solidFill>
          </a:ln>
        </p:spPr>
        <p:txBody>
          <a:bodyPr wrap="square" rtlCol="0">
            <a:spAutoFit/>
          </a:bodyPr>
          <a:lstStyle/>
          <a:p>
            <a:pPr algn="ctr"/>
            <a:r>
              <a:rPr lang="en-ZA" sz="1600" b="1" dirty="0" smtClean="0">
                <a:latin typeface="Arial" pitchFamily="34" charset="0"/>
                <a:cs typeface="Arial" pitchFamily="34" charset="0"/>
              </a:rPr>
              <a:t>Of the total EMIA approvals</a:t>
            </a:r>
            <a:r>
              <a:rPr lang="en-ZA" sz="1600" b="1" dirty="0">
                <a:latin typeface="Arial" pitchFamily="34" charset="0"/>
                <a:cs typeface="Arial" pitchFamily="34" charset="0"/>
              </a:rPr>
              <a:t>, the Western Cape </a:t>
            </a:r>
            <a:r>
              <a:rPr lang="en-ZA" sz="1600" b="1" dirty="0" smtClean="0">
                <a:latin typeface="Arial" pitchFamily="34" charset="0"/>
                <a:cs typeface="Arial" pitchFamily="34" charset="0"/>
              </a:rPr>
              <a:t>province accessed 38.8% of total value of approvals</a:t>
            </a:r>
            <a:endParaRPr lang="en-ZA" sz="1600" b="1" dirty="0">
              <a:latin typeface="Arial" pitchFamily="34" charset="0"/>
              <a:cs typeface="Arial" pitchFamily="34" charset="0"/>
            </a:endParaRPr>
          </a:p>
        </p:txBody>
      </p:sp>
      <p:sp>
        <p:nvSpPr>
          <p:cNvPr id="2" name="TextBox 1"/>
          <p:cNvSpPr txBox="1"/>
          <p:nvPr/>
        </p:nvSpPr>
        <p:spPr>
          <a:xfrm>
            <a:off x="62754" y="4344733"/>
            <a:ext cx="2722882" cy="1399614"/>
          </a:xfrm>
          <a:prstGeom prst="rect">
            <a:avLst/>
          </a:prstGeom>
          <a:solidFill>
            <a:srgbClr val="6699FF"/>
          </a:solidFill>
        </p:spPr>
        <p:txBody>
          <a:bodyPr wrap="square" rtlCol="0">
            <a:spAutoFit/>
          </a:bodyPr>
          <a:lstStyle/>
          <a:p>
            <a:pPr algn="ctr">
              <a:lnSpc>
                <a:spcPct val="118000"/>
              </a:lnSpc>
              <a:spcAft>
                <a:spcPts val="0"/>
              </a:spcAft>
              <a:tabLst>
                <a:tab pos="1674495" algn="l"/>
              </a:tabLst>
            </a:pPr>
            <a:r>
              <a:rPr lang="en-ZA" sz="1200" b="1" kern="0" dirty="0">
                <a:latin typeface="Arial" pitchFamily="34" charset="0"/>
                <a:ea typeface="Calibri"/>
                <a:cs typeface="Arial" pitchFamily="34" charset="0"/>
              </a:rPr>
              <a:t>  </a:t>
            </a:r>
            <a:r>
              <a:rPr lang="en-ZA" sz="1200" b="1" u="sng" kern="0" dirty="0">
                <a:latin typeface="Arial" pitchFamily="34" charset="0"/>
                <a:ea typeface="Calibri"/>
                <a:cs typeface="Arial" pitchFamily="34" charset="0"/>
              </a:rPr>
              <a:t>Western Cape</a:t>
            </a:r>
            <a:endParaRPr lang="en-ZA" sz="1200" kern="1400" dirty="0">
              <a:latin typeface="Arial" pitchFamily="34" charset="0"/>
              <a:ea typeface="Times New Roman"/>
              <a:cs typeface="Arial" pitchFamily="34" charset="0"/>
            </a:endParaRPr>
          </a:p>
          <a:p>
            <a:pPr algn="ctr">
              <a:lnSpc>
                <a:spcPct val="118000"/>
              </a:lnSpc>
              <a:spcAft>
                <a:spcPts val="0"/>
              </a:spcAft>
              <a:tabLst>
                <a:tab pos="1674495" algn="l"/>
              </a:tabLst>
            </a:pPr>
            <a:r>
              <a:rPr lang="en-ZA" sz="1200" b="1" kern="0" dirty="0">
                <a:latin typeface="Arial" pitchFamily="34" charset="0"/>
                <a:ea typeface="Calibri"/>
                <a:cs typeface="Arial" pitchFamily="34" charset="0"/>
              </a:rPr>
              <a:t> </a:t>
            </a:r>
            <a:endParaRPr lang="en-ZA" sz="1200" kern="1400" dirty="0">
              <a:latin typeface="Arial" pitchFamily="34" charset="0"/>
              <a:ea typeface="Times New Roman"/>
              <a:cs typeface="Arial" pitchFamily="34" charset="0"/>
            </a:endParaRPr>
          </a:p>
          <a:p>
            <a:pPr algn="ctr">
              <a:lnSpc>
                <a:spcPct val="118000"/>
              </a:lnSpc>
              <a:spcAft>
                <a:spcPts val="0"/>
              </a:spcAft>
              <a:tabLst>
                <a:tab pos="1674495" algn="l"/>
              </a:tabLst>
            </a:pPr>
            <a:r>
              <a:rPr lang="en-ZA" sz="1200" b="1" kern="0" dirty="0">
                <a:latin typeface="Arial" pitchFamily="34" charset="0"/>
                <a:ea typeface="Calibri"/>
                <a:cs typeface="Arial" pitchFamily="34" charset="0"/>
              </a:rPr>
              <a:t>2014/15                    2015/16</a:t>
            </a:r>
            <a:endParaRPr lang="en-ZA" sz="1200" kern="1400" dirty="0">
              <a:latin typeface="Arial" pitchFamily="34" charset="0"/>
              <a:ea typeface="Times New Roman"/>
              <a:cs typeface="Arial" pitchFamily="34" charset="0"/>
            </a:endParaRPr>
          </a:p>
          <a:p>
            <a:pPr>
              <a:lnSpc>
                <a:spcPct val="118000"/>
              </a:lnSpc>
              <a:spcAft>
                <a:spcPts val="0"/>
              </a:spcAft>
              <a:tabLst>
                <a:tab pos="1674495" algn="l"/>
              </a:tabLst>
            </a:pPr>
            <a:r>
              <a:rPr lang="en-ZA" sz="1200" kern="0" dirty="0">
                <a:latin typeface="Arial" pitchFamily="34" charset="0"/>
                <a:ea typeface="Calibri"/>
                <a:cs typeface="Arial" pitchFamily="34" charset="0"/>
              </a:rPr>
              <a:t>365 Approvals           263 Approvals</a:t>
            </a:r>
            <a:endParaRPr lang="en-ZA" sz="1200" kern="1400" dirty="0">
              <a:latin typeface="Arial" pitchFamily="34" charset="0"/>
              <a:ea typeface="Times New Roman"/>
              <a:cs typeface="Arial" pitchFamily="34" charset="0"/>
            </a:endParaRPr>
          </a:p>
          <a:p>
            <a:pPr algn="ctr">
              <a:lnSpc>
                <a:spcPct val="118000"/>
              </a:lnSpc>
              <a:spcAft>
                <a:spcPts val="0"/>
              </a:spcAft>
              <a:tabLst>
                <a:tab pos="1674495" algn="l"/>
              </a:tabLst>
            </a:pPr>
            <a:r>
              <a:rPr lang="en-ZA" sz="1200" kern="0" dirty="0">
                <a:latin typeface="Arial" pitchFamily="34" charset="0"/>
                <a:ea typeface="Calibri"/>
                <a:cs typeface="Arial" pitchFamily="34" charset="0"/>
              </a:rPr>
              <a:t>R27.2m                       R21.6m</a:t>
            </a:r>
          </a:p>
          <a:p>
            <a:pPr>
              <a:lnSpc>
                <a:spcPct val="118000"/>
              </a:lnSpc>
              <a:tabLst>
                <a:tab pos="1674495" algn="l"/>
              </a:tabLst>
            </a:pPr>
            <a:r>
              <a:rPr lang="en-ZA" sz="1200" kern="0" dirty="0">
                <a:latin typeface="Arial" pitchFamily="34" charset="0"/>
                <a:ea typeface="Times New Roman"/>
                <a:cs typeface="Arial" pitchFamily="34" charset="0"/>
              </a:rPr>
              <a:t>         (21%)                      (38.8%)</a:t>
            </a:r>
            <a:endParaRPr lang="en-ZA" sz="1200" kern="1400" dirty="0">
              <a:latin typeface="Arial" pitchFamily="34" charset="0"/>
              <a:ea typeface="Times New Roman"/>
              <a:cs typeface="Arial" pitchFamily="34" charset="0"/>
            </a:endParaRPr>
          </a:p>
        </p:txBody>
      </p:sp>
    </p:spTree>
    <p:extLst>
      <p:ext uri="{BB962C8B-B14F-4D97-AF65-F5344CB8AC3E}">
        <p14:creationId xmlns:p14="http://schemas.microsoft.com/office/powerpoint/2010/main" val="37343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14</a:t>
            </a:fld>
            <a:endParaRPr lang="en-US">
              <a:solidFill>
                <a:srgbClr val="000000"/>
              </a:solidFill>
            </a:endParaRPr>
          </a:p>
        </p:txBody>
      </p:sp>
      <p:sp>
        <p:nvSpPr>
          <p:cNvPr id="5" name="Title 1"/>
          <p:cNvSpPr>
            <a:spLocks noGrp="1"/>
          </p:cNvSpPr>
          <p:nvPr>
            <p:ph type="title"/>
          </p:nvPr>
        </p:nvSpPr>
        <p:spPr>
          <a:xfrm>
            <a:off x="304800" y="116631"/>
            <a:ext cx="7772400" cy="514739"/>
          </a:xfrm>
          <a:noFill/>
        </p:spPr>
        <p:txBody>
          <a:bodyPr/>
          <a:lstStyle/>
          <a:p>
            <a:r>
              <a:rPr lang="en-ZA" sz="1600" dirty="0" smtClean="0">
                <a:solidFill>
                  <a:srgbClr val="499200"/>
                </a:solidFill>
                <a:latin typeface="Arial Black" pitchFamily="34" charset="0"/>
                <a:cs typeface="Arial" pitchFamily="34" charset="0"/>
              </a:rPr>
              <a:t>EMIA NATIONAL APPROVALS PER ENTITY TYPE </a:t>
            </a:r>
            <a:endParaRPr lang="en-ZA" sz="1600" dirty="0">
              <a:solidFill>
                <a:srgbClr val="499200"/>
              </a:solidFill>
              <a:latin typeface="Arial Black"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33750031"/>
              </p:ext>
            </p:extLst>
          </p:nvPr>
        </p:nvGraphicFramePr>
        <p:xfrm>
          <a:off x="228600" y="762000"/>
          <a:ext cx="8232140" cy="488359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289711">
                <a:tc gridSpan="3">
                  <a:txBody>
                    <a:bodyPr/>
                    <a:lstStyle/>
                    <a:p>
                      <a:pPr algn="ctr"/>
                      <a:r>
                        <a:rPr lang="en-ZA" sz="1200" b="1" dirty="0" smtClean="0">
                          <a:latin typeface="Arial" pitchFamily="34" charset="0"/>
                          <a:cs typeface="Arial" pitchFamily="34" charset="0"/>
                        </a:rPr>
                        <a:t>Female-owned</a:t>
                      </a:r>
                      <a:r>
                        <a:rPr lang="en-ZA" sz="1200" b="1" baseline="0" dirty="0" smtClean="0">
                          <a:latin typeface="Arial" pitchFamily="34" charset="0"/>
                          <a:cs typeface="Arial" pitchFamily="34" charset="0"/>
                        </a:rPr>
                        <a:t> entities </a:t>
                      </a:r>
                      <a:endParaRPr lang="en-ZA" sz="12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pPr algn="ctr"/>
                      <a:endParaRPr lang="en-ZA"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ZA" sz="1200" b="1" dirty="0" smtClean="0">
                          <a:latin typeface="Arial" pitchFamily="34" charset="0"/>
                          <a:cs typeface="Arial" pitchFamily="34" charset="0"/>
                        </a:rPr>
                        <a:t>Male-owned entities </a:t>
                      </a:r>
                      <a:endParaRPr lang="en-ZA"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extLst>
                  <a:ext uri="{0D108BD9-81ED-4DB2-BD59-A6C34878D82A}">
                    <a16:rowId xmlns:a16="http://schemas.microsoft.com/office/drawing/2014/main" val="10000"/>
                  </a:ext>
                </a:extLst>
              </a:tr>
              <a:tr h="1255414">
                <a:tc gridSpan="3">
                  <a:txBody>
                    <a:bodyPr/>
                    <a:lstStyle/>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Z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extLst>
                  <a:ext uri="{0D108BD9-81ED-4DB2-BD59-A6C34878D82A}">
                    <a16:rowId xmlns:a16="http://schemas.microsoft.com/office/drawing/2014/main" val="10001"/>
                  </a:ext>
                </a:extLst>
              </a:tr>
              <a:tr h="1593410">
                <a:tc>
                  <a:txBody>
                    <a:bodyPr/>
                    <a:lstStyle/>
                    <a:p>
                      <a:pPr algn="ctr"/>
                      <a:r>
                        <a:rPr lang="en-ZA" sz="1050" b="1" kern="1200" dirty="0" smtClean="0">
                          <a:solidFill>
                            <a:schemeClr val="tx1"/>
                          </a:solidFill>
                          <a:effectLst/>
                          <a:latin typeface="Arial" pitchFamily="34" charset="0"/>
                          <a:ea typeface="+mn-ea"/>
                          <a:cs typeface="Arial" pitchFamily="34" charset="0"/>
                        </a:rPr>
                        <a:t>Black female-owned SMMEs</a:t>
                      </a:r>
                    </a:p>
                    <a:p>
                      <a:pPr algn="ctr"/>
                      <a:endParaRPr lang="en-ZA" sz="1050" b="1" kern="1200" dirty="0" smtClean="0">
                        <a:solidFill>
                          <a:schemeClr val="tx1"/>
                        </a:solidFill>
                        <a:effectLst/>
                        <a:latin typeface="Arial" pitchFamily="34" charset="0"/>
                        <a:ea typeface="+mn-ea"/>
                        <a:cs typeface="Arial" pitchFamily="34" charset="0"/>
                      </a:endParaRPr>
                    </a:p>
                    <a:p>
                      <a:pPr algn="ctr"/>
                      <a:r>
                        <a:rPr lang="en-ZA" sz="1050" b="1" kern="1200" dirty="0" smtClean="0">
                          <a:solidFill>
                            <a:schemeClr val="tx1"/>
                          </a:solidFill>
                          <a:effectLst/>
                          <a:latin typeface="Arial" pitchFamily="34" charset="0"/>
                          <a:ea typeface="+mn-ea"/>
                          <a:cs typeface="Arial" pitchFamily="34" charset="0"/>
                        </a:rPr>
                        <a:t>             </a:t>
                      </a:r>
                      <a:endParaRPr lang="en-ZA" sz="1050" kern="1200" dirty="0" smtClean="0">
                        <a:solidFill>
                          <a:schemeClr val="tx1"/>
                        </a:solidFill>
                        <a:effectLst/>
                        <a:latin typeface="Arial" pitchFamily="34" charset="0"/>
                        <a:ea typeface="+mn-ea"/>
                        <a:cs typeface="Arial" pitchFamily="34" charset="0"/>
                      </a:endParaRPr>
                    </a:p>
                    <a:p>
                      <a:pPr algn="ctr"/>
                      <a:r>
                        <a:rPr lang="en-ZA" sz="1200" b="1" u="sng" kern="1200" dirty="0" smtClean="0">
                          <a:solidFill>
                            <a:srgbClr val="0000FF"/>
                          </a:solidFill>
                          <a:effectLst/>
                          <a:latin typeface="Arial" pitchFamily="34" charset="0"/>
                          <a:ea typeface="+mn-ea"/>
                          <a:cs typeface="Arial" pitchFamily="34" charset="0"/>
                        </a:rPr>
                        <a:t>2014/15</a:t>
                      </a:r>
                      <a:r>
                        <a:rPr lang="en-ZA" sz="1200" b="1" kern="1200" dirty="0" smtClean="0">
                          <a:solidFill>
                            <a:schemeClr val="tx1"/>
                          </a:solidFill>
                          <a:effectLst/>
                          <a:latin typeface="Arial" pitchFamily="34" charset="0"/>
                          <a:ea typeface="+mn-ea"/>
                          <a:cs typeface="Arial" pitchFamily="34" charset="0"/>
                        </a:rPr>
                        <a:t>                                                 </a:t>
                      </a:r>
                      <a:endParaRPr lang="en-ZA" sz="1200" kern="1200" dirty="0" smtClean="0">
                        <a:solidFill>
                          <a:schemeClr val="tx1"/>
                        </a:solidFill>
                        <a:effectLst/>
                        <a:latin typeface="Arial" pitchFamily="34" charset="0"/>
                        <a:ea typeface="+mn-ea"/>
                        <a:cs typeface="Arial" pitchFamily="34" charset="0"/>
                      </a:endParaRPr>
                    </a:p>
                    <a:p>
                      <a:pPr algn="ctr"/>
                      <a:r>
                        <a:rPr lang="en-ZA" sz="1200" kern="1200" dirty="0" smtClean="0">
                          <a:solidFill>
                            <a:schemeClr val="tx1"/>
                          </a:solidFill>
                          <a:effectLst/>
                          <a:latin typeface="Arial" pitchFamily="34" charset="0"/>
                          <a:ea typeface="+mn-ea"/>
                          <a:cs typeface="Arial" pitchFamily="34" charset="0"/>
                        </a:rPr>
                        <a:t>R54.3m (515) </a:t>
                      </a:r>
                    </a:p>
                    <a:p>
                      <a:pPr algn="ctr"/>
                      <a:endParaRPr lang="en-ZA" sz="1200" kern="1200" dirty="0" smtClean="0">
                        <a:solidFill>
                          <a:schemeClr val="tx1"/>
                        </a:solidFill>
                        <a:effectLst/>
                        <a:latin typeface="Arial" pitchFamily="34" charset="0"/>
                        <a:ea typeface="+mn-ea"/>
                        <a:cs typeface="Arial" pitchFamily="34" charset="0"/>
                      </a:endParaRPr>
                    </a:p>
                    <a:p>
                      <a:pPr algn="ctr"/>
                      <a:r>
                        <a:rPr lang="en-ZA" sz="1200" b="1" u="sng" kern="1200" dirty="0" smtClean="0">
                          <a:solidFill>
                            <a:srgbClr val="FF0000"/>
                          </a:solidFill>
                          <a:effectLst/>
                          <a:latin typeface="Arial" pitchFamily="34" charset="0"/>
                          <a:ea typeface="+mn-ea"/>
                          <a:cs typeface="Arial" pitchFamily="34" charset="0"/>
                        </a:rPr>
                        <a:t>2015/16</a:t>
                      </a:r>
                      <a:endParaRPr lang="en-ZA" sz="1200" kern="1200" dirty="0" smtClean="0">
                        <a:solidFill>
                          <a:srgbClr val="FF0000"/>
                        </a:solidFill>
                        <a:effectLst/>
                        <a:latin typeface="Arial" pitchFamily="34" charset="0"/>
                        <a:ea typeface="+mn-ea"/>
                        <a:cs typeface="Arial" pitchFamily="34" charset="0"/>
                      </a:endParaRPr>
                    </a:p>
                    <a:p>
                      <a:pPr algn="ctr"/>
                      <a:r>
                        <a:rPr lang="en-ZA" sz="1200" kern="1200" dirty="0" smtClean="0">
                          <a:solidFill>
                            <a:schemeClr val="tx1"/>
                          </a:solidFill>
                          <a:effectLst/>
                          <a:latin typeface="Arial" pitchFamily="34" charset="0"/>
                          <a:ea typeface="+mn-ea"/>
                          <a:cs typeface="Arial" pitchFamily="34" charset="0"/>
                        </a:rPr>
                        <a:t>R12.3m (119)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ZA" sz="1100" b="1" kern="1200" dirty="0" smtClean="0">
                          <a:solidFill>
                            <a:schemeClr val="tx1"/>
                          </a:solidFill>
                          <a:effectLst/>
                          <a:latin typeface="Arial" pitchFamily="34" charset="0"/>
                          <a:ea typeface="+mn-ea"/>
                          <a:cs typeface="Arial" pitchFamily="34" charset="0"/>
                        </a:rPr>
                        <a:t>White female-owned SMMEs</a:t>
                      </a:r>
                    </a:p>
                    <a:p>
                      <a:pPr algn="ctr"/>
                      <a:endParaRPr lang="en-ZA" sz="1100" kern="1200" dirty="0" smtClean="0">
                        <a:solidFill>
                          <a:schemeClr val="tx1"/>
                        </a:solidFill>
                        <a:effectLst/>
                        <a:latin typeface="Arial" pitchFamily="34" charset="0"/>
                        <a:ea typeface="+mn-ea"/>
                        <a:cs typeface="Arial" pitchFamily="34" charset="0"/>
                      </a:endParaRPr>
                    </a:p>
                    <a:p>
                      <a:pPr algn="ctr"/>
                      <a:endParaRPr lang="en-ZA" sz="1100" b="1" u="sng" kern="1200" dirty="0" smtClean="0">
                        <a:solidFill>
                          <a:srgbClr val="0000FF"/>
                        </a:solidFill>
                        <a:effectLst/>
                        <a:latin typeface="Arial" pitchFamily="34" charset="0"/>
                        <a:ea typeface="+mn-ea"/>
                        <a:cs typeface="Arial" pitchFamily="34" charset="0"/>
                      </a:endParaRPr>
                    </a:p>
                    <a:p>
                      <a:pPr algn="ctr"/>
                      <a:r>
                        <a:rPr lang="en-ZA" sz="1100" b="1" u="sng" kern="1200" dirty="0" smtClean="0">
                          <a:solidFill>
                            <a:srgbClr val="0000FF"/>
                          </a:solidFill>
                          <a:effectLst/>
                          <a:latin typeface="Arial" pitchFamily="34" charset="0"/>
                          <a:ea typeface="+mn-ea"/>
                          <a:cs typeface="Arial" pitchFamily="34" charset="0"/>
                        </a:rPr>
                        <a:t>2014/15</a:t>
                      </a:r>
                      <a:endParaRPr lang="en-ZA" sz="1100" kern="1200" dirty="0" smtClean="0">
                        <a:solidFill>
                          <a:srgbClr val="0000FF"/>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R9.2m (105)</a:t>
                      </a:r>
                    </a:p>
                    <a:p>
                      <a:pPr algn="ctr"/>
                      <a:endParaRPr lang="en-ZA" sz="1100"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FF0000"/>
                          </a:solidFill>
                          <a:effectLst/>
                          <a:latin typeface="Arial" pitchFamily="34" charset="0"/>
                          <a:ea typeface="+mn-ea"/>
                          <a:cs typeface="Arial" pitchFamily="34" charset="0"/>
                        </a:rPr>
                        <a:t>2015/16</a:t>
                      </a:r>
                      <a:endParaRPr lang="en-ZA" sz="1100" kern="1200" dirty="0" smtClean="0">
                        <a:solidFill>
                          <a:srgbClr val="FF0000"/>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R7.2m (81)</a:t>
                      </a:r>
                    </a:p>
                    <a:p>
                      <a:pPr algn="ctr"/>
                      <a:endParaRPr lang="en-ZA"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ZA" sz="1100" kern="1200" dirty="0" smtClean="0">
                        <a:solidFill>
                          <a:schemeClr val="tx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100" b="1" kern="1200" dirty="0" smtClean="0">
                          <a:solidFill>
                            <a:schemeClr val="tx1"/>
                          </a:solidFill>
                          <a:effectLst/>
                          <a:latin typeface="Arial" pitchFamily="34" charset="0"/>
                          <a:ea typeface="+mn-ea"/>
                          <a:cs typeface="Arial" pitchFamily="34" charset="0"/>
                        </a:rPr>
                        <a:t>Black male-owned SMMEs</a:t>
                      </a:r>
                    </a:p>
                    <a:p>
                      <a:pPr algn="ctr"/>
                      <a:endParaRPr lang="en-ZA" sz="1100" b="1" kern="1200" dirty="0" smtClean="0">
                        <a:solidFill>
                          <a:schemeClr val="tx1"/>
                        </a:solidFill>
                        <a:effectLst/>
                        <a:latin typeface="Arial" pitchFamily="34" charset="0"/>
                        <a:ea typeface="+mn-ea"/>
                        <a:cs typeface="Arial" pitchFamily="34" charset="0"/>
                      </a:endParaRPr>
                    </a:p>
                    <a:p>
                      <a:pPr algn="ctr"/>
                      <a:endParaRPr lang="en-ZA" sz="1100"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0000FF"/>
                          </a:solidFill>
                          <a:effectLst/>
                          <a:latin typeface="Arial" pitchFamily="34" charset="0"/>
                          <a:ea typeface="+mn-ea"/>
                          <a:cs typeface="Arial" pitchFamily="34" charset="0"/>
                        </a:rPr>
                        <a:t>2014/15</a:t>
                      </a:r>
                      <a:r>
                        <a:rPr lang="en-ZA" sz="1100" b="1" u="sng" kern="1200" dirty="0" smtClean="0">
                          <a:solidFill>
                            <a:schemeClr val="tx1"/>
                          </a:solidFill>
                          <a:effectLst/>
                          <a:latin typeface="Arial" pitchFamily="34" charset="0"/>
                          <a:ea typeface="+mn-ea"/>
                          <a:cs typeface="Arial" pitchFamily="34" charset="0"/>
                        </a:rPr>
                        <a:t> </a:t>
                      </a:r>
                      <a:r>
                        <a:rPr lang="en-ZA" sz="1100" b="1" kern="1200" dirty="0" smtClean="0">
                          <a:solidFill>
                            <a:schemeClr val="tx1"/>
                          </a:solidFill>
                          <a:effectLst/>
                          <a:latin typeface="Arial" pitchFamily="34" charset="0"/>
                          <a:ea typeface="+mn-ea"/>
                          <a:cs typeface="Arial" pitchFamily="34" charset="0"/>
                        </a:rPr>
                        <a:t>                                                      </a:t>
                      </a:r>
                      <a:endParaRPr lang="en-ZA" sz="1100" kern="1200" dirty="0" smtClean="0">
                        <a:solidFill>
                          <a:schemeClr val="tx1"/>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R20m (193)      </a:t>
                      </a:r>
                    </a:p>
                    <a:p>
                      <a:pPr algn="ctr"/>
                      <a:r>
                        <a:rPr lang="en-ZA" sz="1100" kern="1200" dirty="0" smtClean="0">
                          <a:solidFill>
                            <a:schemeClr val="tx1"/>
                          </a:solidFill>
                          <a:effectLst/>
                          <a:latin typeface="Arial" pitchFamily="34" charset="0"/>
                          <a:ea typeface="+mn-ea"/>
                          <a:cs typeface="Arial" pitchFamily="34" charset="0"/>
                        </a:rPr>
                        <a:t>                                          </a:t>
                      </a:r>
                    </a:p>
                    <a:p>
                      <a:pPr algn="ctr"/>
                      <a:r>
                        <a:rPr lang="en-ZA" sz="1100" b="1" u="sng" kern="1200" dirty="0" smtClean="0">
                          <a:solidFill>
                            <a:srgbClr val="FF0000"/>
                          </a:solidFill>
                          <a:effectLst/>
                          <a:latin typeface="Arial" pitchFamily="34" charset="0"/>
                          <a:ea typeface="+mn-ea"/>
                          <a:cs typeface="Arial" pitchFamily="34" charset="0"/>
                        </a:rPr>
                        <a:t>2015/16</a:t>
                      </a:r>
                      <a:r>
                        <a:rPr lang="en-ZA" sz="1100" b="1" kern="1200" dirty="0" smtClean="0">
                          <a:solidFill>
                            <a:srgbClr val="FF0000"/>
                          </a:solidFill>
                          <a:effectLst/>
                          <a:latin typeface="Arial" pitchFamily="34" charset="0"/>
                          <a:ea typeface="+mn-ea"/>
                          <a:cs typeface="Arial" pitchFamily="34" charset="0"/>
                        </a:rPr>
                        <a:t>  </a:t>
                      </a:r>
                      <a:r>
                        <a:rPr lang="en-ZA" sz="1100" b="1" kern="1200" dirty="0" smtClean="0">
                          <a:solidFill>
                            <a:schemeClr val="tx1"/>
                          </a:solidFill>
                          <a:effectLst/>
                          <a:latin typeface="Arial" pitchFamily="34" charset="0"/>
                          <a:ea typeface="+mn-ea"/>
                          <a:cs typeface="Arial" pitchFamily="34" charset="0"/>
                        </a:rPr>
                        <a:t>                                                      </a:t>
                      </a:r>
                      <a:endParaRPr lang="en-ZA" sz="1100" kern="1200" dirty="0" smtClean="0">
                        <a:solidFill>
                          <a:schemeClr val="tx1"/>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R5.4m (53)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100" b="1" kern="1200" dirty="0" smtClean="0">
                          <a:solidFill>
                            <a:schemeClr val="tx1"/>
                          </a:solidFill>
                          <a:effectLst/>
                          <a:latin typeface="Arial" pitchFamily="34" charset="0"/>
                          <a:ea typeface="+mn-ea"/>
                          <a:cs typeface="Arial" pitchFamily="34" charset="0"/>
                        </a:rPr>
                        <a:t>White male-owned SMMEs</a:t>
                      </a:r>
                    </a:p>
                    <a:p>
                      <a:pPr algn="ctr"/>
                      <a:endParaRPr lang="en-ZA" sz="1100" b="1" kern="1200" dirty="0" smtClean="0">
                        <a:solidFill>
                          <a:schemeClr val="tx1"/>
                        </a:solidFill>
                        <a:effectLst/>
                        <a:latin typeface="Arial" pitchFamily="34" charset="0"/>
                        <a:ea typeface="+mn-ea"/>
                        <a:cs typeface="Arial" pitchFamily="34" charset="0"/>
                      </a:endParaRPr>
                    </a:p>
                    <a:p>
                      <a:pPr algn="ctr"/>
                      <a:endParaRPr lang="en-ZA" sz="1100"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0000FF"/>
                          </a:solidFill>
                          <a:effectLst/>
                          <a:latin typeface="Arial" pitchFamily="34" charset="0"/>
                          <a:ea typeface="+mn-ea"/>
                          <a:cs typeface="Arial" pitchFamily="34" charset="0"/>
                        </a:rPr>
                        <a:t>2014/15</a:t>
                      </a:r>
                      <a:endParaRPr lang="en-ZA" sz="1100" kern="1200" dirty="0" smtClean="0">
                        <a:solidFill>
                          <a:srgbClr val="0000FF"/>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effectLst/>
                          <a:latin typeface="Arial" pitchFamily="34" charset="0"/>
                          <a:ea typeface="+mn-ea"/>
                          <a:cs typeface="Arial" pitchFamily="34" charset="0"/>
                        </a:rPr>
                        <a:t>R38m (456)</a:t>
                      </a:r>
                      <a:r>
                        <a:rPr lang="en-ZA" sz="1100" b="1" u="sng" kern="1200" dirty="0" smtClean="0">
                          <a:solidFill>
                            <a:schemeClr val="tx1"/>
                          </a:solidFill>
                          <a:effectLst/>
                          <a:latin typeface="Arial" pitchFamily="34" charset="0"/>
                          <a:ea typeface="+mn-ea"/>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100" b="1" u="sng" kern="1200" dirty="0" smtClean="0">
                        <a:solidFill>
                          <a:schemeClr val="tx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100" b="1" u="sng" kern="1200" dirty="0" smtClean="0">
                          <a:solidFill>
                            <a:srgbClr val="FF0000"/>
                          </a:solidFill>
                          <a:effectLst/>
                          <a:latin typeface="Arial" pitchFamily="34" charset="0"/>
                          <a:ea typeface="+mn-ea"/>
                          <a:cs typeface="Arial" pitchFamily="34" charset="0"/>
                        </a:rPr>
                        <a:t>2015/16</a:t>
                      </a:r>
                      <a:endParaRPr lang="en-ZA" sz="1100" kern="1200" dirty="0" smtClean="0">
                        <a:solidFill>
                          <a:srgbClr val="FF0000"/>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R24.8m (287)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9711">
                <a:tc gridSpan="5">
                  <a:txBody>
                    <a:bodyPr/>
                    <a:lstStyle/>
                    <a:p>
                      <a:pPr algn="ctr"/>
                      <a:r>
                        <a:rPr lang="en-ZA" sz="1200" b="1" dirty="0" smtClean="0">
                          <a:latin typeface="Arial" pitchFamily="34" charset="0"/>
                          <a:cs typeface="Arial" pitchFamily="34" charset="0"/>
                        </a:rPr>
                        <a:t>Large</a:t>
                      </a:r>
                      <a:r>
                        <a:rPr lang="en-ZA" sz="1200" b="1" baseline="0" dirty="0" smtClean="0">
                          <a:latin typeface="Arial" pitchFamily="34" charset="0"/>
                          <a:cs typeface="Arial" pitchFamily="34" charset="0"/>
                        </a:rPr>
                        <a:t> enterprises </a:t>
                      </a:r>
                      <a:endParaRPr lang="en-ZA" sz="12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448554">
                <a:tc gridSpan="2">
                  <a:txBody>
                    <a:bodyPr/>
                    <a:lstStyle/>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gridSpan="3">
                  <a:txBody>
                    <a:bodyPr/>
                    <a:lstStyle/>
                    <a:p>
                      <a:pPr algn="ctr"/>
                      <a:endParaRPr lang="en-ZA" sz="1200" b="1" u="sng" kern="1200" dirty="0" smtClean="0">
                        <a:solidFill>
                          <a:schemeClr val="tx1"/>
                        </a:solidFill>
                        <a:effectLst/>
                        <a:latin typeface="Arial" pitchFamily="34" charset="0"/>
                        <a:ea typeface="+mn-ea"/>
                        <a:cs typeface="Arial" pitchFamily="34" charset="0"/>
                      </a:endParaRPr>
                    </a:p>
                    <a:p>
                      <a:pPr algn="ctr"/>
                      <a:r>
                        <a:rPr lang="en-ZA" sz="1200" b="1" u="sng" kern="1200" dirty="0" smtClean="0">
                          <a:solidFill>
                            <a:srgbClr val="0000FF"/>
                          </a:solidFill>
                          <a:effectLst/>
                          <a:latin typeface="Arial" pitchFamily="34" charset="0"/>
                          <a:ea typeface="+mn-ea"/>
                          <a:cs typeface="Arial" pitchFamily="34" charset="0"/>
                        </a:rPr>
                        <a:t>2014/15</a:t>
                      </a:r>
                      <a:endParaRPr lang="en-ZA" sz="1200" kern="1200" dirty="0" smtClean="0">
                        <a:solidFill>
                          <a:srgbClr val="0000FF"/>
                        </a:solidFill>
                        <a:effectLst/>
                        <a:latin typeface="Arial" pitchFamily="34" charset="0"/>
                        <a:ea typeface="+mn-ea"/>
                        <a:cs typeface="Arial" pitchFamily="34" charset="0"/>
                      </a:endParaRPr>
                    </a:p>
                    <a:p>
                      <a:pPr algn="ctr"/>
                      <a:r>
                        <a:rPr lang="en-ZA" sz="1200" kern="1200" dirty="0" smtClean="0">
                          <a:solidFill>
                            <a:schemeClr val="tx1"/>
                          </a:solidFill>
                          <a:effectLst/>
                          <a:latin typeface="Arial" pitchFamily="34" charset="0"/>
                          <a:ea typeface="+mn-ea"/>
                          <a:cs typeface="Arial" pitchFamily="34" charset="0"/>
                        </a:rPr>
                        <a:t>R7.5m (127)</a:t>
                      </a:r>
                    </a:p>
                    <a:p>
                      <a:pPr algn="ctr"/>
                      <a:r>
                        <a:rPr lang="en-ZA" sz="1200" kern="1200" dirty="0" smtClean="0">
                          <a:solidFill>
                            <a:schemeClr val="tx1"/>
                          </a:solidFill>
                          <a:effectLst/>
                          <a:latin typeface="Arial" pitchFamily="34" charset="0"/>
                          <a:ea typeface="+mn-ea"/>
                          <a:cs typeface="Arial" pitchFamily="34" charset="0"/>
                        </a:rPr>
                        <a:t> </a:t>
                      </a:r>
                    </a:p>
                    <a:p>
                      <a:pPr algn="ctr"/>
                      <a:r>
                        <a:rPr lang="en-ZA" sz="1200" b="1" u="sng" kern="1200" dirty="0" smtClean="0">
                          <a:solidFill>
                            <a:srgbClr val="FF0000"/>
                          </a:solidFill>
                          <a:effectLst/>
                          <a:latin typeface="Arial" pitchFamily="34" charset="0"/>
                          <a:ea typeface="+mn-ea"/>
                          <a:cs typeface="Arial" pitchFamily="34" charset="0"/>
                        </a:rPr>
                        <a:t>2015/16</a:t>
                      </a:r>
                      <a:endParaRPr lang="en-ZA" sz="1200" kern="1200" dirty="0" smtClean="0">
                        <a:solidFill>
                          <a:srgbClr val="FF0000"/>
                        </a:solidFill>
                        <a:effectLst/>
                        <a:latin typeface="Arial" pitchFamily="34" charset="0"/>
                        <a:ea typeface="+mn-ea"/>
                        <a:cs typeface="Arial" pitchFamily="34" charset="0"/>
                      </a:endParaRPr>
                    </a:p>
                    <a:p>
                      <a:pPr algn="ctr"/>
                      <a:r>
                        <a:rPr lang="en-ZA" sz="1200" kern="1200" dirty="0" smtClean="0">
                          <a:solidFill>
                            <a:schemeClr val="tx1"/>
                          </a:solidFill>
                          <a:effectLst/>
                          <a:latin typeface="Arial" pitchFamily="34" charset="0"/>
                          <a:ea typeface="+mn-ea"/>
                          <a:cs typeface="Arial" pitchFamily="34" charset="0"/>
                        </a:rPr>
                        <a:t>R5.9m (101)</a:t>
                      </a:r>
                      <a:endParaRPr lang="en-ZA" sz="12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28" y="1143000"/>
            <a:ext cx="2535721" cy="990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66800"/>
            <a:ext cx="2362502" cy="106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4190999"/>
            <a:ext cx="2303436" cy="1247775"/>
          </a:xfrm>
          <a:prstGeom prst="rect">
            <a:avLst/>
          </a:prstGeom>
        </p:spPr>
      </p:pic>
    </p:spTree>
    <p:extLst>
      <p:ext uri="{BB962C8B-B14F-4D97-AF65-F5344CB8AC3E}">
        <p14:creationId xmlns:p14="http://schemas.microsoft.com/office/powerpoint/2010/main" val="2856971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15</a:t>
            </a:fld>
            <a:endParaRPr lang="en-US">
              <a:solidFill>
                <a:srgbClr val="000000"/>
              </a:solidFill>
            </a:endParaRPr>
          </a:p>
        </p:txBody>
      </p:sp>
      <p:sp>
        <p:nvSpPr>
          <p:cNvPr id="7" name="Title 4"/>
          <p:cNvSpPr txBox="1">
            <a:spLocks noGrp="1"/>
          </p:cNvSpPr>
          <p:nvPr>
            <p:ph type="title"/>
          </p:nvPr>
        </p:nvSpPr>
        <p:spPr>
          <a:xfrm>
            <a:off x="107504" y="307944"/>
            <a:ext cx="8424936" cy="584775"/>
          </a:xfrm>
          <a:prstGeom prst="rect">
            <a:avLst/>
          </a:prstGeom>
          <a:noFill/>
        </p:spPr>
        <p:txBody>
          <a:bodyPr wrap="square" rtlCol="0">
            <a:spAutoFit/>
          </a:bodyPr>
          <a:lstStyle/>
          <a:p>
            <a:r>
              <a:rPr lang="en-ZA" sz="1600" b="1" dirty="0" smtClean="0">
                <a:solidFill>
                  <a:srgbClr val="499200"/>
                </a:solidFill>
                <a:latin typeface="Arial Black" pitchFamily="34" charset="0"/>
                <a:cs typeface="Arial" pitchFamily="34" charset="0"/>
              </a:rPr>
              <a:t>EMIA VALUE AND NUMBER OF APPROVALS PER SECTOR IN THE WESTERN CAPE FOR 2015/16</a:t>
            </a:r>
            <a:endParaRPr lang="en-ZA" sz="1600" b="1" dirty="0">
              <a:solidFill>
                <a:srgbClr val="499200"/>
              </a:solidFill>
              <a:latin typeface="Arial Black"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1429153801"/>
              </p:ext>
            </p:extLst>
          </p:nvPr>
        </p:nvGraphicFramePr>
        <p:xfrm>
          <a:off x="304800" y="1066800"/>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68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16</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64632111"/>
              </p:ext>
            </p:extLst>
          </p:nvPr>
        </p:nvGraphicFramePr>
        <p:xfrm>
          <a:off x="228600" y="152401"/>
          <a:ext cx="8763000" cy="5410199"/>
        </p:xfrm>
        <a:graphic>
          <a:graphicData uri="http://schemas.openxmlformats.org/drawingml/2006/table">
            <a:tbl>
              <a:tblPr firstRow="1" firstCol="1" bandRow="1"/>
              <a:tblGrid>
                <a:gridCol w="3046710">
                  <a:extLst>
                    <a:ext uri="{9D8B030D-6E8A-4147-A177-3AD203B41FA5}">
                      <a16:colId xmlns:a16="http://schemas.microsoft.com/office/drawing/2014/main" val="20000"/>
                    </a:ext>
                  </a:extLst>
                </a:gridCol>
                <a:gridCol w="2814249">
                  <a:extLst>
                    <a:ext uri="{9D8B030D-6E8A-4147-A177-3AD203B41FA5}">
                      <a16:colId xmlns:a16="http://schemas.microsoft.com/office/drawing/2014/main" val="20001"/>
                    </a:ext>
                  </a:extLst>
                </a:gridCol>
                <a:gridCol w="2902041">
                  <a:extLst>
                    <a:ext uri="{9D8B030D-6E8A-4147-A177-3AD203B41FA5}">
                      <a16:colId xmlns:a16="http://schemas.microsoft.com/office/drawing/2014/main" val="20002"/>
                    </a:ext>
                  </a:extLst>
                </a:gridCol>
              </a:tblGrid>
              <a:tr h="64359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400" dirty="0" smtClean="0">
                          <a:solidFill>
                            <a:srgbClr val="499200"/>
                          </a:solidFill>
                          <a:latin typeface="Arial Black" pitchFamily="34" charset="0"/>
                          <a:ea typeface="Times New Roman"/>
                        </a:rPr>
                        <a:t>SECTOR SPECIFIC ASSISTANCE SCHEME (SSAS)</a:t>
                      </a:r>
                      <a:endParaRPr lang="en-ZA" sz="1600" dirty="0" smtClean="0">
                        <a:solidFill>
                          <a:srgbClr val="499200"/>
                        </a:solidFill>
                        <a:latin typeface="Arial Black" pitchFamily="34" charset="0"/>
                      </a:endParaRPr>
                    </a:p>
                    <a:p>
                      <a:pPr algn="ctr">
                        <a:lnSpc>
                          <a:spcPct val="100000"/>
                        </a:lnSpc>
                        <a:spcAft>
                          <a:spcPts val="0"/>
                        </a:spcAft>
                      </a:pPr>
                      <a:r>
                        <a:rPr lang="en-ZA" sz="1600" b="1" kern="1400" dirty="0" smtClean="0">
                          <a:solidFill>
                            <a:srgbClr val="499200"/>
                          </a:solidFill>
                          <a:effectLst/>
                          <a:latin typeface="Arial Black" pitchFamily="34" charset="0"/>
                          <a:ea typeface="Times New Roman"/>
                          <a:cs typeface="Arial" pitchFamily="34" charset="0"/>
                        </a:rPr>
                        <a:t>2015/16 - NATIONAL PERFORMANCE</a:t>
                      </a:r>
                      <a:endParaRPr lang="en-ZA" sz="1600" b="1" kern="1400" dirty="0">
                        <a:solidFill>
                          <a:srgbClr val="499200"/>
                        </a:solidFill>
                        <a:effectLst/>
                        <a:latin typeface="Arial Black" pitchFamily="34" charset="0"/>
                        <a:ea typeface="Times New Roman"/>
                        <a:cs typeface="Arial" pitchFamily="34" charset="0"/>
                      </a:endParaRPr>
                    </a:p>
                  </a:txBody>
                  <a:tcPr marL="59222" marR="59222" marT="0" marB="0">
                    <a:lnL>
                      <a:noFill/>
                    </a:lnL>
                    <a:lnR>
                      <a:noFill/>
                    </a:lnR>
                    <a:lnT>
                      <a:noFill/>
                    </a:lnT>
                    <a:lnB>
                      <a:noFill/>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15134">
                <a:tc>
                  <a:txBody>
                    <a:bodyPr/>
                    <a:lstStyle/>
                    <a:p>
                      <a:pPr algn="ctr">
                        <a:lnSpc>
                          <a:spcPct val="118000"/>
                        </a:lnSpc>
                        <a:spcAft>
                          <a:spcPts val="600"/>
                        </a:spcAft>
                      </a:pPr>
                      <a:r>
                        <a:rPr lang="en-ZA" sz="1400" b="1" kern="1400" cap="all" dirty="0">
                          <a:solidFill>
                            <a:srgbClr val="FF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cap="all" dirty="0" smtClean="0">
                          <a:solidFill>
                            <a:srgbClr val="FF0000"/>
                          </a:solidFill>
                          <a:effectLst/>
                          <a:latin typeface="Arial" pitchFamily="34" charset="0"/>
                          <a:ea typeface="Times New Roman"/>
                          <a:cs typeface="Arial" pitchFamily="34" charset="0"/>
                        </a:rPr>
                        <a:t>817</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 Enterprises Approved</a:t>
                      </a:r>
                      <a:endParaRPr lang="en-ZA" sz="1200" kern="1400" dirty="0">
                        <a:solidFill>
                          <a:srgbClr val="000000"/>
                        </a:solidFill>
                        <a:effectLst/>
                        <a:latin typeface="Calibri"/>
                        <a:ea typeface="Times New Roman"/>
                        <a:cs typeface="Times New Roman"/>
                      </a:endParaRPr>
                    </a:p>
                  </a:txBody>
                  <a:tcPr marL="59222" marR="5922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8000"/>
                        </a:lnSpc>
                        <a:spcAft>
                          <a:spcPts val="600"/>
                        </a:spcAft>
                      </a:pPr>
                      <a:r>
                        <a:rPr lang="en-ZA" sz="1400" b="1" kern="1400" dirty="0">
                          <a:solidFill>
                            <a:srgbClr val="FF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dirty="0">
                          <a:solidFill>
                            <a:srgbClr val="FF0000"/>
                          </a:solidFill>
                          <a:effectLst/>
                          <a:latin typeface="Arial" pitchFamily="34" charset="0"/>
                          <a:ea typeface="Times New Roman"/>
                          <a:cs typeface="Arial" pitchFamily="34" charset="0"/>
                        </a:rPr>
                        <a:t>314</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Claims Paid</a:t>
                      </a:r>
                      <a:endParaRPr lang="en-ZA" sz="12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8000"/>
                        </a:lnSpc>
                        <a:spcAft>
                          <a:spcPts val="600"/>
                        </a:spcAft>
                      </a:pPr>
                      <a:r>
                        <a:rPr lang="en-ZA" sz="1400" b="1" kern="1400" dirty="0">
                          <a:solidFill>
                            <a:srgbClr val="FF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dirty="0" smtClean="0">
                          <a:solidFill>
                            <a:srgbClr val="FF0000"/>
                          </a:solidFill>
                          <a:effectLst/>
                          <a:latin typeface="Arial" pitchFamily="34" charset="0"/>
                          <a:ea typeface="Times New Roman"/>
                          <a:cs typeface="Arial" pitchFamily="34" charset="0"/>
                        </a:rPr>
                        <a:t>456</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Female-owned SMMEs Approved</a:t>
                      </a:r>
                      <a:endParaRPr lang="en-ZA" sz="12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2851472">
                <a:tc>
                  <a:txBody>
                    <a:bodyPr/>
                    <a:lstStyle/>
                    <a:p>
                      <a:pPr algn="ctr">
                        <a:lnSpc>
                          <a:spcPct val="118000"/>
                        </a:lnSpc>
                        <a:spcAft>
                          <a:spcPts val="600"/>
                        </a:spcAft>
                      </a:pPr>
                      <a:r>
                        <a:rPr lang="en-ZA" sz="1700" b="1" kern="1400" cap="all" dirty="0">
                          <a:solidFill>
                            <a:srgbClr val="FF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000" b="1" kern="1400" cap="all" dirty="0">
                          <a:solidFill>
                            <a:srgbClr val="FF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cap="all" dirty="0">
                          <a:solidFill>
                            <a:srgbClr val="FF0000"/>
                          </a:solidFill>
                          <a:effectLst/>
                          <a:latin typeface="Arial" pitchFamily="34" charset="0"/>
                          <a:ea typeface="Times New Roman"/>
                          <a:cs typeface="Arial" pitchFamily="34" charset="0"/>
                        </a:rPr>
                        <a:t>R74.9 </a:t>
                      </a:r>
                      <a:r>
                        <a:rPr lang="en-ZA" sz="1600" b="1" kern="1400" dirty="0">
                          <a:solidFill>
                            <a:srgbClr val="FF0000"/>
                          </a:solidFill>
                          <a:effectLst/>
                          <a:latin typeface="Arial" pitchFamily="34" charset="0"/>
                          <a:ea typeface="Times New Roman"/>
                          <a:cs typeface="Arial" pitchFamily="34" charset="0"/>
                        </a:rPr>
                        <a:t>million</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Value of approvals</a:t>
                      </a:r>
                      <a:endParaRPr lang="en-ZA" sz="1200" kern="1400" dirty="0">
                        <a:solidFill>
                          <a:srgbClr val="000000"/>
                        </a:solidFill>
                        <a:effectLst/>
                        <a:latin typeface="Calibri"/>
                        <a:ea typeface="Times New Roman"/>
                        <a:cs typeface="Times New Roman"/>
                      </a:endParaRPr>
                    </a:p>
                  </a:txBody>
                  <a:tcPr marL="59222" marR="5922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8000"/>
                        </a:lnSpc>
                        <a:spcAft>
                          <a:spcPts val="600"/>
                        </a:spcAft>
                      </a:pPr>
                      <a:r>
                        <a:rPr lang="en-ZA" sz="1400" b="1" kern="1400" dirty="0">
                          <a:solidFill>
                            <a:srgbClr val="FF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000" b="1" kern="1400" dirty="0">
                          <a:solidFill>
                            <a:srgbClr val="FF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dirty="0">
                          <a:solidFill>
                            <a:srgbClr val="FF0000"/>
                          </a:solidFill>
                          <a:effectLst/>
                          <a:latin typeface="Arial" pitchFamily="34" charset="0"/>
                          <a:ea typeface="Times New Roman"/>
                          <a:cs typeface="Arial" pitchFamily="34" charset="0"/>
                        </a:rPr>
                        <a:t>R64.3  million</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Value of claims paid</a:t>
                      </a:r>
                      <a:endParaRPr lang="en-ZA" sz="1200" kern="1400" dirty="0">
                        <a:solidFill>
                          <a:srgbClr val="000000"/>
                        </a:solidFill>
                        <a:effectLst/>
                        <a:latin typeface="Calibri"/>
                        <a:ea typeface="Times New Roman"/>
                        <a:cs typeface="Times New Roman"/>
                      </a:endParaRPr>
                    </a:p>
                    <a:p>
                      <a:pPr algn="ctr">
                        <a:lnSpc>
                          <a:spcPct val="118000"/>
                        </a:lnSpc>
                        <a:spcAft>
                          <a:spcPts val="600"/>
                        </a:spcAft>
                      </a:pPr>
                      <a:r>
                        <a:rPr lang="en-ZA" sz="900" b="1" kern="1400" dirty="0">
                          <a:solidFill>
                            <a:srgbClr val="00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8000"/>
                        </a:lnSpc>
                        <a:spcAft>
                          <a:spcPts val="600"/>
                        </a:spcAft>
                      </a:pPr>
                      <a:r>
                        <a:rPr lang="en-ZA" sz="1400" b="1" kern="1400" dirty="0">
                          <a:solidFill>
                            <a:srgbClr val="FF0000"/>
                          </a:solidFill>
                          <a:effectLst/>
                          <a:latin typeface="Calibri"/>
                          <a:ea typeface="Times New Roman"/>
                          <a:cs typeface="Arial"/>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000" b="1" kern="1400" dirty="0">
                          <a:solidFill>
                            <a:srgbClr val="FF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pPr>
                      <a:r>
                        <a:rPr lang="en-ZA" sz="1600" b="1" kern="1400" dirty="0">
                          <a:solidFill>
                            <a:srgbClr val="FF0000"/>
                          </a:solidFill>
                          <a:effectLst/>
                          <a:latin typeface="Arial" pitchFamily="34" charset="0"/>
                          <a:ea typeface="Times New Roman"/>
                          <a:cs typeface="Arial" pitchFamily="34" charset="0"/>
                        </a:rPr>
                        <a:t>361</a:t>
                      </a:r>
                      <a:endParaRPr lang="en-ZA" sz="1600" kern="1400" dirty="0">
                        <a:solidFill>
                          <a:srgbClr val="000000"/>
                        </a:solidFill>
                        <a:effectLst/>
                        <a:latin typeface="Arial" pitchFamily="34" charset="0"/>
                        <a:ea typeface="Times New Roman"/>
                        <a:cs typeface="Arial" pitchFamily="34" charset="0"/>
                      </a:endParaRPr>
                    </a:p>
                    <a:p>
                      <a:pPr algn="ctr">
                        <a:lnSpc>
                          <a:spcPct val="118000"/>
                        </a:lnSpc>
                        <a:spcAft>
                          <a:spcPts val="600"/>
                        </a:spcAft>
                      </a:pPr>
                      <a:r>
                        <a:rPr lang="en-ZA" sz="1200" b="1" kern="1400" dirty="0">
                          <a:solidFill>
                            <a:srgbClr val="000000"/>
                          </a:solidFill>
                          <a:effectLst/>
                          <a:latin typeface="Arial"/>
                          <a:ea typeface="Times New Roman"/>
                          <a:cs typeface="Times New Roman"/>
                        </a:rPr>
                        <a:t>Male-owned SMMEs Approved</a:t>
                      </a:r>
                      <a:endParaRPr lang="en-ZA" sz="12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bl>
          </a:graphicData>
        </a:graphic>
      </p:graphicFrame>
      <p:pic>
        <p:nvPicPr>
          <p:cNvPr id="6" name="Picture 36" descr="Description: C:\Users\RB\AppData\Local\Microsoft\Windows\Temporary Internet Files\Content.IE5\0UPTTT1A\Factory.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46" y="2027464"/>
            <a:ext cx="10953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7" descr="Description: C:\Users\RB\AppData\Local\Microsoft\Windows\Temporary Internet Files\Content.IE5\0UPTTT1A\authorized-stamp[1].gi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071257" y="1902279"/>
            <a:ext cx="12668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8" descr="Description: C:\Users\RB\AppData\Local\Microsoft\Windows\Temporary Internet Files\Content.IE5\T8GE2JOG\women-306918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027464"/>
            <a:ext cx="18954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0" descr="Description: C:\Users\RB\AppData\Local\Microsoft\Windows\Temporary Internet Files\Content.IE5\T8GE2JOG\demo-clipart-giving-money-cliparta-perfect-world---clip-art--business-ep7z2ise[1].png"/>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1131433" y="4267200"/>
            <a:ext cx="12192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2" descr="Description: C:\Users\RB\AppData\Local\Microsoft\Windows\Temporary Internet Files\Content.IE5\T8GE2JOG\8699758661_64fbe8cbd2_z[1].jpg"/>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886200" y="4476749"/>
            <a:ext cx="18288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5" descr="Description: C:\Users\RB\AppData\Local\Microsoft\Windows\Temporary Internet Files\Content.IE5\O68MC96J\radacina-men-in-black-orange[1].png"/>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6781800" y="4408713"/>
            <a:ext cx="1543050" cy="733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50742" y="5664338"/>
            <a:ext cx="6480720" cy="584775"/>
          </a:xfrm>
          <a:prstGeom prst="rect">
            <a:avLst/>
          </a:prstGeom>
          <a:noFill/>
          <a:ln w="38100">
            <a:solidFill>
              <a:srgbClr val="FFC000"/>
            </a:solidFill>
          </a:ln>
        </p:spPr>
        <p:txBody>
          <a:bodyPr wrap="square" rtlCol="0">
            <a:spAutoFit/>
          </a:bodyPr>
          <a:lstStyle/>
          <a:p>
            <a:pPr algn="ctr"/>
            <a:r>
              <a:rPr lang="en-ZA" sz="1600" b="1" dirty="0" smtClean="0">
                <a:latin typeface="Arial" pitchFamily="34" charset="0"/>
                <a:cs typeface="Arial" pitchFamily="34" charset="0"/>
              </a:rPr>
              <a:t>SSAS contributed 4 % of total value of approvals in the Competitiveness Investment Cluster</a:t>
            </a:r>
            <a:endParaRPr lang="en-ZA" sz="1600" b="1" dirty="0">
              <a:latin typeface="Arial" pitchFamily="34" charset="0"/>
              <a:cs typeface="Arial" pitchFamily="34" charset="0"/>
            </a:endParaRPr>
          </a:p>
        </p:txBody>
      </p:sp>
    </p:spTree>
    <p:extLst>
      <p:ext uri="{BB962C8B-B14F-4D97-AF65-F5344CB8AC3E}">
        <p14:creationId xmlns:p14="http://schemas.microsoft.com/office/powerpoint/2010/main" val="2005058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17</a:t>
            </a:fld>
            <a:endParaRPr lang="en-US">
              <a:solidFill>
                <a:srgbClr val="000000"/>
              </a:solidFill>
            </a:endParaRPr>
          </a:p>
        </p:txBody>
      </p:sp>
      <p:graphicFrame>
        <p:nvGraphicFramePr>
          <p:cNvPr id="5" name="Diagram 4"/>
          <p:cNvGraphicFramePr/>
          <p:nvPr>
            <p:extLst>
              <p:ext uri="{D42A27DB-BD31-4B8C-83A1-F6EECF244321}">
                <p14:modId xmlns:p14="http://schemas.microsoft.com/office/powerpoint/2010/main" val="854115579"/>
              </p:ext>
            </p:extLst>
          </p:nvPr>
        </p:nvGraphicFramePr>
        <p:xfrm>
          <a:off x="251520" y="692696"/>
          <a:ext cx="86554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p:nvPr>
        </p:nvSpPr>
        <p:spPr>
          <a:xfrm>
            <a:off x="323528" y="44624"/>
            <a:ext cx="8583488" cy="616496"/>
          </a:xfrm>
          <a:noFill/>
        </p:spPr>
        <p:txBody>
          <a:bodyPr/>
          <a:lstStyle/>
          <a:p>
            <a:pPr algn="l"/>
            <a:r>
              <a:rPr lang="en-ZA" sz="1600" b="1" dirty="0" smtClean="0">
                <a:solidFill>
                  <a:srgbClr val="499200"/>
                </a:solidFill>
                <a:latin typeface="Arial Black" pitchFamily="34" charset="0"/>
                <a:cs typeface="Arial" pitchFamily="34" charset="0"/>
              </a:rPr>
              <a:t>SSAS NATIONAL PERFORMANCE FROM 2014/15 TO 2015/16</a:t>
            </a:r>
            <a:endParaRPr lang="en-ZA" sz="1600" b="1" dirty="0">
              <a:solidFill>
                <a:srgbClr val="499200"/>
              </a:solidFill>
              <a:latin typeface="Arial Black" pitchFamily="34" charset="0"/>
              <a:cs typeface="Arial" pitchFamily="34" charset="0"/>
            </a:endParaRPr>
          </a:p>
        </p:txBody>
      </p:sp>
    </p:spTree>
    <p:extLst>
      <p:ext uri="{BB962C8B-B14F-4D97-AF65-F5344CB8AC3E}">
        <p14:creationId xmlns:p14="http://schemas.microsoft.com/office/powerpoint/2010/main" val="403251752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18</a:t>
            </a:fld>
            <a:endParaRPr lang="en-US">
              <a:solidFill>
                <a:srgbClr val="000000"/>
              </a:solidFill>
            </a:endParaRPr>
          </a:p>
        </p:txBody>
      </p:sp>
      <p:sp>
        <p:nvSpPr>
          <p:cNvPr id="4" name="Title 1"/>
          <p:cNvSpPr>
            <a:spLocks noGrp="1"/>
          </p:cNvSpPr>
          <p:nvPr>
            <p:ph type="title"/>
          </p:nvPr>
        </p:nvSpPr>
        <p:spPr>
          <a:xfrm>
            <a:off x="304800" y="0"/>
            <a:ext cx="7772400" cy="533400"/>
          </a:xfrm>
          <a:noFill/>
          <a:ln>
            <a:solidFill>
              <a:schemeClr val="accent1"/>
            </a:solidFill>
          </a:ln>
        </p:spPr>
        <p:txBody>
          <a:bodyPr/>
          <a:lstStyle/>
          <a:p>
            <a:r>
              <a:rPr lang="en-ZA" sz="1600" b="1" cap="all" dirty="0" smtClean="0">
                <a:solidFill>
                  <a:srgbClr val="499200"/>
                </a:solidFill>
                <a:latin typeface="Arial Black" pitchFamily="34" charset="0"/>
                <a:cs typeface="Arial" pitchFamily="34" charset="0"/>
              </a:rPr>
              <a:t>SSAS NUMBER OF ENTERPRISES APPROVED PER PROVINCE </a:t>
            </a:r>
            <a:endParaRPr lang="en-ZA" sz="1600" dirty="0">
              <a:solidFill>
                <a:srgbClr val="499200"/>
              </a:solidFill>
              <a:latin typeface="Arial Black"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98863936"/>
              </p:ext>
            </p:extLst>
          </p:nvPr>
        </p:nvGraphicFramePr>
        <p:xfrm>
          <a:off x="152399" y="527666"/>
          <a:ext cx="8991601" cy="4986437"/>
        </p:xfrm>
        <a:graphic>
          <a:graphicData uri="http://schemas.openxmlformats.org/drawingml/2006/table">
            <a:tbl>
              <a:tblPr firstRow="1" firstCol="1" bandRow="1"/>
              <a:tblGrid>
                <a:gridCol w="2171875">
                  <a:extLst>
                    <a:ext uri="{9D8B030D-6E8A-4147-A177-3AD203B41FA5}">
                      <a16:colId xmlns:a16="http://schemas.microsoft.com/office/drawing/2014/main" val="20000"/>
                    </a:ext>
                  </a:extLst>
                </a:gridCol>
                <a:gridCol w="2271483">
                  <a:extLst>
                    <a:ext uri="{9D8B030D-6E8A-4147-A177-3AD203B41FA5}">
                      <a16:colId xmlns:a16="http://schemas.microsoft.com/office/drawing/2014/main" val="20001"/>
                    </a:ext>
                  </a:extLst>
                </a:gridCol>
                <a:gridCol w="2467913">
                  <a:extLst>
                    <a:ext uri="{9D8B030D-6E8A-4147-A177-3AD203B41FA5}">
                      <a16:colId xmlns:a16="http://schemas.microsoft.com/office/drawing/2014/main" val="20002"/>
                    </a:ext>
                  </a:extLst>
                </a:gridCol>
                <a:gridCol w="105582">
                  <a:extLst>
                    <a:ext uri="{9D8B030D-6E8A-4147-A177-3AD203B41FA5}">
                      <a16:colId xmlns:a16="http://schemas.microsoft.com/office/drawing/2014/main" val="20003"/>
                    </a:ext>
                  </a:extLst>
                </a:gridCol>
                <a:gridCol w="1974748">
                  <a:extLst>
                    <a:ext uri="{9D8B030D-6E8A-4147-A177-3AD203B41FA5}">
                      <a16:colId xmlns:a16="http://schemas.microsoft.com/office/drawing/2014/main" val="20004"/>
                    </a:ext>
                  </a:extLst>
                </a:gridCol>
              </a:tblGrid>
              <a:tr h="1277207">
                <a:tc>
                  <a:txBody>
                    <a:bodyPr/>
                    <a:lstStyle/>
                    <a:p>
                      <a:pPr algn="ctr">
                        <a:lnSpc>
                          <a:spcPct val="118000"/>
                        </a:lnSpc>
                        <a:spcAft>
                          <a:spcPts val="0"/>
                        </a:spcAft>
                        <a:tabLst>
                          <a:tab pos="1674495" algn="l"/>
                        </a:tabLst>
                      </a:pPr>
                      <a:r>
                        <a:rPr lang="en-ZA" sz="900" b="1" kern="0" dirty="0">
                          <a:solidFill>
                            <a:srgbClr val="990099"/>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a:solidFill>
                            <a:srgbClr val="990099"/>
                          </a:solidFill>
                          <a:effectLst/>
                          <a:latin typeface="Arial"/>
                          <a:ea typeface="Calibri"/>
                          <a:cs typeface="Times New Roman"/>
                        </a:rPr>
                        <a:t>North West</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990099"/>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12 Approvals          6 approvals</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(1.1%)                    (0.8%)</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8000"/>
                        </a:lnSpc>
                        <a:spcAft>
                          <a:spcPts val="0"/>
                        </a:spcAft>
                        <a:tabLst>
                          <a:tab pos="1674495" algn="l"/>
                        </a:tabLst>
                      </a:pPr>
                      <a:r>
                        <a:rPr lang="en-ZA" sz="900" b="1" kern="0" dirty="0">
                          <a:solidFill>
                            <a:srgbClr val="E36C0A"/>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smtClean="0">
                          <a:solidFill>
                            <a:srgbClr val="E36C0A"/>
                          </a:solidFill>
                          <a:effectLst/>
                          <a:latin typeface="Arial"/>
                          <a:ea typeface="Calibri"/>
                          <a:cs typeface="Times New Roman"/>
                        </a:rPr>
                        <a:t>Free </a:t>
                      </a:r>
                      <a:r>
                        <a:rPr lang="en-ZA" sz="900" b="1" u="sng" kern="0" dirty="0">
                          <a:solidFill>
                            <a:srgbClr val="E36C0A"/>
                          </a:solidFill>
                          <a:effectLst/>
                          <a:latin typeface="Arial"/>
                          <a:ea typeface="Calibri"/>
                          <a:cs typeface="Times New Roman"/>
                        </a:rPr>
                        <a:t>State</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E36C0A"/>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6 Approvals            6 Approvals</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(0.5%)                      (0.8%)</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8000"/>
                        </a:lnSpc>
                        <a:spcAft>
                          <a:spcPts val="0"/>
                        </a:spcAft>
                        <a:tabLst>
                          <a:tab pos="1674495" algn="l"/>
                        </a:tabLst>
                      </a:pPr>
                      <a:r>
                        <a:rPr lang="en-ZA" sz="900" b="1" kern="0" dirty="0">
                          <a:solidFill>
                            <a:srgbClr val="FF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smtClean="0">
                          <a:solidFill>
                            <a:srgbClr val="FF0000"/>
                          </a:solidFill>
                          <a:effectLst/>
                          <a:latin typeface="Arial"/>
                          <a:ea typeface="Calibri"/>
                          <a:cs typeface="Times New Roman"/>
                        </a:rPr>
                        <a:t>Gauteng</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FF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504 Approvals          </a:t>
                      </a:r>
                      <a:r>
                        <a:rPr lang="en-ZA" sz="900" kern="0" dirty="0" smtClean="0">
                          <a:solidFill>
                            <a:srgbClr val="000000"/>
                          </a:solidFill>
                          <a:effectLst/>
                          <a:latin typeface="Arial"/>
                          <a:ea typeface="Calibri"/>
                          <a:cs typeface="Times New Roman"/>
                        </a:rPr>
                        <a:t>293 </a:t>
                      </a:r>
                      <a:r>
                        <a:rPr lang="en-ZA" sz="900" kern="0" dirty="0">
                          <a:solidFill>
                            <a:srgbClr val="000000"/>
                          </a:solidFill>
                          <a:effectLst/>
                          <a:latin typeface="Arial"/>
                          <a:ea typeface="Calibri"/>
                          <a:cs typeface="Times New Roman"/>
                        </a:rPr>
                        <a:t>Approvals</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(44.8%)                  (35.5%)</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algn="ctr">
                        <a:lnSpc>
                          <a:spcPct val="118000"/>
                        </a:lnSpc>
                        <a:spcAft>
                          <a:spcPts val="0"/>
                        </a:spcAft>
                        <a:tabLst>
                          <a:tab pos="1674495" algn="l"/>
                        </a:tabLst>
                      </a:pPr>
                      <a:r>
                        <a:rPr lang="en-ZA" sz="900" b="1" kern="0" dirty="0">
                          <a:solidFill>
                            <a:srgbClr val="008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smtClean="0">
                          <a:solidFill>
                            <a:srgbClr val="008000"/>
                          </a:solidFill>
                          <a:effectLst/>
                          <a:latin typeface="Arial"/>
                          <a:ea typeface="Calibri"/>
                          <a:cs typeface="Times New Roman"/>
                        </a:rPr>
                        <a:t>Limpopo</a:t>
                      </a:r>
                      <a:endParaRPr lang="en-ZA" sz="900" b="0" u="none" kern="1400" dirty="0" smtClean="0">
                        <a:solidFill>
                          <a:srgbClr val="000000"/>
                        </a:solidFill>
                        <a:effectLst/>
                        <a:latin typeface="Calibri"/>
                        <a:ea typeface="Calibri"/>
                        <a:cs typeface="Times New Roman"/>
                      </a:endParaRPr>
                    </a:p>
                    <a:p>
                      <a:pPr algn="ctr">
                        <a:lnSpc>
                          <a:spcPct val="118000"/>
                        </a:lnSpc>
                        <a:spcAft>
                          <a:spcPts val="0"/>
                        </a:spcAft>
                        <a:tabLst>
                          <a:tab pos="1674495" algn="l"/>
                        </a:tabLst>
                      </a:pPr>
                      <a:r>
                        <a:rPr lang="en-ZA" sz="900" b="1" kern="0" dirty="0" smtClean="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smtClean="0">
                          <a:solidFill>
                            <a:srgbClr val="000000"/>
                          </a:solidFill>
                          <a:effectLst/>
                          <a:latin typeface="Arial"/>
                          <a:ea typeface="Calibri"/>
                          <a:cs typeface="Times New Roman"/>
                        </a:rPr>
                        <a:t>  15 </a:t>
                      </a:r>
                      <a:r>
                        <a:rPr lang="en-ZA" sz="900" kern="0" dirty="0">
                          <a:solidFill>
                            <a:srgbClr val="000000"/>
                          </a:solidFill>
                          <a:effectLst/>
                          <a:latin typeface="Arial"/>
                          <a:ea typeface="Calibri"/>
                          <a:cs typeface="Times New Roman"/>
                        </a:rPr>
                        <a:t>Approvals                 </a:t>
                      </a:r>
                      <a:r>
                        <a:rPr lang="en-ZA" sz="900" kern="0" dirty="0" smtClean="0">
                          <a:solidFill>
                            <a:srgbClr val="000000"/>
                          </a:solidFill>
                          <a:effectLst/>
                          <a:latin typeface="Arial"/>
                          <a:ea typeface="Calibri"/>
                          <a:cs typeface="Times New Roman"/>
                        </a:rPr>
                        <a:t>52 Approvals</a:t>
                      </a:r>
                    </a:p>
                    <a:p>
                      <a:pPr algn="ctr">
                        <a:lnSpc>
                          <a:spcPct val="118000"/>
                        </a:lnSpc>
                        <a:spcAft>
                          <a:spcPts val="0"/>
                        </a:spcAft>
                        <a:tabLst>
                          <a:tab pos="1674495" algn="l"/>
                        </a:tabLst>
                      </a:pPr>
                      <a:r>
                        <a:rPr lang="en-ZA" sz="900" kern="0" dirty="0" smtClean="0">
                          <a:solidFill>
                            <a:srgbClr val="000000"/>
                          </a:solidFill>
                          <a:effectLst/>
                          <a:latin typeface="Arial"/>
                          <a:ea typeface="Calibri"/>
                          <a:cs typeface="Times New Roman"/>
                        </a:rPr>
                        <a:t> (</a:t>
                      </a:r>
                      <a:r>
                        <a:rPr lang="en-ZA" sz="900" kern="0" dirty="0">
                          <a:solidFill>
                            <a:srgbClr val="000000"/>
                          </a:solidFill>
                          <a:effectLst/>
                          <a:latin typeface="Arial"/>
                          <a:ea typeface="Calibri"/>
                          <a:cs typeface="Times New Roman"/>
                        </a:rPr>
                        <a:t>1.3 %)                           (6.5%)</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10000"/>
                  </a:ext>
                </a:extLst>
              </a:tr>
              <a:tr h="471999">
                <a:tc rowSpan="3">
                  <a:txBody>
                    <a:bodyPr/>
                    <a:lstStyle/>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8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a:solidFill>
                            <a:srgbClr val="008000"/>
                          </a:solidFill>
                          <a:effectLst/>
                          <a:latin typeface="Arial"/>
                          <a:ea typeface="Calibri"/>
                          <a:cs typeface="Times New Roman"/>
                        </a:rPr>
                        <a:t>Northern Cape</a:t>
                      </a:r>
                      <a:endParaRPr lang="en-ZA" sz="900" kern="1400" dirty="0">
                        <a:solidFill>
                          <a:srgbClr val="008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76923C"/>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12 Approvals     0 Approvals</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(1.1%)                (0%)</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0"/>
                        </a:spcAft>
                        <a:tabLst>
                          <a:tab pos="1674495" algn="l"/>
                        </a:tabLst>
                      </a:pP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rowSpan="4" gridSpan="3">
                  <a:txBody>
                    <a:bodyPr/>
                    <a:lstStyle/>
                    <a:p>
                      <a:pPr algn="ctr">
                        <a:lnSpc>
                          <a:spcPct val="118000"/>
                        </a:lnSpc>
                        <a:spcAft>
                          <a:spcPts val="0"/>
                        </a:spcAft>
                        <a:tabLst>
                          <a:tab pos="1674495" algn="l"/>
                        </a:tabLst>
                      </a:pPr>
                      <a:endParaRPr lang="en-ZA" sz="900" kern="0" dirty="0">
                        <a:solidFill>
                          <a:srgbClr val="000000"/>
                        </a:solidFill>
                        <a:effectLst/>
                        <a:latin typeface="Arial"/>
                        <a:ea typeface="Calibri"/>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4" hMerge="1">
                  <a:txBody>
                    <a:bodyPr/>
                    <a:lstStyle/>
                    <a:p>
                      <a:endParaRPr lang="en-ZA"/>
                    </a:p>
                  </a:txBody>
                  <a:tcPr/>
                </a:tc>
                <a:tc rowSpan="4" hMerge="1">
                  <a:txBody>
                    <a:bodyPr/>
                    <a:lstStyle/>
                    <a:p>
                      <a:endParaRPr lang="en-ZA"/>
                    </a:p>
                  </a:txBody>
                  <a:tcPr/>
                </a:tc>
                <a:tc>
                  <a:txBody>
                    <a:bodyPr/>
                    <a:lstStyle/>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085768">
                <a:tc vMerge="1">
                  <a:txBody>
                    <a:bodyPr/>
                    <a:lstStyle/>
                    <a:p>
                      <a:endParaRPr lang="en-ZA"/>
                    </a:p>
                  </a:txBody>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a:lnSpc>
                          <a:spcPct val="118000"/>
                        </a:lnSpc>
                        <a:spcAft>
                          <a:spcPts val="0"/>
                        </a:spcAft>
                        <a:tabLst>
                          <a:tab pos="1674495" algn="l"/>
                        </a:tabLst>
                      </a:pPr>
                      <a:r>
                        <a:rPr lang="en-ZA" sz="900" b="1" u="sng" kern="0" dirty="0">
                          <a:solidFill>
                            <a:srgbClr val="3399FF"/>
                          </a:solidFill>
                          <a:effectLst/>
                          <a:latin typeface="Arial"/>
                          <a:ea typeface="Calibri"/>
                          <a:cs typeface="Times New Roman"/>
                        </a:rPr>
                        <a:t>Mpumalanga</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3399FF"/>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11 Approvals          19 Approvals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(0.9%)                     (2.4%)</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376460">
                <a:tc vMerge="1">
                  <a:txBody>
                    <a:bodyPr/>
                    <a:lstStyle/>
                    <a:p>
                      <a:endParaRPr lang="en-ZA"/>
                    </a:p>
                  </a:txBody>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rowSpan="2">
                  <a:txBody>
                    <a:bodyPr/>
                    <a:lstStyle/>
                    <a:p>
                      <a:pPr>
                        <a:lnSpc>
                          <a:spcPct val="118000"/>
                        </a:lnSpc>
                        <a:spcAft>
                          <a:spcPts val="0"/>
                        </a:spcAft>
                        <a:tabLst>
                          <a:tab pos="1674495" algn="l"/>
                        </a:tabLst>
                      </a:pPr>
                      <a:r>
                        <a:rPr lang="en-ZA" sz="900" b="1"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a:solidFill>
                            <a:srgbClr val="FF33CC"/>
                          </a:solidFill>
                          <a:effectLst/>
                          <a:latin typeface="Arial"/>
                          <a:ea typeface="Calibri"/>
                          <a:cs typeface="Times New Roman"/>
                        </a:rPr>
                        <a:t>KwaZulu-Natal</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FF33CC"/>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218 Approvals      130 approvals</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(19.4 %)              (16.3%)</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u="sng" kern="0" dirty="0">
                          <a:solidFill>
                            <a:srgbClr val="FF6600"/>
                          </a:solidFill>
                          <a:effectLst/>
                          <a:latin typeface="Arial"/>
                          <a:ea typeface="Calibri"/>
                          <a:cs typeface="Times New Roman"/>
                        </a:rPr>
                        <a:t>Eastern Cape</a:t>
                      </a:r>
                      <a:endParaRPr lang="en-ZA" sz="900" kern="1400" dirty="0">
                        <a:solidFill>
                          <a:srgbClr val="FF6600"/>
                        </a:solidFill>
                        <a:effectLst/>
                        <a:latin typeface="Calibri"/>
                        <a:ea typeface="Times New Roman"/>
                        <a:cs typeface="Times New Roman"/>
                      </a:endParaRPr>
                    </a:p>
                    <a:p>
                      <a:pPr>
                        <a:lnSpc>
                          <a:spcPct val="118000"/>
                        </a:lnSpc>
                        <a:spcAft>
                          <a:spcPts val="0"/>
                        </a:spcAft>
                        <a:tabLst>
                          <a:tab pos="1674495" algn="l"/>
                        </a:tabLst>
                      </a:pPr>
                      <a:r>
                        <a:rPr lang="en-ZA" sz="900" b="1" kern="0" dirty="0">
                          <a:gradFill>
                            <a:gsLst>
                              <a:gs pos="0">
                                <a:srgbClr val="A0A000"/>
                              </a:gs>
                              <a:gs pos="50000">
                                <a:srgbClr val="E6E600"/>
                              </a:gs>
                              <a:gs pos="100000">
                                <a:srgbClr val="FFFF00"/>
                              </a:gs>
                            </a:gsLst>
                            <a:lin ang="16200000" scaled="0"/>
                          </a:gradFill>
                          <a:effectLst/>
                          <a:latin typeface="Arial"/>
                          <a:ea typeface="Calibri"/>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b="1" kern="0" dirty="0">
                          <a:solidFill>
                            <a:srgbClr val="000000"/>
                          </a:solidFill>
                          <a:effectLst/>
                          <a:latin typeface="Arial"/>
                          <a:ea typeface="Calibri"/>
                          <a:cs typeface="Times New Roman"/>
                        </a:rPr>
                        <a:t>2014/15                     2015/16</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28 Approvals            34 Approvals</a:t>
                      </a:r>
                      <a:endParaRPr lang="en-ZA" sz="900" kern="1400" dirty="0">
                        <a:solidFill>
                          <a:srgbClr val="000000"/>
                        </a:solidFill>
                        <a:effectLst/>
                        <a:latin typeface="Calibri"/>
                        <a:ea typeface="Times New Roman"/>
                        <a:cs typeface="Times New Roman"/>
                      </a:endParaRPr>
                    </a:p>
                    <a:p>
                      <a:pPr algn="ctr">
                        <a:lnSpc>
                          <a:spcPct val="118000"/>
                        </a:lnSpc>
                        <a:spcAft>
                          <a:spcPts val="0"/>
                        </a:spcAft>
                        <a:tabLst>
                          <a:tab pos="1674495" algn="l"/>
                        </a:tabLst>
                      </a:pPr>
                      <a:r>
                        <a:rPr lang="en-ZA" sz="900" kern="0" dirty="0">
                          <a:solidFill>
                            <a:srgbClr val="000000"/>
                          </a:solidFill>
                          <a:effectLst/>
                          <a:latin typeface="Arial"/>
                          <a:ea typeface="Calibri"/>
                          <a:cs typeface="Times New Roman"/>
                        </a:rPr>
                        <a:t>(2.5%)                        (4.3%)</a:t>
                      </a:r>
                      <a:endParaRPr lang="en-ZA" sz="900" kern="1400" dirty="0">
                        <a:solidFill>
                          <a:srgbClr val="000000"/>
                        </a:solidFill>
                        <a:effectLst/>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649237">
                <a:tc>
                  <a:txBody>
                    <a:bodyPr/>
                    <a:lstStyle/>
                    <a:p>
                      <a:pPr marL="0" marR="0" lvl="0" indent="0" algn="ctr" defTabSz="914400" rtl="0" eaLnBrk="1" fontAlgn="auto" latinLnBrk="0" hangingPunct="1">
                        <a:lnSpc>
                          <a:spcPct val="118000"/>
                        </a:lnSpc>
                        <a:spcBef>
                          <a:spcPts val="0"/>
                        </a:spcBef>
                        <a:spcAft>
                          <a:spcPts val="0"/>
                        </a:spcAft>
                        <a:buClrTx/>
                        <a:buSzTx/>
                        <a:buFontTx/>
                        <a:buNone/>
                        <a:tabLst>
                          <a:tab pos="1674495" algn="l"/>
                        </a:tabLst>
                        <a:defRPr/>
                      </a:pPr>
                      <a:endParaRPr kumimoji="0" lang="en-ZA" sz="1100" b="1" i="0" u="sng" strike="noStrike" kern="0" cap="none" spc="0" normalizeH="0" baseline="0" noProof="0" dirty="0" smtClean="0">
                        <a:ln>
                          <a:noFill/>
                        </a:ln>
                        <a:solidFill>
                          <a:schemeClr val="tx1"/>
                        </a:solidFill>
                        <a:effectLst/>
                        <a:uLnTx/>
                        <a:uFillTx/>
                        <a:latin typeface="Arial"/>
                        <a:ea typeface="Calibri"/>
                        <a:cs typeface="Times New Roman"/>
                      </a:endParaRPr>
                    </a:p>
                    <a:p>
                      <a:pPr marL="0" marR="0" lvl="0" indent="0" algn="ctr" defTabSz="914400" rtl="0" eaLnBrk="1" fontAlgn="auto" latinLnBrk="0" hangingPunct="1">
                        <a:lnSpc>
                          <a:spcPct val="118000"/>
                        </a:lnSpc>
                        <a:spcBef>
                          <a:spcPts val="0"/>
                        </a:spcBef>
                        <a:spcAft>
                          <a:spcPts val="0"/>
                        </a:spcAft>
                        <a:buClrTx/>
                        <a:buSzTx/>
                        <a:buFontTx/>
                        <a:buNone/>
                        <a:tabLst>
                          <a:tab pos="1674495" algn="l"/>
                        </a:tabLst>
                        <a:defRPr/>
                      </a:pPr>
                      <a:r>
                        <a:rPr kumimoji="0" lang="en-ZA" sz="1400" b="1" i="0" u="sng" strike="noStrike" kern="0" cap="none" spc="0" normalizeH="0" baseline="0" noProof="0" dirty="0" smtClean="0">
                          <a:ln>
                            <a:noFill/>
                          </a:ln>
                          <a:solidFill>
                            <a:schemeClr val="tx1"/>
                          </a:solidFill>
                          <a:effectLst/>
                          <a:uLnTx/>
                          <a:uFillTx/>
                          <a:latin typeface="Arial"/>
                          <a:ea typeface="Calibri"/>
                          <a:cs typeface="Times New Roman"/>
                        </a:rPr>
                        <a:t>Western Cape</a:t>
                      </a:r>
                      <a:endParaRPr kumimoji="0" lang="en-ZA" sz="1400" b="1" i="0" u="none" strike="noStrike" kern="1400" cap="none" spc="0" normalizeH="0" baseline="0" noProof="0" dirty="0" smtClean="0">
                        <a:ln>
                          <a:noFill/>
                        </a:ln>
                        <a:solidFill>
                          <a:schemeClr val="tx1"/>
                        </a:solidFill>
                        <a:effectLst/>
                        <a:uLnTx/>
                        <a:uFillTx/>
                        <a:latin typeface="Calibri"/>
                        <a:ea typeface="Times New Roman"/>
                        <a:cs typeface="Times New Roman"/>
                      </a:endParaRPr>
                    </a:p>
                    <a:p>
                      <a:pPr marL="0" marR="0" lvl="0" indent="0" algn="ctr" defTabSz="914400" rtl="0" eaLnBrk="1" fontAlgn="auto" latinLnBrk="0" hangingPunct="1">
                        <a:lnSpc>
                          <a:spcPct val="118000"/>
                        </a:lnSpc>
                        <a:spcBef>
                          <a:spcPts val="0"/>
                        </a:spcBef>
                        <a:spcAft>
                          <a:spcPts val="0"/>
                        </a:spcAft>
                        <a:buClrTx/>
                        <a:buSzTx/>
                        <a:buFontTx/>
                        <a:buNone/>
                        <a:tabLst>
                          <a:tab pos="1674495" algn="l"/>
                        </a:tabLst>
                        <a:defRPr/>
                      </a:pPr>
                      <a:r>
                        <a:rPr kumimoji="0" lang="en-ZA" sz="1200" b="1" i="0" u="none" strike="noStrike" kern="0" cap="none" spc="0" normalizeH="0" baseline="0" noProof="0" dirty="0" smtClean="0">
                          <a:ln>
                            <a:noFill/>
                          </a:ln>
                          <a:solidFill>
                            <a:schemeClr val="tx1"/>
                          </a:solidFill>
                          <a:effectLst/>
                          <a:uLnTx/>
                          <a:uFillTx/>
                          <a:latin typeface="Arial"/>
                          <a:ea typeface="Calibri"/>
                          <a:cs typeface="Times New Roman"/>
                        </a:rPr>
                        <a:t> </a:t>
                      </a:r>
                      <a:endParaRPr kumimoji="0" lang="en-ZA" sz="1200" b="1" i="0" u="none" strike="noStrike" kern="1400" cap="none" spc="0" normalizeH="0" baseline="0" noProof="0" dirty="0" smtClean="0">
                        <a:ln>
                          <a:noFill/>
                        </a:ln>
                        <a:solidFill>
                          <a:schemeClr val="tx1"/>
                        </a:solidFill>
                        <a:effectLst/>
                        <a:uLnTx/>
                        <a:uFillTx/>
                        <a:latin typeface="Calibri"/>
                        <a:ea typeface="Times New Roman"/>
                        <a:cs typeface="Times New Roman"/>
                      </a:endParaRPr>
                    </a:p>
                    <a:p>
                      <a:pPr marL="0" marR="0" lvl="0" indent="0" algn="ctr" defTabSz="914400" rtl="0" eaLnBrk="1" fontAlgn="auto" latinLnBrk="0" hangingPunct="1">
                        <a:lnSpc>
                          <a:spcPct val="118000"/>
                        </a:lnSpc>
                        <a:spcBef>
                          <a:spcPts val="0"/>
                        </a:spcBef>
                        <a:spcAft>
                          <a:spcPts val="0"/>
                        </a:spcAft>
                        <a:buClrTx/>
                        <a:buSzTx/>
                        <a:buFontTx/>
                        <a:buNone/>
                        <a:tabLst>
                          <a:tab pos="1674495" algn="l"/>
                        </a:tabLst>
                        <a:defRPr/>
                      </a:pPr>
                      <a:r>
                        <a:rPr kumimoji="0" lang="en-ZA" sz="1100" b="1" i="0" u="none" strike="noStrike" kern="0" cap="none" spc="0" normalizeH="0" baseline="0" noProof="0" dirty="0" smtClean="0">
                          <a:ln>
                            <a:noFill/>
                          </a:ln>
                          <a:solidFill>
                            <a:schemeClr val="tx1"/>
                          </a:solidFill>
                          <a:effectLst/>
                          <a:uLnTx/>
                          <a:uFillTx/>
                          <a:latin typeface="Arial"/>
                          <a:ea typeface="Calibri"/>
                          <a:cs typeface="Times New Roman"/>
                        </a:rPr>
                        <a:t>2014/15                 2015/16</a:t>
                      </a:r>
                      <a:endParaRPr kumimoji="0" lang="en-ZA" sz="1100" b="1" i="0" u="none" strike="noStrike" kern="1400" cap="none" spc="0" normalizeH="0" baseline="0" noProof="0" dirty="0" smtClean="0">
                        <a:ln>
                          <a:noFill/>
                        </a:ln>
                        <a:solidFill>
                          <a:schemeClr val="tx1"/>
                        </a:solidFill>
                        <a:effectLst/>
                        <a:uLnTx/>
                        <a:uFillTx/>
                        <a:latin typeface="Calibri"/>
                        <a:ea typeface="Calibri"/>
                        <a:cs typeface="Times New Roman"/>
                      </a:endParaRPr>
                    </a:p>
                    <a:p>
                      <a:pPr marL="0" marR="0" lvl="0" indent="0" algn="ctr" defTabSz="914400" rtl="0" eaLnBrk="1" fontAlgn="auto" latinLnBrk="0" hangingPunct="1">
                        <a:lnSpc>
                          <a:spcPct val="118000"/>
                        </a:lnSpc>
                        <a:spcBef>
                          <a:spcPts val="0"/>
                        </a:spcBef>
                        <a:spcAft>
                          <a:spcPts val="0"/>
                        </a:spcAft>
                        <a:buClrTx/>
                        <a:buSzTx/>
                        <a:buFontTx/>
                        <a:buNone/>
                        <a:tabLst>
                          <a:tab pos="1674495" algn="l"/>
                        </a:tabLst>
                        <a:defRPr/>
                      </a:pPr>
                      <a:r>
                        <a:rPr kumimoji="0" lang="en-ZA" sz="1100" b="1" i="0" u="none" strike="noStrike" kern="0" cap="none" spc="0" normalizeH="0" baseline="0" noProof="0" dirty="0" smtClean="0">
                          <a:ln>
                            <a:noFill/>
                          </a:ln>
                          <a:solidFill>
                            <a:schemeClr val="tx1"/>
                          </a:solidFill>
                          <a:effectLst/>
                          <a:uLnTx/>
                          <a:uFillTx/>
                          <a:latin typeface="Arial"/>
                          <a:ea typeface="Calibri"/>
                          <a:cs typeface="Times New Roman"/>
                        </a:rPr>
                        <a:t>320 Approvals 277 Approvals</a:t>
                      </a:r>
                      <a:endParaRPr kumimoji="0" lang="en-ZA" sz="1100" b="1" i="0" u="none" strike="noStrike" kern="1400" cap="none" spc="0" normalizeH="0" baseline="0" noProof="0" dirty="0" smtClean="0">
                        <a:ln>
                          <a:noFill/>
                        </a:ln>
                        <a:solidFill>
                          <a:schemeClr val="tx1"/>
                        </a:solidFill>
                        <a:effectLst/>
                        <a:uLnTx/>
                        <a:uFillTx/>
                        <a:latin typeface="Calibri"/>
                        <a:ea typeface="Times New Roman"/>
                        <a:cs typeface="Times New Roman"/>
                      </a:endParaRPr>
                    </a:p>
                    <a:p>
                      <a:pPr marL="0" marR="0" lvl="0" indent="0" algn="ctr" defTabSz="914400" rtl="0" eaLnBrk="1" fontAlgn="auto" latinLnBrk="0" hangingPunct="1">
                        <a:lnSpc>
                          <a:spcPct val="118000"/>
                        </a:lnSpc>
                        <a:spcBef>
                          <a:spcPts val="0"/>
                        </a:spcBef>
                        <a:spcAft>
                          <a:spcPts val="0"/>
                        </a:spcAft>
                        <a:buClrTx/>
                        <a:buSzTx/>
                        <a:buFontTx/>
                        <a:buNone/>
                        <a:tabLst>
                          <a:tab pos="1674495" algn="l"/>
                        </a:tabLst>
                        <a:defRPr/>
                      </a:pPr>
                      <a:r>
                        <a:rPr kumimoji="0" lang="en-ZA" sz="1100" b="1" i="0" u="none" strike="noStrike" kern="0" cap="none" spc="0" normalizeH="0" baseline="0" noProof="0" dirty="0" smtClean="0">
                          <a:ln>
                            <a:noFill/>
                          </a:ln>
                          <a:solidFill>
                            <a:schemeClr val="tx1"/>
                          </a:solidFill>
                          <a:effectLst/>
                          <a:uLnTx/>
                          <a:uFillTx/>
                          <a:latin typeface="Arial"/>
                          <a:ea typeface="Calibri"/>
                          <a:cs typeface="Times New Roman"/>
                        </a:rPr>
                        <a:t>(28.4%)                       (33.4%)</a:t>
                      </a:r>
                      <a:endParaRPr kumimoji="0" lang="en-ZA" sz="1100" b="1" i="0" u="none" strike="noStrike" kern="1400" cap="none" spc="0" normalizeH="0" baseline="0" noProof="0" dirty="0" smtClean="0">
                        <a:ln>
                          <a:noFill/>
                        </a:ln>
                        <a:solidFill>
                          <a:schemeClr val="tx1"/>
                        </a:solidFill>
                        <a:effectLst/>
                        <a:uLnTx/>
                        <a:uFillTx/>
                        <a:latin typeface="Calibri"/>
                        <a:ea typeface="Times New Roman"/>
                        <a:cs typeface="Times New Roman"/>
                      </a:endParaRPr>
                    </a:p>
                  </a:txBody>
                  <a:tcPr marL="62953" marR="62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99FF"/>
                    </a:solidFill>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4"/>
                  </a:ext>
                </a:extLst>
              </a:tr>
            </a:tbl>
          </a:graphicData>
        </a:graphic>
      </p:graphicFrame>
      <p:pic>
        <p:nvPicPr>
          <p:cNvPr id="6" name="il_fi" descr="Description: http://www.linx.co.za/images/maps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491162" cy="30861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p:nvPr/>
        </p:nvCxnSpPr>
        <p:spPr>
          <a:xfrm rot="10800000">
            <a:off x="5580112" y="3977961"/>
            <a:ext cx="2209803" cy="803507"/>
          </a:xfrm>
          <a:prstGeom prst="bentConnector3">
            <a:avLst/>
          </a:prstGeom>
          <a:noFill/>
          <a:ln w="9525" cap="flat" cmpd="sng" algn="ctr">
            <a:solidFill>
              <a:sysClr val="window" lastClr="FFFFFF">
                <a:lumMod val="50000"/>
              </a:sysClr>
            </a:solidFill>
            <a:prstDash val="sysDot"/>
          </a:ln>
          <a:effectLst/>
        </p:spPr>
      </p:cxnSp>
      <p:cxnSp>
        <p:nvCxnSpPr>
          <p:cNvPr id="8" name="Elbow Connector 7"/>
          <p:cNvCxnSpPr/>
          <p:nvPr/>
        </p:nvCxnSpPr>
        <p:spPr>
          <a:xfrm rot="10800000">
            <a:off x="6270175" y="3270155"/>
            <a:ext cx="1426027" cy="387444"/>
          </a:xfrm>
          <a:prstGeom prst="bentConnector3">
            <a:avLst/>
          </a:prstGeom>
          <a:noFill/>
          <a:ln w="9525" cap="flat" cmpd="sng" algn="ctr">
            <a:solidFill>
              <a:sysClr val="window" lastClr="FFFFFF">
                <a:lumMod val="50000"/>
              </a:sysClr>
            </a:solidFill>
            <a:prstDash val="sysDot"/>
          </a:ln>
          <a:effectLst/>
        </p:spPr>
      </p:cxnSp>
      <p:cxnSp>
        <p:nvCxnSpPr>
          <p:cNvPr id="9" name="Straight Connector 8"/>
          <p:cNvCxnSpPr/>
          <p:nvPr/>
        </p:nvCxnSpPr>
        <p:spPr>
          <a:xfrm>
            <a:off x="1619250" y="772888"/>
            <a:ext cx="2714625" cy="1752600"/>
          </a:xfrm>
          <a:prstGeom prst="line">
            <a:avLst/>
          </a:prstGeom>
          <a:noFill/>
          <a:ln w="9525" cap="flat" cmpd="sng" algn="ctr">
            <a:solidFill>
              <a:sysClr val="window" lastClr="FFFFFF">
                <a:lumMod val="50000"/>
              </a:sysClr>
            </a:solidFill>
            <a:prstDash val="sysDot"/>
          </a:ln>
          <a:effectLst/>
        </p:spPr>
      </p:cxnSp>
      <p:cxnSp>
        <p:nvCxnSpPr>
          <p:cNvPr id="10" name="Elbow Connector 9"/>
          <p:cNvCxnSpPr/>
          <p:nvPr/>
        </p:nvCxnSpPr>
        <p:spPr>
          <a:xfrm>
            <a:off x="1619250" y="2411188"/>
            <a:ext cx="1676400" cy="800100"/>
          </a:xfrm>
          <a:prstGeom prst="bentConnector3">
            <a:avLst/>
          </a:prstGeom>
          <a:noFill/>
          <a:ln w="9525" cap="flat" cmpd="sng" algn="ctr">
            <a:solidFill>
              <a:sysClr val="window" lastClr="FFFFFF">
                <a:lumMod val="50000"/>
              </a:sysClr>
            </a:solidFill>
            <a:prstDash val="sysDot"/>
          </a:ln>
          <a:effectLst/>
        </p:spPr>
      </p:cxnSp>
      <p:cxnSp>
        <p:nvCxnSpPr>
          <p:cNvPr id="11" name="Straight Connector 10"/>
          <p:cNvCxnSpPr/>
          <p:nvPr/>
        </p:nvCxnSpPr>
        <p:spPr>
          <a:xfrm flipH="1">
            <a:off x="6477004" y="2348880"/>
            <a:ext cx="1219197" cy="165722"/>
          </a:xfrm>
          <a:prstGeom prst="line">
            <a:avLst/>
          </a:prstGeom>
          <a:noFill/>
          <a:ln w="9525" cap="flat" cmpd="sng" algn="ctr">
            <a:solidFill>
              <a:sysClr val="window" lastClr="FFFFFF">
                <a:lumMod val="50000"/>
              </a:sysClr>
            </a:solidFill>
            <a:prstDash val="sysDot"/>
          </a:ln>
          <a:effectLst/>
        </p:spPr>
      </p:cxnSp>
      <p:cxnSp>
        <p:nvCxnSpPr>
          <p:cNvPr id="12" name="Straight Connector 11"/>
          <p:cNvCxnSpPr/>
          <p:nvPr/>
        </p:nvCxnSpPr>
        <p:spPr>
          <a:xfrm flipV="1">
            <a:off x="5715000" y="838200"/>
            <a:ext cx="38100" cy="1676402"/>
          </a:xfrm>
          <a:prstGeom prst="line">
            <a:avLst/>
          </a:prstGeom>
          <a:noFill/>
          <a:ln w="9525" cap="flat" cmpd="sng" algn="ctr">
            <a:solidFill>
              <a:sysClr val="window" lastClr="FFFFFF">
                <a:lumMod val="50000"/>
              </a:sysClr>
            </a:solidFill>
            <a:prstDash val="sysDot"/>
          </a:ln>
          <a:effectLst/>
        </p:spPr>
      </p:cxnSp>
      <p:cxnSp>
        <p:nvCxnSpPr>
          <p:cNvPr id="13" name="Straight Connector 12"/>
          <p:cNvCxnSpPr/>
          <p:nvPr/>
        </p:nvCxnSpPr>
        <p:spPr>
          <a:xfrm flipH="1">
            <a:off x="6858002" y="838200"/>
            <a:ext cx="1219198" cy="1219200"/>
          </a:xfrm>
          <a:prstGeom prst="line">
            <a:avLst/>
          </a:prstGeom>
          <a:noFill/>
          <a:ln w="9525" cap="flat" cmpd="sng" algn="ctr">
            <a:solidFill>
              <a:sysClr val="window" lastClr="FFFFFF">
                <a:lumMod val="50000"/>
              </a:sysClr>
            </a:solidFill>
            <a:prstDash val="sysDot"/>
          </a:ln>
          <a:effectLst/>
        </p:spPr>
      </p:cxnSp>
      <p:sp>
        <p:nvSpPr>
          <p:cNvPr id="14" name="TextBox 13"/>
          <p:cNvSpPr txBox="1"/>
          <p:nvPr/>
        </p:nvSpPr>
        <p:spPr>
          <a:xfrm>
            <a:off x="2090220" y="5788969"/>
            <a:ext cx="6979781" cy="707886"/>
          </a:xfrm>
          <a:prstGeom prst="rect">
            <a:avLst/>
          </a:prstGeom>
          <a:noFill/>
          <a:ln w="38100">
            <a:solidFill>
              <a:srgbClr val="FFC000"/>
            </a:solidFill>
          </a:ln>
        </p:spPr>
        <p:txBody>
          <a:bodyPr wrap="square" rtlCol="0">
            <a:spAutoFit/>
          </a:bodyPr>
          <a:lstStyle/>
          <a:p>
            <a:pPr algn="ctr"/>
            <a:r>
              <a:rPr lang="en-ZA" sz="2000" b="1" dirty="0" smtClean="0">
                <a:latin typeface="Arial" pitchFamily="34" charset="0"/>
                <a:cs typeface="Arial" pitchFamily="34" charset="0"/>
              </a:rPr>
              <a:t>Of the total SSAS approvals</a:t>
            </a:r>
            <a:r>
              <a:rPr lang="en-ZA" sz="2000" b="1" dirty="0">
                <a:latin typeface="Arial" pitchFamily="34" charset="0"/>
                <a:cs typeface="Arial" pitchFamily="34" charset="0"/>
              </a:rPr>
              <a:t>, the Western Cape province accessed </a:t>
            </a:r>
            <a:r>
              <a:rPr lang="en-ZA" sz="2000" b="1" dirty="0" smtClean="0">
                <a:latin typeface="Arial" pitchFamily="34" charset="0"/>
                <a:cs typeface="Arial" pitchFamily="34" charset="0"/>
              </a:rPr>
              <a:t>33.4 % of total value of approvals</a:t>
            </a:r>
            <a:endParaRPr lang="en-ZA" sz="2000" b="1" dirty="0">
              <a:latin typeface="Arial" pitchFamily="34" charset="0"/>
              <a:cs typeface="Arial" pitchFamily="34" charset="0"/>
            </a:endParaRPr>
          </a:p>
        </p:txBody>
      </p:sp>
      <p:cxnSp>
        <p:nvCxnSpPr>
          <p:cNvPr id="19" name="Straight Connector 18"/>
          <p:cNvCxnSpPr/>
          <p:nvPr/>
        </p:nvCxnSpPr>
        <p:spPr>
          <a:xfrm>
            <a:off x="3635896" y="838200"/>
            <a:ext cx="1600293" cy="2086362"/>
          </a:xfrm>
          <a:prstGeom prst="line">
            <a:avLst/>
          </a:prstGeom>
          <a:noFill/>
          <a:ln w="9525" cap="flat" cmpd="sng" algn="ctr">
            <a:solidFill>
              <a:sysClr val="window" lastClr="FFFFFF">
                <a:lumMod val="50000"/>
              </a:sysClr>
            </a:solidFill>
            <a:prstDash val="sysDot"/>
          </a:ln>
          <a:effectLst/>
        </p:spPr>
      </p:cxnSp>
    </p:spTree>
    <p:extLst>
      <p:ext uri="{BB962C8B-B14F-4D97-AF65-F5344CB8AC3E}">
        <p14:creationId xmlns:p14="http://schemas.microsoft.com/office/powerpoint/2010/main" val="373761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19</a:t>
            </a:fld>
            <a:endParaRPr lang="en-US">
              <a:solidFill>
                <a:srgbClr val="000000"/>
              </a:solidFill>
            </a:endParaRPr>
          </a:p>
        </p:txBody>
      </p:sp>
      <p:sp>
        <p:nvSpPr>
          <p:cNvPr id="4" name="Title 1"/>
          <p:cNvSpPr>
            <a:spLocks noGrp="1"/>
          </p:cNvSpPr>
          <p:nvPr>
            <p:ph type="title"/>
          </p:nvPr>
        </p:nvSpPr>
        <p:spPr>
          <a:xfrm>
            <a:off x="76200" y="76200"/>
            <a:ext cx="8153400" cy="381000"/>
          </a:xfrm>
          <a:noFill/>
        </p:spPr>
        <p:txBody>
          <a:bodyPr/>
          <a:lstStyle/>
          <a:p>
            <a:r>
              <a:rPr lang="en-ZA" sz="1600" dirty="0" smtClean="0">
                <a:solidFill>
                  <a:srgbClr val="499200"/>
                </a:solidFill>
                <a:latin typeface="Arial Black" pitchFamily="34" charset="0"/>
              </a:rPr>
              <a:t>SSAS NATIONAL </a:t>
            </a:r>
            <a:r>
              <a:rPr lang="en-ZA" sz="1600" dirty="0" smtClean="0">
                <a:solidFill>
                  <a:srgbClr val="499200"/>
                </a:solidFill>
                <a:latin typeface="Arial Black" pitchFamily="34" charset="0"/>
                <a:cs typeface="Arial" pitchFamily="34" charset="0"/>
              </a:rPr>
              <a:t>APPROVALS </a:t>
            </a:r>
            <a:r>
              <a:rPr lang="en-ZA" sz="1600" dirty="0">
                <a:solidFill>
                  <a:srgbClr val="499200"/>
                </a:solidFill>
                <a:latin typeface="Arial Black" pitchFamily="34" charset="0"/>
                <a:cs typeface="Arial" pitchFamily="34" charset="0"/>
              </a:rPr>
              <a:t>PER ENTITY TYPE </a:t>
            </a:r>
            <a:endParaRPr lang="en-ZA" sz="1600" dirty="0">
              <a:solidFill>
                <a:srgbClr val="499200"/>
              </a:solidFill>
              <a:latin typeface="Arial Black"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3633802"/>
              </p:ext>
            </p:extLst>
          </p:nvPr>
        </p:nvGraphicFramePr>
        <p:xfrm>
          <a:off x="152400" y="1258748"/>
          <a:ext cx="8458198" cy="4303852"/>
        </p:xfrm>
        <a:graphic>
          <a:graphicData uri="http://schemas.openxmlformats.org/drawingml/2006/table">
            <a:tbl>
              <a:tblPr firstRow="1" bandRow="1">
                <a:tableStyleId>{2D5ABB26-0587-4C30-8999-92F81FD0307C}</a:tableStyleId>
              </a:tblPr>
              <a:tblGrid>
                <a:gridCol w="2055178">
                  <a:extLst>
                    <a:ext uri="{9D8B030D-6E8A-4147-A177-3AD203B41FA5}">
                      <a16:colId xmlns:a16="http://schemas.microsoft.com/office/drawing/2014/main" val="20000"/>
                    </a:ext>
                  </a:extLst>
                </a:gridCol>
                <a:gridCol w="2055178">
                  <a:extLst>
                    <a:ext uri="{9D8B030D-6E8A-4147-A177-3AD203B41FA5}">
                      <a16:colId xmlns:a16="http://schemas.microsoft.com/office/drawing/2014/main" val="20001"/>
                    </a:ext>
                  </a:extLst>
                </a:gridCol>
                <a:gridCol w="120048">
                  <a:extLst>
                    <a:ext uri="{9D8B030D-6E8A-4147-A177-3AD203B41FA5}">
                      <a16:colId xmlns:a16="http://schemas.microsoft.com/office/drawing/2014/main" val="20002"/>
                    </a:ext>
                  </a:extLst>
                </a:gridCol>
                <a:gridCol w="2113897">
                  <a:extLst>
                    <a:ext uri="{9D8B030D-6E8A-4147-A177-3AD203B41FA5}">
                      <a16:colId xmlns:a16="http://schemas.microsoft.com/office/drawing/2014/main" val="20003"/>
                    </a:ext>
                  </a:extLst>
                </a:gridCol>
                <a:gridCol w="2113897">
                  <a:extLst>
                    <a:ext uri="{9D8B030D-6E8A-4147-A177-3AD203B41FA5}">
                      <a16:colId xmlns:a16="http://schemas.microsoft.com/office/drawing/2014/main" val="20004"/>
                    </a:ext>
                  </a:extLst>
                </a:gridCol>
              </a:tblGrid>
              <a:tr h="397278">
                <a:tc gridSpan="3">
                  <a:txBody>
                    <a:bodyPr/>
                    <a:lstStyle/>
                    <a:p>
                      <a:pPr algn="ctr"/>
                      <a:r>
                        <a:rPr lang="en-ZA" sz="1200" b="1" dirty="0" smtClean="0">
                          <a:latin typeface="Arial" pitchFamily="34" charset="0"/>
                          <a:cs typeface="Arial" pitchFamily="34" charset="0"/>
                        </a:rPr>
                        <a:t>Female-owned</a:t>
                      </a:r>
                      <a:r>
                        <a:rPr lang="en-ZA" sz="1200" b="1" baseline="0" dirty="0" smtClean="0">
                          <a:latin typeface="Arial" pitchFamily="34" charset="0"/>
                          <a:cs typeface="Arial" pitchFamily="34" charset="0"/>
                        </a:rPr>
                        <a:t> entities </a:t>
                      </a:r>
                      <a:endParaRPr lang="en-ZA" sz="12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pPr algn="ctr"/>
                      <a:endParaRPr lang="en-ZA"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ZA" sz="1200" b="1" dirty="0" smtClean="0">
                          <a:latin typeface="Arial" pitchFamily="34" charset="0"/>
                          <a:cs typeface="Arial" pitchFamily="34" charset="0"/>
                        </a:rPr>
                        <a:t>Male-owned entities </a:t>
                      </a:r>
                      <a:endParaRPr lang="en-ZA"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extLst>
                  <a:ext uri="{0D108BD9-81ED-4DB2-BD59-A6C34878D82A}">
                    <a16:rowId xmlns:a16="http://schemas.microsoft.com/office/drawing/2014/main" val="10000"/>
                  </a:ext>
                </a:extLst>
              </a:tr>
              <a:tr h="1721541">
                <a:tc gridSpan="3">
                  <a:txBody>
                    <a:bodyPr/>
                    <a:lstStyle/>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p>
                      <a:endParaRPr lang="en-ZA" sz="12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Z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extLst>
                  <a:ext uri="{0D108BD9-81ED-4DB2-BD59-A6C34878D82A}">
                    <a16:rowId xmlns:a16="http://schemas.microsoft.com/office/drawing/2014/main" val="10001"/>
                  </a:ext>
                </a:extLst>
              </a:tr>
              <a:tr h="2185033">
                <a:tc>
                  <a:txBody>
                    <a:bodyPr/>
                    <a:lstStyle/>
                    <a:p>
                      <a:pPr algn="ctr"/>
                      <a:r>
                        <a:rPr lang="en-ZA" sz="1050" b="1" kern="1200" dirty="0" smtClean="0">
                          <a:solidFill>
                            <a:schemeClr val="tx1"/>
                          </a:solidFill>
                          <a:effectLst/>
                          <a:latin typeface="Arial" pitchFamily="34" charset="0"/>
                          <a:ea typeface="+mn-ea"/>
                          <a:cs typeface="Arial" pitchFamily="34" charset="0"/>
                        </a:rPr>
                        <a:t>Black female-owned SMMEs</a:t>
                      </a:r>
                    </a:p>
                    <a:p>
                      <a:pPr algn="ctr"/>
                      <a:r>
                        <a:rPr lang="en-ZA" sz="1050" b="1" kern="1200" dirty="0" smtClean="0">
                          <a:solidFill>
                            <a:schemeClr val="tx1"/>
                          </a:solidFill>
                          <a:effectLst/>
                          <a:latin typeface="Arial" pitchFamily="34" charset="0"/>
                          <a:ea typeface="+mn-ea"/>
                          <a:cs typeface="Arial" pitchFamily="34" charset="0"/>
                        </a:rPr>
                        <a:t>             </a:t>
                      </a:r>
                      <a:endParaRPr lang="en-ZA" sz="1050" kern="1200" dirty="0" smtClean="0">
                        <a:solidFill>
                          <a:schemeClr val="tx1"/>
                        </a:solidFill>
                        <a:effectLst/>
                        <a:latin typeface="Arial" pitchFamily="34" charset="0"/>
                        <a:ea typeface="+mn-ea"/>
                        <a:cs typeface="Arial" pitchFamily="34" charset="0"/>
                      </a:endParaRPr>
                    </a:p>
                    <a:p>
                      <a:pPr algn="ctr"/>
                      <a:r>
                        <a:rPr lang="en-ZA" sz="1200" b="1" u="sng" kern="1200" dirty="0" smtClean="0">
                          <a:solidFill>
                            <a:srgbClr val="0000FF"/>
                          </a:solidFill>
                          <a:effectLst/>
                          <a:latin typeface="Arial" pitchFamily="34" charset="0"/>
                          <a:ea typeface="+mn-ea"/>
                          <a:cs typeface="Arial" pitchFamily="34" charset="0"/>
                        </a:rPr>
                        <a:t>2014/15</a:t>
                      </a:r>
                      <a:r>
                        <a:rPr lang="en-ZA" sz="1200" b="1" kern="1200" dirty="0" smtClean="0">
                          <a:solidFill>
                            <a:schemeClr val="tx1"/>
                          </a:solidFill>
                          <a:effectLst/>
                          <a:latin typeface="Arial" pitchFamily="34" charset="0"/>
                          <a:ea typeface="+mn-ea"/>
                          <a:cs typeface="Arial" pitchFamily="34" charset="0"/>
                        </a:rPr>
                        <a:t>                                                 </a:t>
                      </a:r>
                      <a:endParaRPr lang="en-ZA" sz="1200" kern="1200" dirty="0" smtClean="0">
                        <a:solidFill>
                          <a:schemeClr val="tx1"/>
                        </a:solidFill>
                        <a:effectLst/>
                        <a:latin typeface="Arial" pitchFamily="34" charset="0"/>
                        <a:ea typeface="+mn-ea"/>
                        <a:cs typeface="Arial" pitchFamily="34" charset="0"/>
                      </a:endParaRPr>
                    </a:p>
                    <a:p>
                      <a:pPr algn="ctr"/>
                      <a:r>
                        <a:rPr lang="en-ZA" sz="1200" kern="1200" dirty="0" smtClean="0">
                          <a:solidFill>
                            <a:schemeClr val="tx1"/>
                          </a:solidFill>
                          <a:effectLst/>
                          <a:latin typeface="Arial" pitchFamily="34" charset="0"/>
                          <a:ea typeface="+mn-ea"/>
                          <a:cs typeface="Arial" pitchFamily="34" charset="0"/>
                        </a:rPr>
                        <a:t>431 (38%)</a:t>
                      </a:r>
                    </a:p>
                    <a:p>
                      <a:pPr algn="ctr"/>
                      <a:endParaRPr lang="en-ZA" sz="1200" kern="1200" dirty="0" smtClean="0">
                        <a:solidFill>
                          <a:schemeClr val="tx1"/>
                        </a:solidFill>
                        <a:effectLst/>
                        <a:latin typeface="Arial" pitchFamily="34" charset="0"/>
                        <a:ea typeface="+mn-ea"/>
                        <a:cs typeface="Arial" pitchFamily="34" charset="0"/>
                      </a:endParaRPr>
                    </a:p>
                    <a:p>
                      <a:pPr algn="ctr"/>
                      <a:r>
                        <a:rPr lang="en-ZA" sz="1200" b="1" u="sng" kern="1200" dirty="0" smtClean="0">
                          <a:solidFill>
                            <a:srgbClr val="FF0000"/>
                          </a:solidFill>
                          <a:effectLst/>
                          <a:latin typeface="Arial" pitchFamily="34" charset="0"/>
                          <a:ea typeface="+mn-ea"/>
                          <a:cs typeface="Arial" pitchFamily="34" charset="0"/>
                        </a:rPr>
                        <a:t>2015/16</a:t>
                      </a:r>
                      <a:endParaRPr lang="en-ZA" sz="1200" kern="1200" dirty="0" smtClean="0">
                        <a:solidFill>
                          <a:srgbClr val="FF0000"/>
                        </a:solidFill>
                        <a:effectLst/>
                        <a:latin typeface="Arial" pitchFamily="34" charset="0"/>
                        <a:ea typeface="+mn-ea"/>
                        <a:cs typeface="Arial" pitchFamily="34" charset="0"/>
                      </a:endParaRPr>
                    </a:p>
                    <a:p>
                      <a:pPr algn="ctr"/>
                      <a:r>
                        <a:rPr lang="en-ZA" sz="1200" kern="1200" dirty="0" smtClean="0">
                          <a:solidFill>
                            <a:schemeClr val="tx1"/>
                          </a:solidFill>
                          <a:effectLst/>
                          <a:latin typeface="Arial" pitchFamily="34" charset="0"/>
                          <a:ea typeface="+mn-ea"/>
                          <a:cs typeface="Arial" pitchFamily="34" charset="0"/>
                        </a:rPr>
                        <a:t>294 (35%)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ZA" sz="1100" b="1" kern="1200" dirty="0" smtClean="0">
                          <a:solidFill>
                            <a:schemeClr val="tx1"/>
                          </a:solidFill>
                          <a:effectLst/>
                          <a:latin typeface="Arial" pitchFamily="34" charset="0"/>
                          <a:ea typeface="+mn-ea"/>
                          <a:cs typeface="Arial" pitchFamily="34" charset="0"/>
                        </a:rPr>
                        <a:t>White female-owned SMMEs</a:t>
                      </a:r>
                    </a:p>
                    <a:p>
                      <a:pPr algn="ctr"/>
                      <a:endParaRPr lang="en-ZA" sz="1100"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0000FF"/>
                          </a:solidFill>
                          <a:effectLst/>
                          <a:latin typeface="Arial" pitchFamily="34" charset="0"/>
                          <a:ea typeface="+mn-ea"/>
                          <a:cs typeface="Arial" pitchFamily="34" charset="0"/>
                        </a:rPr>
                        <a:t>2014/15</a:t>
                      </a:r>
                      <a:endParaRPr lang="en-ZA" sz="1100" kern="1200" dirty="0" smtClean="0">
                        <a:solidFill>
                          <a:srgbClr val="0000FF"/>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155 (14%)</a:t>
                      </a:r>
                    </a:p>
                    <a:p>
                      <a:pPr algn="ctr"/>
                      <a:endParaRPr lang="en-ZA" sz="1100"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FF0000"/>
                          </a:solidFill>
                          <a:effectLst/>
                          <a:latin typeface="Arial" pitchFamily="34" charset="0"/>
                          <a:ea typeface="+mn-ea"/>
                          <a:cs typeface="Arial" pitchFamily="34" charset="0"/>
                        </a:rPr>
                        <a:t>2015/16</a:t>
                      </a:r>
                      <a:endParaRPr lang="en-ZA" sz="1100" b="0" u="none" kern="1200" dirty="0" smtClean="0">
                        <a:solidFill>
                          <a:srgbClr val="FF0000"/>
                        </a:solidFill>
                        <a:effectLst/>
                        <a:latin typeface="Arial" pitchFamily="34" charset="0"/>
                        <a:ea typeface="+mn-ea"/>
                        <a:cs typeface="Arial" pitchFamily="34" charset="0"/>
                      </a:endParaRPr>
                    </a:p>
                    <a:p>
                      <a:pPr algn="ctr"/>
                      <a:r>
                        <a:rPr lang="en-ZA" sz="1100" b="0" u="none" kern="1200" dirty="0" smtClean="0">
                          <a:solidFill>
                            <a:schemeClr val="tx1"/>
                          </a:solidFill>
                          <a:effectLst/>
                          <a:latin typeface="Arial" pitchFamily="34" charset="0"/>
                          <a:ea typeface="+mn-ea"/>
                          <a:cs typeface="Arial" pitchFamily="34" charset="0"/>
                        </a:rPr>
                        <a:t>162</a:t>
                      </a:r>
                      <a:r>
                        <a:rPr lang="en-ZA" sz="1100" b="0" u="none" kern="1200" baseline="0" dirty="0" smtClean="0">
                          <a:solidFill>
                            <a:schemeClr val="tx1"/>
                          </a:solidFill>
                          <a:effectLst/>
                          <a:latin typeface="Arial" pitchFamily="34" charset="0"/>
                          <a:ea typeface="+mn-ea"/>
                          <a:cs typeface="Arial" pitchFamily="34" charset="0"/>
                        </a:rPr>
                        <a:t> (20%)</a:t>
                      </a:r>
                      <a:endParaRPr lang="en-ZA" sz="1100" kern="1200" dirty="0" smtClean="0">
                        <a:solidFill>
                          <a:schemeClr val="tx1"/>
                        </a:solidFill>
                        <a:effectLst/>
                        <a:latin typeface="Arial" pitchFamily="34" charset="0"/>
                        <a:ea typeface="+mn-ea"/>
                        <a:cs typeface="Arial" pitchFamily="34" charset="0"/>
                      </a:endParaRPr>
                    </a:p>
                    <a:p>
                      <a:pPr algn="ctr"/>
                      <a:endParaRPr lang="en-ZA"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ZA" sz="1100" kern="1200" dirty="0" smtClean="0">
                        <a:solidFill>
                          <a:schemeClr val="tx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100" b="1" kern="1200" dirty="0" smtClean="0">
                          <a:solidFill>
                            <a:schemeClr val="tx1"/>
                          </a:solidFill>
                          <a:effectLst/>
                          <a:latin typeface="Arial" pitchFamily="34" charset="0"/>
                          <a:ea typeface="+mn-ea"/>
                          <a:cs typeface="Arial" pitchFamily="34" charset="0"/>
                        </a:rPr>
                        <a:t>Black male-owned SMMEs</a:t>
                      </a:r>
                    </a:p>
                    <a:p>
                      <a:pPr algn="ctr"/>
                      <a:endParaRPr lang="en-ZA" sz="1100" b="1"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0000FF"/>
                          </a:solidFill>
                          <a:effectLst/>
                          <a:latin typeface="Arial" pitchFamily="34" charset="0"/>
                          <a:ea typeface="+mn-ea"/>
                          <a:cs typeface="Arial" pitchFamily="34" charset="0"/>
                        </a:rPr>
                        <a:t>2014/15</a:t>
                      </a:r>
                      <a:r>
                        <a:rPr lang="en-ZA" sz="1100" b="1" u="sng" kern="1200" dirty="0" smtClean="0">
                          <a:solidFill>
                            <a:schemeClr val="tx1"/>
                          </a:solidFill>
                          <a:effectLst/>
                          <a:latin typeface="Arial" pitchFamily="34" charset="0"/>
                          <a:ea typeface="+mn-ea"/>
                          <a:cs typeface="Arial" pitchFamily="34" charset="0"/>
                        </a:rPr>
                        <a:t> </a:t>
                      </a:r>
                      <a:r>
                        <a:rPr lang="en-ZA" sz="1100" b="1" kern="1200" dirty="0" smtClean="0">
                          <a:solidFill>
                            <a:schemeClr val="tx1"/>
                          </a:solidFill>
                          <a:effectLst/>
                          <a:latin typeface="Arial" pitchFamily="34" charset="0"/>
                          <a:ea typeface="+mn-ea"/>
                          <a:cs typeface="Arial" pitchFamily="34" charset="0"/>
                        </a:rPr>
                        <a:t>                                                      </a:t>
                      </a:r>
                      <a:endParaRPr lang="en-ZA" sz="1100" kern="1200" dirty="0" smtClean="0">
                        <a:solidFill>
                          <a:schemeClr val="tx1"/>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248 (22%)      </a:t>
                      </a:r>
                    </a:p>
                    <a:p>
                      <a:pPr algn="ctr"/>
                      <a:r>
                        <a:rPr lang="en-ZA" sz="1100" kern="1200" dirty="0" smtClean="0">
                          <a:solidFill>
                            <a:schemeClr val="tx1"/>
                          </a:solidFill>
                          <a:effectLst/>
                          <a:latin typeface="Arial" pitchFamily="34" charset="0"/>
                          <a:ea typeface="+mn-ea"/>
                          <a:cs typeface="Arial" pitchFamily="34" charset="0"/>
                        </a:rPr>
                        <a:t>                                          </a:t>
                      </a:r>
                    </a:p>
                    <a:p>
                      <a:pPr algn="ctr"/>
                      <a:r>
                        <a:rPr lang="en-ZA" sz="1100" b="1" u="sng" kern="1200" dirty="0" smtClean="0">
                          <a:solidFill>
                            <a:srgbClr val="FF0000"/>
                          </a:solidFill>
                          <a:effectLst/>
                          <a:latin typeface="Arial" pitchFamily="34" charset="0"/>
                          <a:ea typeface="+mn-ea"/>
                          <a:cs typeface="Arial" pitchFamily="34" charset="0"/>
                        </a:rPr>
                        <a:t>2015/16</a:t>
                      </a:r>
                      <a:r>
                        <a:rPr lang="en-ZA" sz="1100" b="1" kern="1200" dirty="0" smtClean="0">
                          <a:solidFill>
                            <a:srgbClr val="FF0000"/>
                          </a:solidFill>
                          <a:effectLst/>
                          <a:latin typeface="Arial" pitchFamily="34" charset="0"/>
                          <a:ea typeface="+mn-ea"/>
                          <a:cs typeface="Arial" pitchFamily="34" charset="0"/>
                        </a:rPr>
                        <a:t>  </a:t>
                      </a:r>
                      <a:r>
                        <a:rPr lang="en-ZA" sz="1100" b="1" kern="1200" dirty="0" smtClean="0">
                          <a:solidFill>
                            <a:schemeClr val="tx1"/>
                          </a:solidFill>
                          <a:effectLst/>
                          <a:latin typeface="Arial" pitchFamily="34" charset="0"/>
                          <a:ea typeface="+mn-ea"/>
                          <a:cs typeface="Arial" pitchFamily="34" charset="0"/>
                        </a:rPr>
                        <a:t>                                                      </a:t>
                      </a:r>
                      <a:endParaRPr lang="en-ZA" sz="1100" kern="1200" dirty="0" smtClean="0">
                        <a:solidFill>
                          <a:schemeClr val="tx1"/>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208 (26%)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100" b="1" kern="1200" dirty="0" smtClean="0">
                          <a:solidFill>
                            <a:schemeClr val="tx1"/>
                          </a:solidFill>
                          <a:effectLst/>
                          <a:latin typeface="Arial" pitchFamily="34" charset="0"/>
                          <a:ea typeface="+mn-ea"/>
                          <a:cs typeface="Arial" pitchFamily="34" charset="0"/>
                        </a:rPr>
                        <a:t>White male-owned SMMEs</a:t>
                      </a:r>
                    </a:p>
                    <a:p>
                      <a:pPr algn="ctr"/>
                      <a:endParaRPr lang="en-ZA" sz="1100" b="1" kern="1200" dirty="0" smtClean="0">
                        <a:solidFill>
                          <a:schemeClr val="tx1"/>
                        </a:solidFill>
                        <a:effectLst/>
                        <a:latin typeface="Arial" pitchFamily="34" charset="0"/>
                        <a:ea typeface="+mn-ea"/>
                        <a:cs typeface="Arial" pitchFamily="34" charset="0"/>
                      </a:endParaRPr>
                    </a:p>
                    <a:p>
                      <a:pPr algn="ctr"/>
                      <a:r>
                        <a:rPr lang="en-ZA" sz="1100" b="1" u="sng" kern="1200" dirty="0" smtClean="0">
                          <a:solidFill>
                            <a:srgbClr val="0000FF"/>
                          </a:solidFill>
                          <a:effectLst/>
                          <a:latin typeface="Arial" pitchFamily="34" charset="0"/>
                          <a:ea typeface="+mn-ea"/>
                          <a:cs typeface="Arial" pitchFamily="34" charset="0"/>
                        </a:rPr>
                        <a:t>2014/15</a:t>
                      </a:r>
                      <a:endParaRPr lang="en-ZA" sz="1100" kern="1200" dirty="0" smtClean="0">
                        <a:solidFill>
                          <a:srgbClr val="0000FF"/>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effectLst/>
                          <a:latin typeface="Arial" pitchFamily="34" charset="0"/>
                          <a:ea typeface="+mn-ea"/>
                          <a:cs typeface="Arial" pitchFamily="34" charset="0"/>
                        </a:rPr>
                        <a:t>292 (26%)</a:t>
                      </a:r>
                      <a:r>
                        <a:rPr lang="en-ZA" sz="1100" b="1" u="sng" kern="1200" dirty="0" smtClean="0">
                          <a:solidFill>
                            <a:schemeClr val="tx1"/>
                          </a:solidFill>
                          <a:effectLst/>
                          <a:latin typeface="Arial" pitchFamily="34" charset="0"/>
                          <a:ea typeface="+mn-ea"/>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100" b="1" u="sng" kern="1200" dirty="0" smtClean="0">
                        <a:solidFill>
                          <a:schemeClr val="tx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100" b="1" u="sng" kern="1200" dirty="0" smtClean="0">
                          <a:solidFill>
                            <a:srgbClr val="FF0000"/>
                          </a:solidFill>
                          <a:effectLst/>
                          <a:latin typeface="Arial" pitchFamily="34" charset="0"/>
                          <a:ea typeface="+mn-ea"/>
                          <a:cs typeface="Arial" pitchFamily="34" charset="0"/>
                        </a:rPr>
                        <a:t>2015/16</a:t>
                      </a:r>
                      <a:endParaRPr lang="en-ZA" sz="1100" kern="1200" dirty="0" smtClean="0">
                        <a:solidFill>
                          <a:srgbClr val="FF0000"/>
                        </a:solidFill>
                        <a:effectLst/>
                        <a:latin typeface="Arial" pitchFamily="34" charset="0"/>
                        <a:ea typeface="+mn-ea"/>
                        <a:cs typeface="Arial" pitchFamily="34" charset="0"/>
                      </a:endParaRPr>
                    </a:p>
                    <a:p>
                      <a:pPr algn="ctr"/>
                      <a:r>
                        <a:rPr lang="en-ZA" sz="1100" kern="1200" dirty="0" smtClean="0">
                          <a:solidFill>
                            <a:schemeClr val="tx1"/>
                          </a:solidFill>
                          <a:effectLst/>
                          <a:latin typeface="Arial" pitchFamily="34" charset="0"/>
                          <a:ea typeface="+mn-ea"/>
                          <a:cs typeface="Arial" pitchFamily="34" charset="0"/>
                        </a:rPr>
                        <a:t>153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1200"/>
            <a:ext cx="2933245" cy="11458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992" y="1905000"/>
            <a:ext cx="2451804" cy="1145896"/>
          </a:xfrm>
          <a:prstGeom prst="rect">
            <a:avLst/>
          </a:prstGeom>
        </p:spPr>
      </p:pic>
    </p:spTree>
    <p:extLst>
      <p:ext uri="{BB962C8B-B14F-4D97-AF65-F5344CB8AC3E}">
        <p14:creationId xmlns:p14="http://schemas.microsoft.com/office/powerpoint/2010/main" val="214134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r>
              <a:rPr lang="en-US" sz="1600" b="1" dirty="0" smtClean="0">
                <a:solidFill>
                  <a:srgbClr val="499200"/>
                </a:solidFill>
                <a:latin typeface="Arial Black" panose="020B0A04020102020204" pitchFamily="34" charset="0"/>
                <a:cs typeface="Arial" panose="020B0604020202020204" pitchFamily="34" charset="0"/>
              </a:rPr>
              <a:t>PRINCIPLES WHICH GUIDE INCENTIVE DESIGN AND ADMINISTRATION</a:t>
            </a:r>
            <a:endParaRPr lang="en-US" sz="1600" b="1" dirty="0">
              <a:solidFill>
                <a:srgbClr val="499200"/>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3505200"/>
          </a:xfrm>
        </p:spPr>
        <p:txBody>
          <a:bodyPr>
            <a:normAutofit/>
          </a:bodyPr>
          <a:lstStyle/>
          <a:p>
            <a:pPr lvl="1"/>
            <a:r>
              <a:rPr lang="en-US" sz="1800" dirty="0" smtClean="0">
                <a:latin typeface="Arial" panose="020B0604020202020204" pitchFamily="34" charset="0"/>
                <a:cs typeface="Arial" panose="020B0604020202020204" pitchFamily="34" charset="0"/>
              </a:rPr>
              <a:t>Focus on supporting new investments (greenfield and brownfield)</a:t>
            </a:r>
          </a:p>
          <a:p>
            <a:pPr lvl="1"/>
            <a:r>
              <a:rPr lang="en-US" sz="1800" dirty="0" smtClean="0">
                <a:latin typeface="Arial" panose="020B0604020202020204" pitchFamily="34" charset="0"/>
                <a:cs typeface="Arial" panose="020B0604020202020204" pitchFamily="34" charset="0"/>
              </a:rPr>
              <a:t>Support is conditional on achievement of measurable benchmarks by recipient companies</a:t>
            </a:r>
          </a:p>
          <a:p>
            <a:pPr lvl="1"/>
            <a:r>
              <a:rPr lang="en-US" sz="1800" dirty="0" smtClean="0">
                <a:latin typeface="Arial" panose="020B0604020202020204" pitchFamily="34" charset="0"/>
                <a:cs typeface="Arial" panose="020B0604020202020204" pitchFamily="34" charset="0"/>
              </a:rPr>
              <a:t>Designed to address specific </a:t>
            </a:r>
            <a:r>
              <a:rPr lang="en-US" sz="1800" dirty="0">
                <a:latin typeface="Arial" panose="020B0604020202020204" pitchFamily="34" charset="0"/>
                <a:cs typeface="Arial" panose="020B0604020202020204" pitchFamily="34" charset="0"/>
              </a:rPr>
              <a:t>constraints and </a:t>
            </a:r>
            <a:r>
              <a:rPr lang="en-US" sz="1800" dirty="0" smtClean="0">
                <a:latin typeface="Arial" panose="020B0604020202020204" pitchFamily="34" charset="0"/>
                <a:cs typeface="Arial" panose="020B0604020202020204" pitchFamily="34" charset="0"/>
              </a:rPr>
              <a:t>opportunities</a:t>
            </a:r>
          </a:p>
          <a:p>
            <a:pPr lvl="1"/>
            <a:r>
              <a:rPr lang="en-US" sz="1800" dirty="0" smtClean="0">
                <a:latin typeface="Arial" panose="020B0604020202020204" pitchFamily="34" charset="0"/>
                <a:cs typeface="Arial" panose="020B0604020202020204" pitchFamily="34" charset="0"/>
              </a:rPr>
              <a:t>Rules are transparent</a:t>
            </a:r>
          </a:p>
          <a:p>
            <a:pPr lvl="1"/>
            <a:r>
              <a:rPr lang="en-US" sz="1800" dirty="0" smtClean="0">
                <a:latin typeface="Arial" panose="020B0604020202020204" pitchFamily="34" charset="0"/>
                <a:cs typeface="Arial" panose="020B0604020202020204" pitchFamily="34" charset="0"/>
              </a:rPr>
              <a:t>Keep up with international best practice</a:t>
            </a:r>
          </a:p>
          <a:p>
            <a:pPr lvl="1"/>
            <a:r>
              <a:rPr lang="en-US" sz="1800" dirty="0" smtClean="0">
                <a:latin typeface="Arial" panose="020B0604020202020204" pitchFamily="34" charset="0"/>
                <a:cs typeface="Arial" panose="020B0604020202020204" pitchFamily="34" charset="0"/>
              </a:rPr>
              <a:t>System of performance monitoring, enforcement of compliance, regular reporting, periodic review and adaptation</a:t>
            </a:r>
          </a:p>
        </p:txBody>
      </p:sp>
    </p:spTree>
    <p:extLst>
      <p:ext uri="{BB962C8B-B14F-4D97-AF65-F5344CB8AC3E}">
        <p14:creationId xmlns:p14="http://schemas.microsoft.com/office/powerpoint/2010/main" val="1145519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20</a:t>
            </a:fld>
            <a:endParaRPr lang="en-US">
              <a:solidFill>
                <a:srgbClr val="000000"/>
              </a:solidFill>
            </a:endParaRPr>
          </a:p>
        </p:txBody>
      </p:sp>
      <p:graphicFrame>
        <p:nvGraphicFramePr>
          <p:cNvPr id="4" name="Diagram 3"/>
          <p:cNvGraphicFramePr/>
          <p:nvPr>
            <p:extLst>
              <p:ext uri="{D42A27DB-BD31-4B8C-83A1-F6EECF244321}">
                <p14:modId xmlns:p14="http://schemas.microsoft.com/office/powerpoint/2010/main" val="2732432301"/>
              </p:ext>
            </p:extLst>
          </p:nvPr>
        </p:nvGraphicFramePr>
        <p:xfrm>
          <a:off x="179512" y="908720"/>
          <a:ext cx="8610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07504" y="116632"/>
            <a:ext cx="8712968" cy="569168"/>
          </a:xfrm>
          <a:noFill/>
        </p:spPr>
        <p:txBody>
          <a:bodyPr/>
          <a:lstStyle/>
          <a:p>
            <a:r>
              <a:rPr lang="en-ZA" sz="1600" b="1" dirty="0" smtClean="0">
                <a:solidFill>
                  <a:srgbClr val="499200"/>
                </a:solidFill>
                <a:latin typeface="Arial Black" pitchFamily="34" charset="0"/>
                <a:cs typeface="Arial" pitchFamily="34" charset="0"/>
              </a:rPr>
              <a:t>SSAS NUMBER OF ENTERPRISES APPROVED PER SECTOR IN THE WESTERN CAPE FOR 2015/16</a:t>
            </a:r>
            <a:endParaRPr lang="en-ZA" sz="1600" b="1" dirty="0">
              <a:solidFill>
                <a:srgbClr val="499200"/>
              </a:solidFill>
              <a:latin typeface="Arial Black" pitchFamily="34" charset="0"/>
              <a:cs typeface="Arial" pitchFamily="34" charset="0"/>
            </a:endParaRPr>
          </a:p>
        </p:txBody>
      </p:sp>
    </p:spTree>
    <p:extLst>
      <p:ext uri="{BB962C8B-B14F-4D97-AF65-F5344CB8AC3E}">
        <p14:creationId xmlns:p14="http://schemas.microsoft.com/office/powerpoint/2010/main" val="2363676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ZA" sz="1600" dirty="0" smtClean="0">
                <a:solidFill>
                  <a:srgbClr val="499200"/>
                </a:solidFill>
                <a:latin typeface="Arial Black" panose="020B0A04020102020204" pitchFamily="34" charset="0"/>
                <a:cs typeface="Arial" panose="020B0604020202020204" pitchFamily="34" charset="0"/>
              </a:rPr>
              <a:t>APPROVALS IN THE </a:t>
            </a:r>
            <a:r>
              <a:rPr lang="en-ZA" sz="1600" dirty="0">
                <a:solidFill>
                  <a:srgbClr val="499200"/>
                </a:solidFill>
                <a:latin typeface="Arial Black" panose="020B0A04020102020204" pitchFamily="34" charset="0"/>
                <a:cs typeface="Arial" panose="020B0604020202020204" pitchFamily="34" charset="0"/>
              </a:rPr>
              <a:t>M</a:t>
            </a:r>
            <a:r>
              <a:rPr lang="en-ZA" sz="1600" dirty="0" smtClean="0">
                <a:solidFill>
                  <a:srgbClr val="499200"/>
                </a:solidFill>
                <a:latin typeface="Arial Black" panose="020B0A04020102020204" pitchFamily="34" charset="0"/>
                <a:cs typeface="Arial" panose="020B0604020202020204" pitchFamily="34" charset="0"/>
              </a:rPr>
              <a:t>IC</a:t>
            </a:r>
            <a:endParaRPr lang="en-ZA" sz="1600" dirty="0">
              <a:solidFill>
                <a:srgbClr val="499200"/>
              </a:solidFill>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21</a:t>
            </a:fld>
            <a:endParaRPr lang="en-US"/>
          </a:p>
        </p:txBody>
      </p:sp>
      <p:sp>
        <p:nvSpPr>
          <p:cNvPr id="5" name="TextBox 4"/>
          <p:cNvSpPr txBox="1"/>
          <p:nvPr/>
        </p:nvSpPr>
        <p:spPr>
          <a:xfrm>
            <a:off x="522514" y="914400"/>
            <a:ext cx="8011886" cy="461665"/>
          </a:xfrm>
          <a:prstGeom prst="rect">
            <a:avLst/>
          </a:prstGeom>
          <a:solidFill>
            <a:schemeClr val="accent6">
              <a:lumMod val="20000"/>
              <a:lumOff val="80000"/>
            </a:schemeClr>
          </a:solidFill>
          <a:ln w="28575">
            <a:solidFill>
              <a:schemeClr val="tx1"/>
            </a:solidFill>
            <a:prstDash val="solid"/>
          </a:ln>
        </p:spPr>
        <p:txBody>
          <a:bodyPr wrap="square" rtlCol="0">
            <a:spAutoFit/>
          </a:bodyPr>
          <a:lstStyle/>
          <a:p>
            <a:pPr algn="ctr"/>
            <a:r>
              <a:rPr lang="en-ZA" dirty="0"/>
              <a:t>M</a:t>
            </a:r>
            <a:r>
              <a:rPr lang="en-ZA" dirty="0" smtClean="0"/>
              <a:t>IC contributed 70%</a:t>
            </a:r>
            <a:r>
              <a:rPr lang="en-ZA" dirty="0" smtClean="0">
                <a:solidFill>
                  <a:srgbClr val="FF0000"/>
                </a:solidFill>
              </a:rPr>
              <a:t> </a:t>
            </a:r>
            <a:r>
              <a:rPr lang="en-ZA" dirty="0"/>
              <a:t>of total IDAD approvals for incentives</a:t>
            </a:r>
          </a:p>
        </p:txBody>
      </p:sp>
      <p:graphicFrame>
        <p:nvGraphicFramePr>
          <p:cNvPr id="9" name="Diagram 8"/>
          <p:cNvGraphicFramePr/>
          <p:nvPr>
            <p:extLst>
              <p:ext uri="{D42A27DB-BD31-4B8C-83A1-F6EECF244321}">
                <p14:modId xmlns:p14="http://schemas.microsoft.com/office/powerpoint/2010/main" val="1140029233"/>
              </p:ext>
            </p:extLst>
          </p:nvPr>
        </p:nvGraphicFramePr>
        <p:xfrm>
          <a:off x="381000" y="1767168"/>
          <a:ext cx="8153400" cy="165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514" y="3301971"/>
            <a:ext cx="3733800" cy="1244571"/>
          </a:xfrm>
          <a:prstGeom prst="rect">
            <a:avLst/>
          </a:prstGeom>
        </p:spPr>
      </p:pic>
      <p:grpSp>
        <p:nvGrpSpPr>
          <p:cNvPr id="14" name="Group 13"/>
          <p:cNvGrpSpPr/>
          <p:nvPr/>
        </p:nvGrpSpPr>
        <p:grpSpPr>
          <a:xfrm>
            <a:off x="341412" y="4546542"/>
            <a:ext cx="4096004" cy="711257"/>
            <a:chOff x="4052322" y="812744"/>
            <a:chExt cx="4096004" cy="711257"/>
          </a:xfrm>
          <a:solidFill>
            <a:srgbClr val="0070C0"/>
          </a:solidFill>
        </p:grpSpPr>
        <p:sp>
          <p:nvSpPr>
            <p:cNvPr id="15" name="Rectangle 14"/>
            <p:cNvSpPr/>
            <p:nvPr/>
          </p:nvSpPr>
          <p:spPr>
            <a:xfrm>
              <a:off x="4052322" y="812744"/>
              <a:ext cx="4096004" cy="71125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4052322" y="965144"/>
              <a:ext cx="4096004" cy="558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800" b="1" dirty="0" smtClean="0">
                  <a:solidFill>
                    <a:schemeClr val="tx1"/>
                  </a:solidFill>
                  <a:latin typeface="Arial" pitchFamily="34" charset="0"/>
                  <a:cs typeface="Arial" pitchFamily="34" charset="0"/>
                </a:rPr>
                <a:t>35 262 </a:t>
              </a:r>
              <a:r>
                <a:rPr lang="en-ZA" sz="1400" b="1" dirty="0" smtClean="0">
                  <a:solidFill>
                    <a:schemeClr val="tx1"/>
                  </a:solidFill>
                  <a:latin typeface="Arial" pitchFamily="34" charset="0"/>
                  <a:cs typeface="Arial" pitchFamily="34" charset="0"/>
                </a:rPr>
                <a:t>Jobs projected* (2014/15)</a:t>
              </a: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800" b="1" dirty="0" smtClean="0">
                  <a:solidFill>
                    <a:schemeClr val="tx1"/>
                  </a:solidFill>
                  <a:latin typeface="Arial" pitchFamily="34" charset="0"/>
                  <a:cs typeface="Arial" pitchFamily="34" charset="0"/>
                </a:rPr>
                <a:t>7 259 </a:t>
              </a:r>
              <a:r>
                <a:rPr lang="en-ZA" sz="1400" b="1" kern="1200" dirty="0" smtClean="0">
                  <a:solidFill>
                    <a:schemeClr val="tx1"/>
                  </a:solidFill>
                  <a:latin typeface="Arial" pitchFamily="34" charset="0"/>
                  <a:cs typeface="Arial" pitchFamily="34" charset="0"/>
                </a:rPr>
                <a:t>Jobs projected (2015/16)</a:t>
              </a:r>
              <a:endParaRPr lang="en-ZA" sz="2000" b="1" kern="1200" dirty="0">
                <a:solidFill>
                  <a:schemeClr val="tx1"/>
                </a:solidFill>
                <a:latin typeface="Arial" pitchFamily="34" charset="0"/>
                <a:cs typeface="Arial" pitchFamily="34" charset="0"/>
              </a:endParaRPr>
            </a:p>
          </p:txBody>
        </p:sp>
      </p:grpSp>
      <p:graphicFrame>
        <p:nvGraphicFramePr>
          <p:cNvPr id="18" name="Chart 17"/>
          <p:cNvGraphicFramePr/>
          <p:nvPr>
            <p:extLst>
              <p:ext uri="{D42A27DB-BD31-4B8C-83A1-F6EECF244321}">
                <p14:modId xmlns:p14="http://schemas.microsoft.com/office/powerpoint/2010/main" val="3411487628"/>
              </p:ext>
            </p:extLst>
          </p:nvPr>
        </p:nvGraphicFramePr>
        <p:xfrm>
          <a:off x="4539050" y="3369548"/>
          <a:ext cx="3995350" cy="2243880"/>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p:cNvSpPr txBox="1"/>
          <p:nvPr/>
        </p:nvSpPr>
        <p:spPr>
          <a:xfrm>
            <a:off x="2971800" y="6019800"/>
            <a:ext cx="4800600" cy="246221"/>
          </a:xfrm>
          <a:prstGeom prst="rect">
            <a:avLst/>
          </a:prstGeom>
          <a:noFill/>
        </p:spPr>
        <p:txBody>
          <a:bodyPr wrap="square" rtlCol="0">
            <a:spAutoFit/>
          </a:bodyPr>
          <a:lstStyle/>
          <a:p>
            <a:r>
              <a:rPr lang="en-ZA" sz="1000" dirty="0" smtClean="0"/>
              <a:t>* Includes 33 257 actual jobs for MIP</a:t>
            </a:r>
            <a:endParaRPr lang="en-ZA" sz="1000" dirty="0"/>
          </a:p>
        </p:txBody>
      </p:sp>
    </p:spTree>
    <p:extLst>
      <p:ext uri="{BB962C8B-B14F-4D97-AF65-F5344CB8AC3E}">
        <p14:creationId xmlns:p14="http://schemas.microsoft.com/office/powerpoint/2010/main" val="3659689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4" y="228600"/>
            <a:ext cx="8262256" cy="228600"/>
          </a:xfrm>
        </p:spPr>
        <p:txBody>
          <a:bodyPr/>
          <a:lstStyle/>
          <a:p>
            <a:r>
              <a:rPr lang="en-ZA" sz="1800" b="1" kern="1200" dirty="0" smtClean="0">
                <a:solidFill>
                  <a:srgbClr val="499200"/>
                </a:solidFill>
                <a:latin typeface="Arial Black" pitchFamily="34" charset="0"/>
                <a:ea typeface="+mn-ea"/>
                <a:cs typeface="Arial" panose="020B0604020202020204" pitchFamily="34" charset="0"/>
              </a:rPr>
              <a:t>12I TAX ALLOWANCE INCENTIVE</a:t>
            </a:r>
            <a:endParaRPr lang="en-ZA" sz="1800" dirty="0">
              <a:solidFill>
                <a:srgbClr val="499200"/>
              </a:solidFill>
              <a:latin typeface="Arial Black"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22</a:t>
            </a:fld>
            <a:endParaRPr lang="en-US" dirty="0"/>
          </a:p>
        </p:txBody>
      </p:sp>
      <p:sp>
        <p:nvSpPr>
          <p:cNvPr id="29" name="TextBox 28"/>
          <p:cNvSpPr txBox="1"/>
          <p:nvPr/>
        </p:nvSpPr>
        <p:spPr>
          <a:xfrm>
            <a:off x="513608" y="2514600"/>
            <a:ext cx="1828800" cy="307777"/>
          </a:xfrm>
          <a:prstGeom prst="rect">
            <a:avLst/>
          </a:prstGeom>
          <a:noFill/>
        </p:spPr>
        <p:txBody>
          <a:bodyPr wrap="square" rtlCol="0">
            <a:spAutoFit/>
          </a:bodyPr>
          <a:lstStyle/>
          <a:p>
            <a:r>
              <a:rPr lang="en-ZA" sz="1400" b="1" dirty="0" smtClean="0">
                <a:latin typeface="Arial" pitchFamily="34" charset="0"/>
                <a:cs typeface="Arial" pitchFamily="34" charset="0"/>
              </a:rPr>
              <a:t>Value of Approvals</a:t>
            </a:r>
            <a:endParaRPr lang="en-ZA" sz="1400" b="1" dirty="0">
              <a:latin typeface="Arial" pitchFamily="34" charset="0"/>
              <a:cs typeface="Arial" pitchFamily="34" charset="0"/>
            </a:endParaRPr>
          </a:p>
        </p:txBody>
      </p:sp>
      <p:sp>
        <p:nvSpPr>
          <p:cNvPr id="30" name="TextBox 29"/>
          <p:cNvSpPr txBox="1"/>
          <p:nvPr/>
        </p:nvSpPr>
        <p:spPr>
          <a:xfrm>
            <a:off x="480951" y="722156"/>
            <a:ext cx="1828800" cy="307777"/>
          </a:xfrm>
          <a:prstGeom prst="rect">
            <a:avLst/>
          </a:prstGeom>
          <a:noFill/>
        </p:spPr>
        <p:txBody>
          <a:bodyPr wrap="square" rtlCol="0">
            <a:spAutoFit/>
          </a:bodyPr>
          <a:lstStyle/>
          <a:p>
            <a:r>
              <a:rPr lang="en-ZA" sz="1400" b="1" dirty="0" smtClean="0">
                <a:latin typeface="Arial" pitchFamily="34" charset="0"/>
                <a:cs typeface="Arial" pitchFamily="34" charset="0"/>
              </a:rPr>
              <a:t>Approved Projects </a:t>
            </a:r>
            <a:endParaRPr lang="en-ZA" sz="1400" b="1" dirty="0">
              <a:latin typeface="Arial" pitchFamily="34" charset="0"/>
              <a:cs typeface="Arial" pitchFamily="34" charset="0"/>
            </a:endParaRPr>
          </a:p>
        </p:txBody>
      </p:sp>
      <p:sp>
        <p:nvSpPr>
          <p:cNvPr id="31" name="TextBox 30"/>
          <p:cNvSpPr txBox="1"/>
          <p:nvPr/>
        </p:nvSpPr>
        <p:spPr>
          <a:xfrm>
            <a:off x="6248400" y="860655"/>
            <a:ext cx="2514600" cy="307777"/>
          </a:xfrm>
          <a:prstGeom prst="rect">
            <a:avLst/>
          </a:prstGeom>
          <a:noFill/>
        </p:spPr>
        <p:txBody>
          <a:bodyPr wrap="square" rtlCol="0">
            <a:spAutoFit/>
          </a:bodyPr>
          <a:lstStyle/>
          <a:p>
            <a:r>
              <a:rPr lang="en-ZA" sz="1400" b="1" dirty="0" smtClean="0">
                <a:latin typeface="Arial" pitchFamily="34" charset="0"/>
                <a:cs typeface="Arial" pitchFamily="34" charset="0"/>
              </a:rPr>
              <a:t>Projected Investment</a:t>
            </a:r>
            <a:endParaRPr lang="en-ZA" sz="1400" b="1" dirty="0">
              <a:latin typeface="Arial" pitchFamily="34" charset="0"/>
              <a:cs typeface="Arial"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356" y="1194935"/>
            <a:ext cx="1981199" cy="419926"/>
          </a:xfrm>
          <a:prstGeom prst="rect">
            <a:avLst/>
          </a:prstGeom>
          <a:effectLst>
            <a:glow rad="139700">
              <a:schemeClr val="accent4">
                <a:satMod val="175000"/>
                <a:alpha val="40000"/>
              </a:schemeClr>
            </a:glow>
          </a:effectLst>
        </p:spPr>
      </p:pic>
      <p:graphicFrame>
        <p:nvGraphicFramePr>
          <p:cNvPr id="19" name="Table 18"/>
          <p:cNvGraphicFramePr>
            <a:graphicFrameLocks noGrp="1"/>
          </p:cNvGraphicFramePr>
          <p:nvPr>
            <p:extLst>
              <p:ext uri="{D42A27DB-BD31-4B8C-83A1-F6EECF244321}">
                <p14:modId xmlns:p14="http://schemas.microsoft.com/office/powerpoint/2010/main" val="4073014217"/>
              </p:ext>
            </p:extLst>
          </p:nvPr>
        </p:nvGraphicFramePr>
        <p:xfrm>
          <a:off x="480948" y="1614861"/>
          <a:ext cx="2186052" cy="792480"/>
        </p:xfrm>
        <a:graphic>
          <a:graphicData uri="http://schemas.openxmlformats.org/drawingml/2006/table">
            <a:tbl>
              <a:tblPr firstRow="1" bandRow="1">
                <a:tableStyleId>{5C22544A-7EE6-4342-B048-85BDC9FD1C3A}</a:tableStyleId>
              </a:tblPr>
              <a:tblGrid>
                <a:gridCol w="850693">
                  <a:extLst>
                    <a:ext uri="{9D8B030D-6E8A-4147-A177-3AD203B41FA5}">
                      <a16:colId xmlns:a16="http://schemas.microsoft.com/office/drawing/2014/main" val="20000"/>
                    </a:ext>
                  </a:extLst>
                </a:gridCol>
                <a:gridCol w="1335359">
                  <a:extLst>
                    <a:ext uri="{9D8B030D-6E8A-4147-A177-3AD203B41FA5}">
                      <a16:colId xmlns:a16="http://schemas.microsoft.com/office/drawing/2014/main" val="20001"/>
                    </a:ext>
                  </a:extLst>
                </a:gridCol>
              </a:tblGrid>
              <a:tr h="171450">
                <a:tc>
                  <a:txBody>
                    <a:bodyPr/>
                    <a:lstStyle/>
                    <a:p>
                      <a:r>
                        <a:rPr lang="en-ZA" sz="1400" u="sng" dirty="0" smtClean="0">
                          <a:solidFill>
                            <a:schemeClr val="tx1"/>
                          </a:solidFill>
                          <a:latin typeface="Arial" pitchFamily="34" charset="0"/>
                          <a:cs typeface="Arial" pitchFamily="34" charset="0"/>
                        </a:rPr>
                        <a:t>2014/15</a:t>
                      </a:r>
                      <a:endParaRPr lang="en-ZA" sz="14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0" u="sng" dirty="0" smtClean="0">
                          <a:solidFill>
                            <a:schemeClr val="tx1"/>
                          </a:solidFill>
                          <a:latin typeface="Arial" pitchFamily="34" charset="0"/>
                          <a:cs typeface="Arial" pitchFamily="34" charset="0"/>
                        </a:rPr>
                        <a:t>2015/16</a:t>
                      </a:r>
                      <a:endParaRPr lang="en-ZA" sz="2000" u="sng" dirty="0">
                        <a:solidFill>
                          <a:schemeClr val="tx1"/>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450">
                <a:tc>
                  <a:txBody>
                    <a:bodyPr/>
                    <a:lstStyle/>
                    <a:p>
                      <a:r>
                        <a:rPr lang="en-ZA" sz="1400" b="0" dirty="0" smtClean="0">
                          <a:solidFill>
                            <a:srgbClr val="FF0000"/>
                          </a:solidFill>
                          <a:latin typeface="Arial" pitchFamily="34" charset="0"/>
                          <a:cs typeface="Arial" pitchFamily="34" charset="0"/>
                        </a:rPr>
                        <a:t>16</a:t>
                      </a:r>
                      <a:endParaRPr lang="en-ZA" sz="14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0" b="1" dirty="0" smtClean="0">
                          <a:solidFill>
                            <a:srgbClr val="FF0000"/>
                          </a:solidFill>
                          <a:latin typeface="Arial" pitchFamily="34" charset="0"/>
                          <a:cs typeface="Arial" pitchFamily="34" charset="0"/>
                        </a:rPr>
                        <a:t>38</a:t>
                      </a:r>
                      <a:endParaRPr lang="en-ZA" sz="20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0" name="Picture 1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7200" y="1028155"/>
            <a:ext cx="1932214" cy="568024"/>
          </a:xfrm>
          <a:prstGeom prst="rect">
            <a:avLst/>
          </a:prstGeom>
          <a:effectLst>
            <a:glow rad="63500">
              <a:schemeClr val="accent4">
                <a:satMod val="175000"/>
                <a:alpha val="40000"/>
              </a:schemeClr>
            </a:glow>
          </a:effectLst>
        </p:spPr>
      </p:pic>
      <p:sp>
        <p:nvSpPr>
          <p:cNvPr id="21" name="TextBox 20"/>
          <p:cNvSpPr txBox="1"/>
          <p:nvPr/>
        </p:nvSpPr>
        <p:spPr>
          <a:xfrm>
            <a:off x="2870860" y="1483548"/>
            <a:ext cx="2880692" cy="11695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800" b="1" dirty="0" smtClean="0">
                <a:solidFill>
                  <a:srgbClr val="FF0000"/>
                </a:solidFill>
                <a:latin typeface="Arial" pitchFamily="34" charset="0"/>
                <a:cs typeface="Arial" pitchFamily="34" charset="0"/>
              </a:rPr>
              <a:t>38 </a:t>
            </a:r>
            <a:r>
              <a:rPr lang="en-ZA" sz="1400" dirty="0" smtClean="0">
                <a:latin typeface="Arial" pitchFamily="34" charset="0"/>
                <a:cs typeface="Arial" pitchFamily="34" charset="0"/>
              </a:rPr>
              <a:t>12i TAI approvals to the value of </a:t>
            </a:r>
          </a:p>
          <a:p>
            <a:pPr algn="ctr"/>
            <a:r>
              <a:rPr lang="en-ZA" sz="2800" b="1" dirty="0" smtClean="0">
                <a:solidFill>
                  <a:srgbClr val="FF0000"/>
                </a:solidFill>
                <a:latin typeface="Arial" pitchFamily="34" charset="0"/>
                <a:cs typeface="Arial" pitchFamily="34" charset="0"/>
              </a:rPr>
              <a:t>R6</a:t>
            </a:r>
            <a:r>
              <a:rPr lang="en-ZA" sz="1400" b="1" dirty="0" smtClean="0">
                <a:solidFill>
                  <a:srgbClr val="FF0000"/>
                </a:solidFill>
                <a:latin typeface="Arial" pitchFamily="34" charset="0"/>
                <a:cs typeface="Arial" pitchFamily="34" charset="0"/>
              </a:rPr>
              <a:t> </a:t>
            </a:r>
            <a:r>
              <a:rPr lang="en-ZA" sz="1400" b="1" dirty="0">
                <a:solidFill>
                  <a:srgbClr val="FF0000"/>
                </a:solidFill>
                <a:latin typeface="Arial" pitchFamily="34" charset="0"/>
                <a:cs typeface="Arial" pitchFamily="34" charset="0"/>
              </a:rPr>
              <a:t>b</a:t>
            </a:r>
            <a:r>
              <a:rPr lang="en-ZA" sz="1400" b="1" dirty="0" smtClean="0">
                <a:solidFill>
                  <a:srgbClr val="FF0000"/>
                </a:solidFill>
                <a:latin typeface="Arial" pitchFamily="34" charset="0"/>
                <a:cs typeface="Arial" pitchFamily="34" charset="0"/>
              </a:rPr>
              <a:t>illion  </a:t>
            </a:r>
            <a:r>
              <a:rPr lang="en-ZA" sz="1400" dirty="0" smtClean="0">
                <a:latin typeface="Arial" pitchFamily="34" charset="0"/>
                <a:cs typeface="Arial" pitchFamily="34" charset="0"/>
              </a:rPr>
              <a:t>for 2015/16.</a:t>
            </a:r>
            <a:endParaRPr lang="en-ZA" sz="1400" dirty="0"/>
          </a:p>
        </p:txBody>
      </p:sp>
      <p:pic>
        <p:nvPicPr>
          <p:cNvPr id="24" name="Picture 23"/>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69074" y="2885343"/>
            <a:ext cx="3188525" cy="681751"/>
          </a:xfrm>
          <a:prstGeom prst="rect">
            <a:avLst/>
          </a:prstGeom>
          <a:noFill/>
          <a:ln>
            <a:noFill/>
          </a:ln>
          <a:effectLst>
            <a:glow rad="101600">
              <a:schemeClr val="accent4">
                <a:satMod val="175000"/>
                <a:alpha val="40000"/>
              </a:schemeClr>
            </a:glow>
          </a:effectLst>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355" y="3606773"/>
            <a:ext cx="1981199" cy="509102"/>
          </a:xfrm>
          <a:prstGeom prst="rect">
            <a:avLst/>
          </a:prstGeom>
          <a:ln>
            <a:noFill/>
          </a:ln>
          <a:effectLst>
            <a:glow rad="1397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sp>
        <p:nvSpPr>
          <p:cNvPr id="36" name="TextBox 35"/>
          <p:cNvSpPr txBox="1"/>
          <p:nvPr/>
        </p:nvSpPr>
        <p:spPr>
          <a:xfrm>
            <a:off x="6096000" y="3087718"/>
            <a:ext cx="2514600" cy="307777"/>
          </a:xfrm>
          <a:prstGeom prst="rect">
            <a:avLst/>
          </a:prstGeom>
          <a:noFill/>
        </p:spPr>
        <p:txBody>
          <a:bodyPr wrap="square" rtlCol="0">
            <a:spAutoFit/>
          </a:bodyPr>
          <a:lstStyle/>
          <a:p>
            <a:r>
              <a:rPr lang="en-ZA" sz="1400" b="1" dirty="0" smtClean="0">
                <a:latin typeface="Arial" pitchFamily="34" charset="0"/>
                <a:cs typeface="Arial" pitchFamily="34" charset="0"/>
              </a:rPr>
              <a:t>Projected Jobs</a:t>
            </a:r>
            <a:endParaRPr lang="en-ZA" sz="1400" b="1" dirty="0">
              <a:latin typeface="Arial" pitchFamily="34" charset="0"/>
              <a:cs typeface="Arial"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697744735"/>
              </p:ext>
            </p:extLst>
          </p:nvPr>
        </p:nvGraphicFramePr>
        <p:xfrm>
          <a:off x="6141172" y="1788443"/>
          <a:ext cx="1997382" cy="792480"/>
        </p:xfrm>
        <a:graphic>
          <a:graphicData uri="http://schemas.openxmlformats.org/drawingml/2006/table">
            <a:tbl>
              <a:tblPr firstRow="1" bandRow="1">
                <a:tableStyleId>{5C22544A-7EE6-4342-B048-85BDC9FD1C3A}</a:tableStyleId>
              </a:tblPr>
              <a:tblGrid>
                <a:gridCol w="879100">
                  <a:extLst>
                    <a:ext uri="{9D8B030D-6E8A-4147-A177-3AD203B41FA5}">
                      <a16:colId xmlns:a16="http://schemas.microsoft.com/office/drawing/2014/main" val="20000"/>
                    </a:ext>
                  </a:extLst>
                </a:gridCol>
                <a:gridCol w="1118282">
                  <a:extLst>
                    <a:ext uri="{9D8B030D-6E8A-4147-A177-3AD203B41FA5}">
                      <a16:colId xmlns:a16="http://schemas.microsoft.com/office/drawing/2014/main" val="20001"/>
                    </a:ext>
                  </a:extLst>
                </a:gridCol>
              </a:tblGrid>
              <a:tr h="363078">
                <a:tc>
                  <a:txBody>
                    <a:bodyPr/>
                    <a:lstStyle/>
                    <a:p>
                      <a:r>
                        <a:rPr lang="en-ZA" sz="1400" u="sng" dirty="0" smtClean="0">
                          <a:solidFill>
                            <a:schemeClr val="tx1"/>
                          </a:solidFill>
                          <a:latin typeface="Arial" pitchFamily="34" charset="0"/>
                          <a:cs typeface="Arial" pitchFamily="34" charset="0"/>
                        </a:rPr>
                        <a:t>2014/15</a:t>
                      </a:r>
                      <a:endParaRPr lang="en-ZA" sz="14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T w="12700" cap="flat" cmpd="sng" algn="ctr">
                      <a:solidFill>
                        <a:schemeClr val="bg2">
                          <a:lumMod val="60000"/>
                          <a:lumOff val="40000"/>
                        </a:schemeClr>
                      </a:solidFill>
                      <a:prstDash val="solid"/>
                      <a:round/>
                      <a:headEnd type="none" w="med" len="med"/>
                      <a:tailEnd type="none" w="med" len="med"/>
                    </a:lnT>
                    <a:noFill/>
                  </a:tcPr>
                </a:tc>
                <a:tc>
                  <a:txBody>
                    <a:bodyPr/>
                    <a:lstStyle/>
                    <a:p>
                      <a:r>
                        <a:rPr lang="en-ZA" sz="2000" u="sng" dirty="0" smtClean="0">
                          <a:solidFill>
                            <a:schemeClr val="tx1"/>
                          </a:solidFill>
                          <a:latin typeface="Arial" pitchFamily="34" charset="0"/>
                          <a:cs typeface="Arial" pitchFamily="34" charset="0"/>
                        </a:rPr>
                        <a:t>2015/16</a:t>
                      </a:r>
                      <a:endParaRPr lang="en-ZA" sz="2000" u="sng" dirty="0">
                        <a:solidFill>
                          <a:schemeClr val="tx1"/>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0000"/>
                  </a:ext>
                </a:extLst>
              </a:tr>
              <a:tr h="363078">
                <a:tc>
                  <a:txBody>
                    <a:bodyPr/>
                    <a:lstStyle/>
                    <a:p>
                      <a:r>
                        <a:rPr lang="en-ZA" sz="1400" b="0" dirty="0" smtClean="0">
                          <a:solidFill>
                            <a:srgbClr val="FF0000"/>
                          </a:solidFill>
                          <a:latin typeface="Arial" pitchFamily="34" charset="0"/>
                          <a:cs typeface="Arial" pitchFamily="34" charset="0"/>
                        </a:rPr>
                        <a:t>R8.2b</a:t>
                      </a:r>
                      <a:endParaRPr lang="en-ZA" sz="14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B w="12700" cap="flat" cmpd="sng" algn="ctr">
                      <a:solidFill>
                        <a:schemeClr val="bg2">
                          <a:lumMod val="60000"/>
                          <a:lumOff val="40000"/>
                        </a:schemeClr>
                      </a:solidFill>
                      <a:prstDash val="solid"/>
                      <a:round/>
                      <a:headEnd type="none" w="med" len="med"/>
                      <a:tailEnd type="none" w="med" len="med"/>
                    </a:lnB>
                    <a:noFill/>
                  </a:tcPr>
                </a:tc>
                <a:tc>
                  <a:txBody>
                    <a:bodyPr/>
                    <a:lstStyle/>
                    <a:p>
                      <a:r>
                        <a:rPr lang="en-ZA" sz="2000" b="1" dirty="0" smtClean="0">
                          <a:solidFill>
                            <a:srgbClr val="FF0000"/>
                          </a:solidFill>
                          <a:latin typeface="Arial" pitchFamily="34" charset="0"/>
                          <a:cs typeface="Arial" pitchFamily="34" charset="0"/>
                        </a:rPr>
                        <a:t>R13.5b</a:t>
                      </a:r>
                      <a:endParaRPr lang="en-ZA" sz="2000" b="1" dirty="0">
                        <a:solidFill>
                          <a:srgbClr val="FF0000"/>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393983339"/>
              </p:ext>
            </p:extLst>
          </p:nvPr>
        </p:nvGraphicFramePr>
        <p:xfrm>
          <a:off x="6151201" y="4343400"/>
          <a:ext cx="1987354" cy="792480"/>
        </p:xfrm>
        <a:graphic>
          <a:graphicData uri="http://schemas.openxmlformats.org/drawingml/2006/table">
            <a:tbl>
              <a:tblPr firstRow="1" bandRow="1">
                <a:tableStyleId>{5C22544A-7EE6-4342-B048-85BDC9FD1C3A}</a:tableStyleId>
              </a:tblPr>
              <a:tblGrid>
                <a:gridCol w="869071">
                  <a:extLst>
                    <a:ext uri="{9D8B030D-6E8A-4147-A177-3AD203B41FA5}">
                      <a16:colId xmlns:a16="http://schemas.microsoft.com/office/drawing/2014/main" val="20000"/>
                    </a:ext>
                  </a:extLst>
                </a:gridCol>
                <a:gridCol w="1118283">
                  <a:extLst>
                    <a:ext uri="{9D8B030D-6E8A-4147-A177-3AD203B41FA5}">
                      <a16:colId xmlns:a16="http://schemas.microsoft.com/office/drawing/2014/main" val="20001"/>
                    </a:ext>
                  </a:extLst>
                </a:gridCol>
              </a:tblGrid>
              <a:tr h="0">
                <a:tc>
                  <a:txBody>
                    <a:bodyPr/>
                    <a:lstStyle/>
                    <a:p>
                      <a:r>
                        <a:rPr lang="en-ZA" sz="1400" u="sng" dirty="0" smtClean="0">
                          <a:solidFill>
                            <a:schemeClr val="tx1"/>
                          </a:solidFill>
                          <a:latin typeface="Arial" pitchFamily="34" charset="0"/>
                          <a:cs typeface="Arial" pitchFamily="34" charset="0"/>
                        </a:rPr>
                        <a:t>2014/15</a:t>
                      </a:r>
                      <a:endParaRPr lang="en-ZA" sz="14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T w="12700" cap="flat" cmpd="sng" algn="ctr">
                      <a:solidFill>
                        <a:schemeClr val="bg2">
                          <a:lumMod val="60000"/>
                          <a:lumOff val="40000"/>
                        </a:schemeClr>
                      </a:solidFill>
                      <a:prstDash val="solid"/>
                      <a:round/>
                      <a:headEnd type="none" w="med" len="med"/>
                      <a:tailEnd type="none" w="med" len="med"/>
                    </a:lnT>
                    <a:noFill/>
                  </a:tcPr>
                </a:tc>
                <a:tc>
                  <a:txBody>
                    <a:bodyPr/>
                    <a:lstStyle/>
                    <a:p>
                      <a:r>
                        <a:rPr lang="en-ZA" sz="2000" u="sng" dirty="0" smtClean="0">
                          <a:solidFill>
                            <a:schemeClr val="tx1"/>
                          </a:solidFill>
                          <a:latin typeface="Arial" pitchFamily="34" charset="0"/>
                          <a:cs typeface="Arial" pitchFamily="34" charset="0"/>
                        </a:rPr>
                        <a:t>2015/16</a:t>
                      </a:r>
                      <a:endParaRPr lang="en-ZA" sz="2000" u="sng" dirty="0">
                        <a:solidFill>
                          <a:schemeClr val="tx1"/>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US" sz="1400" b="0" dirty="0" smtClean="0">
                          <a:solidFill>
                            <a:srgbClr val="FF0000"/>
                          </a:solidFill>
                          <a:latin typeface="Arial" pitchFamily="34" charset="0"/>
                          <a:cs typeface="Arial" pitchFamily="34" charset="0"/>
                        </a:rPr>
                        <a:t>533</a:t>
                      </a:r>
                      <a:endParaRPr lang="en-ZA" sz="14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B w="12700" cap="flat" cmpd="sng" algn="ctr">
                      <a:solidFill>
                        <a:schemeClr val="bg2">
                          <a:lumMod val="60000"/>
                          <a:lumOff val="40000"/>
                        </a:schemeClr>
                      </a:solidFill>
                      <a:prstDash val="solid"/>
                      <a:round/>
                      <a:headEnd type="none" w="med" len="med"/>
                      <a:tailEnd type="none" w="med" len="med"/>
                    </a:lnB>
                    <a:noFill/>
                  </a:tcPr>
                </a:tc>
                <a:tc>
                  <a:txBody>
                    <a:bodyPr/>
                    <a:lstStyle/>
                    <a:p>
                      <a:r>
                        <a:rPr lang="en-US" sz="2000" b="1" dirty="0" smtClean="0">
                          <a:solidFill>
                            <a:srgbClr val="FF0000"/>
                          </a:solidFill>
                          <a:latin typeface="Arial" pitchFamily="34" charset="0"/>
                          <a:cs typeface="Arial" pitchFamily="34" charset="0"/>
                        </a:rPr>
                        <a:t>6</a:t>
                      </a:r>
                      <a:r>
                        <a:rPr lang="en-US" sz="2000" b="1" baseline="0" dirty="0" smtClean="0">
                          <a:solidFill>
                            <a:srgbClr val="FF0000"/>
                          </a:solidFill>
                          <a:latin typeface="Arial" pitchFamily="34" charset="0"/>
                          <a:cs typeface="Arial" pitchFamily="34" charset="0"/>
                        </a:rPr>
                        <a:t> 551</a:t>
                      </a:r>
                      <a:endParaRPr lang="en-ZA" sz="2000" b="1" dirty="0">
                        <a:solidFill>
                          <a:srgbClr val="FF0000"/>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4072631132"/>
              </p:ext>
            </p:extLst>
          </p:nvPr>
        </p:nvGraphicFramePr>
        <p:xfrm>
          <a:off x="447616" y="3836576"/>
          <a:ext cx="3209983" cy="1432560"/>
        </p:xfrm>
        <a:graphic>
          <a:graphicData uri="http://schemas.openxmlformats.org/drawingml/2006/table">
            <a:tbl>
              <a:tblPr firstRow="1" bandRow="1">
                <a:tableStyleId>{5C22544A-7EE6-4342-B048-85BDC9FD1C3A}</a:tableStyleId>
              </a:tblPr>
              <a:tblGrid>
                <a:gridCol w="1172056">
                  <a:extLst>
                    <a:ext uri="{9D8B030D-6E8A-4147-A177-3AD203B41FA5}">
                      <a16:colId xmlns:a16="http://schemas.microsoft.com/office/drawing/2014/main" val="20000"/>
                    </a:ext>
                  </a:extLst>
                </a:gridCol>
                <a:gridCol w="885625">
                  <a:extLst>
                    <a:ext uri="{9D8B030D-6E8A-4147-A177-3AD203B41FA5}">
                      <a16:colId xmlns:a16="http://schemas.microsoft.com/office/drawing/2014/main" val="20001"/>
                    </a:ext>
                  </a:extLst>
                </a:gridCol>
                <a:gridCol w="1152302">
                  <a:extLst>
                    <a:ext uri="{9D8B030D-6E8A-4147-A177-3AD203B41FA5}">
                      <a16:colId xmlns:a16="http://schemas.microsoft.com/office/drawing/2014/main" val="20002"/>
                    </a:ext>
                  </a:extLst>
                </a:gridCol>
              </a:tblGrid>
              <a:tr h="171450">
                <a:tc>
                  <a:txBody>
                    <a:bodyPr/>
                    <a:lstStyle/>
                    <a:p>
                      <a:endParaRPr lang="en-ZA" sz="1400" dirty="0">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ZA" sz="1400" u="sng" dirty="0" smtClean="0">
                          <a:solidFill>
                            <a:schemeClr val="tx1"/>
                          </a:solidFill>
                          <a:latin typeface="Arial" pitchFamily="34" charset="0"/>
                          <a:cs typeface="Arial" pitchFamily="34" charset="0"/>
                        </a:rPr>
                        <a:t>2014/15</a:t>
                      </a:r>
                      <a:endParaRPr lang="en-ZA" sz="1400" u="sng" dirty="0">
                        <a:solidFill>
                          <a:schemeClr val="tx1"/>
                        </a:solidFill>
                        <a:latin typeface="Arial" pitchFamily="34" charset="0"/>
                        <a:cs typeface="Arial" pitchFamily="34" charset="0"/>
                      </a:endParaRPr>
                    </a:p>
                  </a:txBody>
                  <a:tcP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ZA" sz="2000" u="sng" dirty="0" smtClean="0">
                          <a:solidFill>
                            <a:schemeClr val="tx1"/>
                          </a:solidFill>
                          <a:latin typeface="Arial" pitchFamily="34" charset="0"/>
                          <a:cs typeface="Arial" pitchFamily="34" charset="0"/>
                        </a:rPr>
                        <a:t>2015/16</a:t>
                      </a:r>
                      <a:endParaRPr lang="en-ZA" sz="2000" u="sng" dirty="0">
                        <a:solidFill>
                          <a:schemeClr val="tx1"/>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450">
                <a:tc>
                  <a:txBody>
                    <a:bodyPr/>
                    <a:lstStyle/>
                    <a:p>
                      <a:r>
                        <a:rPr lang="en-ZA" sz="1400" b="1" dirty="0" smtClean="0">
                          <a:latin typeface="Arial" pitchFamily="34" charset="0"/>
                          <a:cs typeface="Arial" pitchFamily="34" charset="0"/>
                        </a:rPr>
                        <a:t>Tax Allowance</a:t>
                      </a:r>
                      <a:endParaRPr lang="en-ZA" sz="1400" b="1" dirty="0">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400" b="0" dirty="0" smtClean="0">
                          <a:solidFill>
                            <a:srgbClr val="FF0000"/>
                          </a:solidFill>
                          <a:latin typeface="Arial" pitchFamily="34" charset="0"/>
                          <a:cs typeface="Arial" pitchFamily="34" charset="0"/>
                        </a:rPr>
                        <a:t>R2.6b</a:t>
                      </a:r>
                      <a:endParaRPr lang="en-ZA" sz="1400" b="0" dirty="0">
                        <a:solidFill>
                          <a:srgbClr val="FF0000"/>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2000" b="1" dirty="0" smtClean="0">
                          <a:solidFill>
                            <a:srgbClr val="FF0000"/>
                          </a:solidFill>
                          <a:latin typeface="Arial" pitchFamily="34" charset="0"/>
                          <a:cs typeface="Arial" pitchFamily="34" charset="0"/>
                        </a:rPr>
                        <a:t>R6</a:t>
                      </a:r>
                      <a:r>
                        <a:rPr lang="en-ZA" sz="2000" b="1" baseline="0" dirty="0" smtClean="0">
                          <a:solidFill>
                            <a:srgbClr val="FF0000"/>
                          </a:solidFill>
                          <a:latin typeface="Arial" pitchFamily="34" charset="0"/>
                          <a:cs typeface="Arial" pitchFamily="34" charset="0"/>
                        </a:rPr>
                        <a:t>b</a:t>
                      </a:r>
                      <a:endParaRPr lang="en-ZA" sz="20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450">
                <a:tc>
                  <a:txBody>
                    <a:bodyPr/>
                    <a:lstStyle/>
                    <a:p>
                      <a:r>
                        <a:rPr lang="en-ZA" sz="1400" b="1" dirty="0" smtClean="0">
                          <a:latin typeface="Arial" pitchFamily="34" charset="0"/>
                          <a:cs typeface="Arial" pitchFamily="34" charset="0"/>
                        </a:rPr>
                        <a:t>Training allowance</a:t>
                      </a:r>
                      <a:endParaRPr lang="en-ZA" sz="1400" b="1" dirty="0">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400" b="0" dirty="0" smtClean="0">
                          <a:solidFill>
                            <a:srgbClr val="FF0000"/>
                          </a:solidFill>
                          <a:latin typeface="Arial" pitchFamily="34" charset="0"/>
                          <a:cs typeface="Arial" pitchFamily="34" charset="0"/>
                        </a:rPr>
                        <a:t>R47.2m</a:t>
                      </a:r>
                      <a:endParaRPr lang="en-ZA" sz="1400" b="0" dirty="0">
                        <a:solidFill>
                          <a:srgbClr val="FF0000"/>
                        </a:solidFill>
                        <a:latin typeface="Arial" pitchFamily="34" charset="0"/>
                        <a:cs typeface="Arial" pitchFamily="34" charset="0"/>
                      </a:endParaRPr>
                    </a:p>
                  </a:txBody>
                  <a:tcPr>
                    <a:lnL w="12700" cmpd="sng">
                      <a:noFill/>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0" b="1" dirty="0" smtClean="0">
                          <a:solidFill>
                            <a:srgbClr val="FF0000"/>
                          </a:solidFill>
                          <a:latin typeface="Arial" pitchFamily="34" charset="0"/>
                          <a:cs typeface="Arial" pitchFamily="34" charset="0"/>
                        </a:rPr>
                        <a:t>R146m</a:t>
                      </a:r>
                      <a:endParaRPr lang="en-ZA" sz="20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2" name="Title 1"/>
          <p:cNvSpPr txBox="1">
            <a:spLocks/>
          </p:cNvSpPr>
          <p:nvPr/>
        </p:nvSpPr>
        <p:spPr bwMode="auto">
          <a:xfrm>
            <a:off x="721920" y="341156"/>
            <a:ext cx="7652657"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400" b="1" dirty="0" smtClean="0">
                <a:solidFill>
                  <a:schemeClr val="tx1"/>
                </a:solidFill>
                <a:latin typeface="Arial" pitchFamily="34" charset="0"/>
                <a:cs typeface="Arial" pitchFamily="34" charset="0"/>
              </a:rPr>
              <a:t>NATIONAL 12I TAI PERFORMANCE</a:t>
            </a:r>
            <a:r>
              <a:rPr lang="en-ZA" sz="1400" b="1" dirty="0">
                <a:solidFill>
                  <a:schemeClr val="tx1"/>
                </a:solidFill>
                <a:latin typeface="Arial" pitchFamily="34" charset="0"/>
                <a:cs typeface="Arial" pitchFamily="34" charset="0"/>
              </a:rPr>
              <a:t> </a:t>
            </a:r>
            <a:r>
              <a:rPr lang="en-ZA" sz="1400" b="1" dirty="0" smtClean="0">
                <a:solidFill>
                  <a:schemeClr val="tx1"/>
                </a:solidFill>
                <a:latin typeface="Arial" pitchFamily="34" charset="0"/>
                <a:cs typeface="Arial" pitchFamily="34" charset="0"/>
              </a:rPr>
              <a:t>2014/15-2015/16</a:t>
            </a:r>
            <a:endParaRPr lang="en-ZA" sz="1200" b="1" dirty="0">
              <a:solidFill>
                <a:schemeClr val="tx1"/>
              </a:solidFill>
              <a:latin typeface="Arial" pitchFamily="34" charset="0"/>
              <a:cs typeface="Arial" pitchFamily="34" charset="0"/>
            </a:endParaRPr>
          </a:p>
        </p:txBody>
      </p:sp>
      <p:sp>
        <p:nvSpPr>
          <p:cNvPr id="4" name="TextBox 3"/>
          <p:cNvSpPr txBox="1"/>
          <p:nvPr/>
        </p:nvSpPr>
        <p:spPr>
          <a:xfrm>
            <a:off x="2572878" y="5685380"/>
            <a:ext cx="5562600" cy="861774"/>
          </a:xfrm>
          <a:prstGeom prst="rect">
            <a:avLst/>
          </a:prstGeom>
          <a:noFill/>
          <a:ln w="28575">
            <a:solidFill>
              <a:srgbClr val="499200"/>
            </a:solidFill>
          </a:ln>
        </p:spPr>
        <p:txBody>
          <a:bodyPr wrap="square" rtlCol="0">
            <a:spAutoFit/>
          </a:bodyPr>
          <a:lstStyle/>
          <a:p>
            <a:r>
              <a:rPr lang="en-ZA" sz="1600" b="1" dirty="0" smtClean="0">
                <a:solidFill>
                  <a:srgbClr val="660066"/>
                </a:solidFill>
                <a:latin typeface="Arial" panose="020B0604020202020204" pitchFamily="34" charset="0"/>
                <a:cs typeface="Arial" panose="020B0604020202020204" pitchFamily="34" charset="0"/>
              </a:rPr>
              <a:t>The 12I training and tax allowance approvals accounted for 86% of the total value of approvals for the Manufacturing Investment </a:t>
            </a:r>
            <a:r>
              <a:rPr lang="en-ZA" sz="1800" b="1" dirty="0" smtClean="0">
                <a:solidFill>
                  <a:srgbClr val="660066"/>
                </a:solidFill>
                <a:latin typeface="Arial" panose="020B0604020202020204" pitchFamily="34" charset="0"/>
                <a:cs typeface="Arial" panose="020B0604020202020204" pitchFamily="34" charset="0"/>
              </a:rPr>
              <a:t>Cluster</a:t>
            </a:r>
          </a:p>
        </p:txBody>
      </p:sp>
    </p:spTree>
    <p:extLst>
      <p:ext uri="{BB962C8B-B14F-4D97-AF65-F5344CB8AC3E}">
        <p14:creationId xmlns:p14="http://schemas.microsoft.com/office/powerpoint/2010/main" val="249673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23</a:t>
            </a:fld>
            <a:endParaRPr lang="en-US" dirty="0"/>
          </a:p>
        </p:txBody>
      </p:sp>
      <p:sp>
        <p:nvSpPr>
          <p:cNvPr id="8" name="Rectangle 7"/>
          <p:cNvSpPr/>
          <p:nvPr/>
        </p:nvSpPr>
        <p:spPr>
          <a:xfrm>
            <a:off x="517488" y="81388"/>
            <a:ext cx="7387173" cy="307777"/>
          </a:xfrm>
          <a:prstGeom prst="rect">
            <a:avLst/>
          </a:prstGeom>
        </p:spPr>
        <p:txBody>
          <a:bodyPr wrap="square">
            <a:spAutoFit/>
          </a:bodyPr>
          <a:lstStyle/>
          <a:p>
            <a:pPr lvl="0" algn="ctr"/>
            <a:r>
              <a:rPr lang="en-ZA" sz="1400" b="1" dirty="0" smtClean="0">
                <a:solidFill>
                  <a:srgbClr val="499200"/>
                </a:solidFill>
                <a:latin typeface="Arial Black" pitchFamily="34" charset="0"/>
                <a:cs typeface="Arial" pitchFamily="34" charset="0"/>
              </a:rPr>
              <a:t>12I TAX ALLOWANCE APPROVALS PER PROVINCE 2014/15-2015/16</a:t>
            </a:r>
            <a:endParaRPr lang="en-ZA" sz="1400" b="1" dirty="0">
              <a:solidFill>
                <a:srgbClr val="499200"/>
              </a:solidFill>
              <a:latin typeface="Arial Black"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99568063"/>
              </p:ext>
            </p:extLst>
          </p:nvPr>
        </p:nvGraphicFramePr>
        <p:xfrm>
          <a:off x="3068074" y="516152"/>
          <a:ext cx="2285999" cy="150876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233">
                <a:tc gridSpan="3">
                  <a:txBody>
                    <a:bodyPr/>
                    <a:lstStyle/>
                    <a:p>
                      <a:pPr algn="ctr"/>
                      <a:r>
                        <a:rPr lang="en-ZA" sz="900" b="1" dirty="0" smtClean="0">
                          <a:solidFill>
                            <a:schemeClr val="tx1"/>
                          </a:solidFill>
                          <a:latin typeface="Arial" pitchFamily="34" charset="0"/>
                          <a:cs typeface="Arial" pitchFamily="34" charset="0"/>
                        </a:rPr>
                        <a:t>GAUTENG</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233">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890">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6</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smtClean="0">
                          <a:solidFill>
                            <a:schemeClr val="tx1"/>
                          </a:solidFill>
                          <a:latin typeface="Arial" pitchFamily="34" charset="0"/>
                          <a:cs typeface="Arial" pitchFamily="34" charset="0"/>
                        </a:rPr>
                        <a:t>9</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233">
                <a:tc>
                  <a:txBody>
                    <a:bodyPr/>
                    <a:lstStyle/>
                    <a:p>
                      <a:r>
                        <a:rPr lang="en-ZA" sz="900" dirty="0" smtClean="0">
                          <a:solidFill>
                            <a:schemeClr val="tx1"/>
                          </a:solidFill>
                          <a:latin typeface="Arial" pitchFamily="34" charset="0"/>
                          <a:cs typeface="Arial" pitchFamily="34" charset="0"/>
                        </a:rPr>
                        <a:t>Tax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R668.4m (25%)</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R2.3b (35%)</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233">
                <a:tc>
                  <a:txBody>
                    <a:bodyPr/>
                    <a:lstStyle/>
                    <a:p>
                      <a:r>
                        <a:rPr lang="en-ZA" sz="900" dirty="0" smtClean="0">
                          <a:solidFill>
                            <a:schemeClr val="tx1"/>
                          </a:solidFill>
                          <a:latin typeface="Arial" pitchFamily="34" charset="0"/>
                          <a:cs typeface="Arial" pitchFamily="34" charset="0"/>
                        </a:rPr>
                        <a:t>Training</a:t>
                      </a:r>
                      <a:r>
                        <a:rPr lang="en-ZA" sz="900" baseline="0" dirty="0" smtClean="0">
                          <a:solidFill>
                            <a:schemeClr val="tx1"/>
                          </a:solidFill>
                          <a:latin typeface="Arial" pitchFamily="34" charset="0"/>
                          <a:cs typeface="Arial" pitchFamily="34" charset="0"/>
                        </a:rPr>
                        <a:t>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R17.6m (42%)</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R16.3m (11%)</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48840881"/>
              </p:ext>
            </p:extLst>
          </p:nvPr>
        </p:nvGraphicFramePr>
        <p:xfrm>
          <a:off x="6286501" y="4478115"/>
          <a:ext cx="2324100" cy="1508760"/>
        </p:xfrm>
        <a:graphic>
          <a:graphicData uri="http://schemas.openxmlformats.org/drawingml/2006/table">
            <a:tbl>
              <a:tblPr firstRow="1" bandRow="1">
                <a:tableStyleId>{5C22544A-7EE6-4342-B048-85BDC9FD1C3A}</a:tableStyleId>
              </a:tblPr>
              <a:tblGrid>
                <a:gridCol w="872011">
                  <a:extLst>
                    <a:ext uri="{9D8B030D-6E8A-4147-A177-3AD203B41FA5}">
                      <a16:colId xmlns:a16="http://schemas.microsoft.com/office/drawing/2014/main" val="20000"/>
                    </a:ext>
                  </a:extLst>
                </a:gridCol>
                <a:gridCol w="754480">
                  <a:extLst>
                    <a:ext uri="{9D8B030D-6E8A-4147-A177-3AD203B41FA5}">
                      <a16:colId xmlns:a16="http://schemas.microsoft.com/office/drawing/2014/main" val="20001"/>
                    </a:ext>
                  </a:extLst>
                </a:gridCol>
                <a:gridCol w="697609">
                  <a:extLst>
                    <a:ext uri="{9D8B030D-6E8A-4147-A177-3AD203B41FA5}">
                      <a16:colId xmlns:a16="http://schemas.microsoft.com/office/drawing/2014/main" val="20002"/>
                    </a:ext>
                  </a:extLst>
                </a:gridCol>
              </a:tblGrid>
              <a:tr h="198119">
                <a:tc gridSpan="3">
                  <a:txBody>
                    <a:bodyPr/>
                    <a:lstStyle/>
                    <a:p>
                      <a:pPr algn="ctr"/>
                      <a:r>
                        <a:rPr lang="en-ZA" sz="900" dirty="0" smtClean="0">
                          <a:solidFill>
                            <a:schemeClr val="tx1"/>
                          </a:solidFill>
                          <a:latin typeface="Arial" pitchFamily="34" charset="0"/>
                          <a:cs typeface="Arial" pitchFamily="34" charset="0"/>
                        </a:rPr>
                        <a:t>KWAZULU-NATAL</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98119">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2014/15</a:t>
                      </a:r>
                      <a:endParaRPr lang="en-ZA" sz="800"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119">
                <a:tc>
                  <a:txBody>
                    <a:bodyPr/>
                    <a:lstStyle/>
                    <a:p>
                      <a:r>
                        <a:rPr lang="en-ZA" sz="800" dirty="0" smtClean="0">
                          <a:solidFill>
                            <a:schemeClr val="tx1"/>
                          </a:solidFill>
                          <a:latin typeface="Arial" pitchFamily="34" charset="0"/>
                          <a:cs typeface="Arial" pitchFamily="34" charset="0"/>
                        </a:rPr>
                        <a:t>Approvals</a:t>
                      </a:r>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3</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smtClean="0">
                          <a:solidFill>
                            <a:schemeClr val="tx1"/>
                          </a:solidFill>
                          <a:latin typeface="Arial" pitchFamily="34" charset="0"/>
                          <a:cs typeface="Arial" pitchFamily="34" charset="0"/>
                        </a:rPr>
                        <a:t>11</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119">
                <a:tc>
                  <a:txBody>
                    <a:bodyPr/>
                    <a:lstStyle/>
                    <a:p>
                      <a:r>
                        <a:rPr lang="en-ZA" sz="800" dirty="0" smtClean="0">
                          <a:solidFill>
                            <a:schemeClr val="tx1"/>
                          </a:solidFill>
                          <a:latin typeface="Arial" pitchFamily="34" charset="0"/>
                          <a:cs typeface="Arial" pitchFamily="34" charset="0"/>
                        </a:rPr>
                        <a:t>Tax allowance</a:t>
                      </a:r>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R231.5m (9%)</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R1.5b (23%)</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119">
                <a:tc>
                  <a:txBody>
                    <a:bodyPr/>
                    <a:lstStyle/>
                    <a:p>
                      <a:r>
                        <a:rPr lang="en-ZA" sz="800" dirty="0" smtClean="0">
                          <a:solidFill>
                            <a:schemeClr val="tx1"/>
                          </a:solidFill>
                          <a:latin typeface="Arial" pitchFamily="34" charset="0"/>
                          <a:cs typeface="Arial" pitchFamily="34" charset="0"/>
                        </a:rPr>
                        <a:t>Training allowance</a:t>
                      </a:r>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R5.5m  (1%)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R43.8b</a:t>
                      </a:r>
                      <a:r>
                        <a:rPr lang="en-ZA" sz="1000" b="1" baseline="0" dirty="0" smtClean="0">
                          <a:solidFill>
                            <a:schemeClr val="tx1"/>
                          </a:solidFill>
                          <a:latin typeface="Arial" pitchFamily="34" charset="0"/>
                          <a:cs typeface="Arial" pitchFamily="34" charset="0"/>
                        </a:rPr>
                        <a:t> (30%)</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481" y="1988443"/>
            <a:ext cx="3200400" cy="2489672"/>
          </a:xfrm>
          <a:prstGeom prst="rect">
            <a:avLst/>
          </a:prstGeom>
        </p:spPr>
      </p:pic>
      <p:cxnSp>
        <p:nvCxnSpPr>
          <p:cNvPr id="20" name="Elbow Connector 19"/>
          <p:cNvCxnSpPr>
            <a:endCxn id="17" idx="2"/>
          </p:cNvCxnSpPr>
          <p:nvPr/>
        </p:nvCxnSpPr>
        <p:spPr bwMode="auto">
          <a:xfrm rot="16200000" flipV="1">
            <a:off x="4173825" y="2062160"/>
            <a:ext cx="816424" cy="741928"/>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4" name="Elbow Connector 23"/>
          <p:cNvCxnSpPr>
            <a:endCxn id="16" idx="0"/>
          </p:cNvCxnSpPr>
          <p:nvPr/>
        </p:nvCxnSpPr>
        <p:spPr bwMode="auto">
          <a:xfrm rot="5400000">
            <a:off x="4426340" y="4153925"/>
            <a:ext cx="597065" cy="191441"/>
          </a:xfrm>
          <a:prstGeom prst="bentConnector3">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graphicFrame>
        <p:nvGraphicFramePr>
          <p:cNvPr id="15" name="Table 14"/>
          <p:cNvGraphicFramePr>
            <a:graphicFrameLocks noGrp="1"/>
          </p:cNvGraphicFramePr>
          <p:nvPr>
            <p:extLst>
              <p:ext uri="{D42A27DB-BD31-4B8C-83A1-F6EECF244321}">
                <p14:modId xmlns:p14="http://schemas.microsoft.com/office/powerpoint/2010/main" val="1277866017"/>
              </p:ext>
            </p:extLst>
          </p:nvPr>
        </p:nvGraphicFramePr>
        <p:xfrm>
          <a:off x="228600" y="508595"/>
          <a:ext cx="2285999" cy="1451431"/>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NORTH WEST</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2</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1" dirty="0" smtClean="0">
                          <a:solidFill>
                            <a:schemeClr val="tx1"/>
                          </a:solidFill>
                          <a:latin typeface="Arial" pitchFamily="34" charset="0"/>
                          <a:cs typeface="Arial" pitchFamily="34" charset="0"/>
                        </a:rPr>
                        <a:t>1</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Tax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R405m  (15%)</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R68.7m (10%)</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Training</a:t>
                      </a:r>
                      <a:r>
                        <a:rPr lang="en-ZA" sz="900" baseline="0" dirty="0" smtClean="0">
                          <a:solidFill>
                            <a:schemeClr val="tx1"/>
                          </a:solidFill>
                          <a:latin typeface="Arial" pitchFamily="34" charset="0"/>
                          <a:cs typeface="Arial" pitchFamily="34" charset="0"/>
                        </a:rPr>
                        <a:t>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R10.9m (26%)</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R2.3m (2%)</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841838678"/>
              </p:ext>
            </p:extLst>
          </p:nvPr>
        </p:nvGraphicFramePr>
        <p:xfrm>
          <a:off x="3467103" y="4548178"/>
          <a:ext cx="2324097" cy="1508760"/>
        </p:xfrm>
        <a:graphic>
          <a:graphicData uri="http://schemas.openxmlformats.org/drawingml/2006/table">
            <a:tbl>
              <a:tblPr firstRow="1" bandRow="1">
                <a:tableStyleId>{5C22544A-7EE6-4342-B048-85BDC9FD1C3A}</a:tableStyleId>
              </a:tblPr>
              <a:tblGrid>
                <a:gridCol w="774697">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tblGrid>
              <a:tr h="204369">
                <a:tc gridSpan="3">
                  <a:txBody>
                    <a:bodyPr/>
                    <a:lstStyle/>
                    <a:p>
                      <a:pPr algn="ctr"/>
                      <a:r>
                        <a:rPr lang="en-ZA" sz="900" dirty="0" smtClean="0">
                          <a:solidFill>
                            <a:schemeClr val="tx1"/>
                          </a:solidFill>
                          <a:latin typeface="Arial" pitchFamily="34" charset="0"/>
                          <a:cs typeface="Arial" pitchFamily="34" charset="0"/>
                        </a:rPr>
                        <a:t>EASTERN CAPE </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4369">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2014/15</a:t>
                      </a:r>
                      <a:endParaRPr lang="en-ZA" sz="800"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369">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smtClean="0">
                          <a:solidFill>
                            <a:schemeClr val="tx1"/>
                          </a:solidFill>
                          <a:latin typeface="Arial" pitchFamily="34" charset="0"/>
                          <a:cs typeface="Arial" pitchFamily="34" charset="0"/>
                        </a:rPr>
                        <a:t>2</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369">
                <a:tc>
                  <a:txBody>
                    <a:bodyPr/>
                    <a:lstStyle/>
                    <a:p>
                      <a:r>
                        <a:rPr lang="en-ZA" sz="900" dirty="0" smtClean="0">
                          <a:solidFill>
                            <a:schemeClr val="tx1"/>
                          </a:solidFill>
                          <a:latin typeface="Arial" pitchFamily="34" charset="0"/>
                          <a:cs typeface="Arial" pitchFamily="34" charset="0"/>
                        </a:rPr>
                        <a:t>Tax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R239.8m (9%)</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R413.9m (6%)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369">
                <a:tc>
                  <a:txBody>
                    <a:bodyPr/>
                    <a:lstStyle/>
                    <a:p>
                      <a:r>
                        <a:rPr lang="en-ZA" sz="900" dirty="0" smtClean="0">
                          <a:solidFill>
                            <a:schemeClr val="tx1"/>
                          </a:solidFill>
                          <a:latin typeface="Arial" pitchFamily="34" charset="0"/>
                          <a:cs typeface="Arial" pitchFamily="34" charset="0"/>
                        </a:rPr>
                        <a:t>Training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R720</a:t>
                      </a:r>
                      <a:r>
                        <a:rPr lang="en-ZA" sz="800" baseline="0" dirty="0" smtClean="0">
                          <a:solidFill>
                            <a:schemeClr val="tx1"/>
                          </a:solidFill>
                          <a:latin typeface="Arial" pitchFamily="34" charset="0"/>
                          <a:cs typeface="Arial" pitchFamily="34" charset="0"/>
                        </a:rPr>
                        <a:t> 000</a:t>
                      </a:r>
                      <a:r>
                        <a:rPr lang="en-ZA" sz="800" dirty="0" smtClean="0">
                          <a:solidFill>
                            <a:schemeClr val="tx1"/>
                          </a:solidFill>
                          <a:latin typeface="Arial" pitchFamily="34" charset="0"/>
                          <a:cs typeface="Arial" pitchFamily="34" charset="0"/>
                        </a:rPr>
                        <a:t>  (2%)</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R14.4m</a:t>
                      </a:r>
                      <a:r>
                        <a:rPr lang="en-ZA" sz="1000" b="1" baseline="0" dirty="0" smtClean="0">
                          <a:solidFill>
                            <a:schemeClr val="tx1"/>
                          </a:solidFill>
                          <a:latin typeface="Arial" pitchFamily="34" charset="0"/>
                          <a:cs typeface="Arial" pitchFamily="34" charset="0"/>
                        </a:rPr>
                        <a:t> (10%)</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9" name="Elbow Connector 18"/>
          <p:cNvCxnSpPr>
            <a:endCxn id="18" idx="1"/>
          </p:cNvCxnSpPr>
          <p:nvPr/>
        </p:nvCxnSpPr>
        <p:spPr bwMode="auto">
          <a:xfrm rot="16200000" flipH="1">
            <a:off x="4880900" y="3826894"/>
            <a:ext cx="2068128" cy="743073"/>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3" name="Elbow Connector 22"/>
          <p:cNvCxnSpPr>
            <a:endCxn id="15" idx="3"/>
          </p:cNvCxnSpPr>
          <p:nvPr/>
        </p:nvCxnSpPr>
        <p:spPr bwMode="auto">
          <a:xfrm rot="10800000">
            <a:off x="2514600" y="1234310"/>
            <a:ext cx="1905007" cy="1508268"/>
          </a:xfrm>
          <a:prstGeom prst="bentConnector3">
            <a:avLst>
              <a:gd name="adj1" fmla="val 80545"/>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graphicFrame>
        <p:nvGraphicFramePr>
          <p:cNvPr id="14" name="Table 13"/>
          <p:cNvGraphicFramePr>
            <a:graphicFrameLocks noGrp="1"/>
          </p:cNvGraphicFramePr>
          <p:nvPr>
            <p:extLst>
              <p:ext uri="{D42A27DB-BD31-4B8C-83A1-F6EECF244321}">
                <p14:modId xmlns:p14="http://schemas.microsoft.com/office/powerpoint/2010/main" val="151166874"/>
              </p:ext>
            </p:extLst>
          </p:nvPr>
        </p:nvGraphicFramePr>
        <p:xfrm>
          <a:off x="6286499" y="2402643"/>
          <a:ext cx="2285999" cy="150876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0">
                <a:tc gridSpan="3">
                  <a:txBody>
                    <a:bodyPr/>
                    <a:lstStyle/>
                    <a:p>
                      <a:pPr algn="ctr"/>
                      <a:r>
                        <a:rPr lang="en-ZA" sz="900" b="1" dirty="0" smtClean="0">
                          <a:solidFill>
                            <a:schemeClr val="tx1"/>
                          </a:solidFill>
                          <a:latin typeface="Arial" pitchFamily="34" charset="0"/>
                          <a:cs typeface="Arial" pitchFamily="34" charset="0"/>
                        </a:rPr>
                        <a:t>MPUMALANGA</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233">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890">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smtClean="0">
                          <a:solidFill>
                            <a:schemeClr val="tx1"/>
                          </a:solidFill>
                          <a:latin typeface="Arial" pitchFamily="34" charset="0"/>
                          <a:cs typeface="Arial" pitchFamily="34" charset="0"/>
                        </a:rPr>
                        <a:t>2</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233">
                <a:tc>
                  <a:txBody>
                    <a:bodyPr/>
                    <a:lstStyle/>
                    <a:p>
                      <a:r>
                        <a:rPr lang="en-ZA" sz="900" dirty="0" smtClean="0">
                          <a:solidFill>
                            <a:schemeClr val="tx1"/>
                          </a:solidFill>
                          <a:latin typeface="Arial" pitchFamily="34" charset="0"/>
                          <a:cs typeface="Arial" pitchFamily="34" charset="0"/>
                        </a:rPr>
                        <a:t>Tax</a:t>
                      </a:r>
                      <a:r>
                        <a:rPr lang="en-ZA" sz="900" baseline="0" dirty="0" smtClean="0">
                          <a:solidFill>
                            <a:schemeClr val="tx1"/>
                          </a:solidFill>
                          <a:latin typeface="Arial" pitchFamily="34" charset="0"/>
                          <a:cs typeface="Arial" pitchFamily="34" charset="0"/>
                        </a:rPr>
                        <a:t>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R550m (21%)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R400m (6%)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233">
                <a:tc>
                  <a:txBody>
                    <a:bodyPr/>
                    <a:lstStyle/>
                    <a:p>
                      <a:r>
                        <a:rPr lang="en-ZA" sz="900" dirty="0" smtClean="0">
                          <a:solidFill>
                            <a:schemeClr val="tx1"/>
                          </a:solidFill>
                          <a:latin typeface="Arial" pitchFamily="34" charset="0"/>
                          <a:cs typeface="Arial" pitchFamily="34" charset="0"/>
                        </a:rPr>
                        <a:t>Training</a:t>
                      </a:r>
                      <a:r>
                        <a:rPr lang="en-ZA" sz="900" baseline="0" dirty="0" smtClean="0">
                          <a:solidFill>
                            <a:schemeClr val="tx1"/>
                          </a:solidFill>
                          <a:latin typeface="Arial" pitchFamily="34" charset="0"/>
                          <a:cs typeface="Arial" pitchFamily="34" charset="0"/>
                        </a:rPr>
                        <a:t>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R576 000 (1%) </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R5.1m (3%)</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909157079"/>
              </p:ext>
            </p:extLst>
          </p:nvPr>
        </p:nvGraphicFramePr>
        <p:xfrm>
          <a:off x="228599" y="2510530"/>
          <a:ext cx="2285999" cy="150876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233">
                <a:tc gridSpan="3">
                  <a:txBody>
                    <a:bodyPr/>
                    <a:lstStyle/>
                    <a:p>
                      <a:pPr algn="ctr"/>
                      <a:r>
                        <a:rPr lang="en-US" sz="900" b="1" dirty="0" smtClean="0">
                          <a:solidFill>
                            <a:schemeClr val="tx1"/>
                          </a:solidFill>
                          <a:latin typeface="Arial" pitchFamily="34" charset="0"/>
                          <a:cs typeface="Arial" pitchFamily="34" charset="0"/>
                        </a:rPr>
                        <a:t>FREE STATE</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233">
                <a:tc>
                  <a:txBody>
                    <a:bodyPr/>
                    <a:lstStyle/>
                    <a:p>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890">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0</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smtClean="0">
                          <a:solidFill>
                            <a:schemeClr val="tx1"/>
                          </a:solidFill>
                          <a:latin typeface="Arial" pitchFamily="34" charset="0"/>
                          <a:cs typeface="Arial" pitchFamily="34" charset="0"/>
                        </a:rPr>
                        <a:t>2</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233">
                <a:tc>
                  <a:txBody>
                    <a:bodyPr/>
                    <a:lstStyle/>
                    <a:p>
                      <a:r>
                        <a:rPr lang="en-ZA" sz="900" dirty="0" smtClean="0">
                          <a:solidFill>
                            <a:schemeClr val="tx1"/>
                          </a:solidFill>
                          <a:latin typeface="Arial" pitchFamily="34" charset="0"/>
                          <a:cs typeface="Arial" pitchFamily="34" charset="0"/>
                        </a:rPr>
                        <a:t>Tax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R282.3m (4%)</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233">
                <a:tc>
                  <a:txBody>
                    <a:bodyPr/>
                    <a:lstStyle/>
                    <a:p>
                      <a:r>
                        <a:rPr lang="en-ZA" sz="900" dirty="0" smtClean="0">
                          <a:solidFill>
                            <a:schemeClr val="tx1"/>
                          </a:solidFill>
                          <a:latin typeface="Arial" pitchFamily="34" charset="0"/>
                          <a:cs typeface="Arial" pitchFamily="34" charset="0"/>
                        </a:rPr>
                        <a:t>Training</a:t>
                      </a:r>
                      <a:r>
                        <a:rPr lang="en-ZA" sz="900" baseline="0" dirty="0" smtClean="0">
                          <a:solidFill>
                            <a:schemeClr val="tx1"/>
                          </a:solidFill>
                          <a:latin typeface="Arial" pitchFamily="34" charset="0"/>
                          <a:cs typeface="Arial" pitchFamily="34" charset="0"/>
                        </a:rPr>
                        <a:t>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  </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R5.5m (4%) </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24428153"/>
              </p:ext>
            </p:extLst>
          </p:nvPr>
        </p:nvGraphicFramePr>
        <p:xfrm>
          <a:off x="228599" y="4256010"/>
          <a:ext cx="2895601" cy="1920240"/>
        </p:xfrm>
        <a:graphic>
          <a:graphicData uri="http://schemas.openxmlformats.org/drawingml/2006/table">
            <a:tbl>
              <a:tblPr firstRow="1" bandRow="1">
                <a:tableStyleId>{5C22544A-7EE6-4342-B048-85BDC9FD1C3A}</a:tableStyleId>
              </a:tblPr>
              <a:tblGrid>
                <a:gridCol w="882254">
                  <a:extLst>
                    <a:ext uri="{9D8B030D-6E8A-4147-A177-3AD203B41FA5}">
                      <a16:colId xmlns:a16="http://schemas.microsoft.com/office/drawing/2014/main" val="20000"/>
                    </a:ext>
                  </a:extLst>
                </a:gridCol>
                <a:gridCol w="980282">
                  <a:extLst>
                    <a:ext uri="{9D8B030D-6E8A-4147-A177-3AD203B41FA5}">
                      <a16:colId xmlns:a16="http://schemas.microsoft.com/office/drawing/2014/main" val="20001"/>
                    </a:ext>
                  </a:extLst>
                </a:gridCol>
                <a:gridCol w="1033065">
                  <a:extLst>
                    <a:ext uri="{9D8B030D-6E8A-4147-A177-3AD203B41FA5}">
                      <a16:colId xmlns:a16="http://schemas.microsoft.com/office/drawing/2014/main" val="20002"/>
                    </a:ext>
                  </a:extLst>
                </a:gridCol>
              </a:tblGrid>
              <a:tr h="207233">
                <a:tc gridSpan="3">
                  <a:txBody>
                    <a:bodyPr/>
                    <a:lstStyle/>
                    <a:p>
                      <a:pPr algn="ctr"/>
                      <a:r>
                        <a:rPr lang="en-US" sz="1200" b="1" dirty="0" smtClean="0">
                          <a:solidFill>
                            <a:schemeClr val="tx1"/>
                          </a:solidFill>
                          <a:latin typeface="Arial" pitchFamily="34" charset="0"/>
                          <a:cs typeface="Arial" pitchFamily="34" charset="0"/>
                        </a:rPr>
                        <a:t>WESTERN</a:t>
                      </a:r>
                      <a:r>
                        <a:rPr lang="en-US" sz="1200" b="1" baseline="0" dirty="0" smtClean="0">
                          <a:solidFill>
                            <a:schemeClr val="tx1"/>
                          </a:solidFill>
                          <a:latin typeface="Arial" pitchFamily="34" charset="0"/>
                          <a:cs typeface="Arial" pitchFamily="34" charset="0"/>
                        </a:rPr>
                        <a:t> CAPE </a:t>
                      </a:r>
                      <a:endParaRPr lang="en-ZA" sz="12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233">
                <a:tc>
                  <a:txBody>
                    <a:bodyPr/>
                    <a:lstStyle/>
                    <a:p>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100" b="1" dirty="0" smtClean="0">
                          <a:solidFill>
                            <a:schemeClr val="tx1"/>
                          </a:solidFill>
                          <a:latin typeface="Arial" pitchFamily="34" charset="0"/>
                          <a:cs typeface="Arial" pitchFamily="34" charset="0"/>
                        </a:rPr>
                        <a:t>2014/15</a:t>
                      </a:r>
                      <a:endParaRPr lang="en-ZA" sz="11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2015/16</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228890">
                <a:tc>
                  <a:txBody>
                    <a:bodyPr/>
                    <a:lstStyle/>
                    <a:p>
                      <a:r>
                        <a:rPr lang="en-ZA" sz="1200" dirty="0" smtClean="0">
                          <a:solidFill>
                            <a:schemeClr val="tx1"/>
                          </a:solidFill>
                          <a:latin typeface="Arial" pitchFamily="34" charset="0"/>
                          <a:cs typeface="Arial" pitchFamily="34" charset="0"/>
                        </a:rPr>
                        <a:t>Approvals</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US" sz="1100" dirty="0" smtClean="0">
                          <a:solidFill>
                            <a:schemeClr val="tx1"/>
                          </a:solidFill>
                          <a:latin typeface="Arial" pitchFamily="34" charset="0"/>
                          <a:cs typeface="Arial" pitchFamily="34" charset="0"/>
                        </a:rPr>
                        <a:t>2</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US" sz="1400" b="1" dirty="0" smtClean="0">
                          <a:solidFill>
                            <a:schemeClr val="tx1"/>
                          </a:solidFill>
                          <a:latin typeface="Arial" pitchFamily="34" charset="0"/>
                          <a:cs typeface="Arial" pitchFamily="34" charset="0"/>
                        </a:rPr>
                        <a:t>11</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207233">
                <a:tc>
                  <a:txBody>
                    <a:bodyPr/>
                    <a:lstStyle/>
                    <a:p>
                      <a:r>
                        <a:rPr lang="en-ZA" sz="1200" dirty="0" smtClean="0">
                          <a:solidFill>
                            <a:schemeClr val="tx1"/>
                          </a:solidFill>
                          <a:latin typeface="Arial" pitchFamily="34" charset="0"/>
                          <a:cs typeface="Arial" pitchFamily="34" charset="0"/>
                        </a:rPr>
                        <a:t>Tax allowance</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100" dirty="0" smtClean="0">
                          <a:solidFill>
                            <a:schemeClr val="tx1"/>
                          </a:solidFill>
                          <a:latin typeface="Arial" pitchFamily="34" charset="0"/>
                          <a:cs typeface="Arial" pitchFamily="34" charset="0"/>
                        </a:rPr>
                        <a:t>R367.6m (14%)</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R1b (15%)</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207233">
                <a:tc>
                  <a:txBody>
                    <a:bodyPr/>
                    <a:lstStyle/>
                    <a:p>
                      <a:r>
                        <a:rPr lang="en-ZA" sz="1200" dirty="0" smtClean="0">
                          <a:solidFill>
                            <a:schemeClr val="tx1"/>
                          </a:solidFill>
                          <a:latin typeface="Arial" pitchFamily="34" charset="0"/>
                          <a:cs typeface="Arial" pitchFamily="34" charset="0"/>
                        </a:rPr>
                        <a:t>Training</a:t>
                      </a:r>
                      <a:r>
                        <a:rPr lang="en-ZA" sz="1200" baseline="0" dirty="0" smtClean="0">
                          <a:solidFill>
                            <a:schemeClr val="tx1"/>
                          </a:solidFill>
                          <a:latin typeface="Arial" pitchFamily="34" charset="0"/>
                          <a:cs typeface="Arial" pitchFamily="34" charset="0"/>
                        </a:rPr>
                        <a:t> allowance</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100" dirty="0" smtClean="0">
                          <a:solidFill>
                            <a:schemeClr val="tx1"/>
                          </a:solidFill>
                          <a:latin typeface="Arial" pitchFamily="34" charset="0"/>
                          <a:cs typeface="Arial" pitchFamily="34" charset="0"/>
                        </a:rPr>
                        <a:t>R8.9m (21%)  </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R58.7m (40%)</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708103818"/>
              </p:ext>
            </p:extLst>
          </p:nvPr>
        </p:nvGraphicFramePr>
        <p:xfrm>
          <a:off x="6229229" y="533964"/>
          <a:ext cx="2343245" cy="1447800"/>
        </p:xfrm>
        <a:graphic>
          <a:graphicData uri="http://schemas.openxmlformats.org/drawingml/2006/table">
            <a:tbl>
              <a:tblPr firstRow="1" bandRow="1">
                <a:tableStyleId>{5C22544A-7EE6-4342-B048-85BDC9FD1C3A}</a:tableStyleId>
              </a:tblPr>
              <a:tblGrid>
                <a:gridCol w="713958">
                  <a:extLst>
                    <a:ext uri="{9D8B030D-6E8A-4147-A177-3AD203B41FA5}">
                      <a16:colId xmlns:a16="http://schemas.microsoft.com/office/drawing/2014/main" val="20000"/>
                    </a:ext>
                  </a:extLst>
                </a:gridCol>
                <a:gridCol w="793286">
                  <a:extLst>
                    <a:ext uri="{9D8B030D-6E8A-4147-A177-3AD203B41FA5}">
                      <a16:colId xmlns:a16="http://schemas.microsoft.com/office/drawing/2014/main" val="20001"/>
                    </a:ext>
                  </a:extLst>
                </a:gridCol>
                <a:gridCol w="836001">
                  <a:extLst>
                    <a:ext uri="{9D8B030D-6E8A-4147-A177-3AD203B41FA5}">
                      <a16:colId xmlns:a16="http://schemas.microsoft.com/office/drawing/2014/main" val="20002"/>
                    </a:ext>
                  </a:extLst>
                </a:gridCol>
              </a:tblGrid>
              <a:tr h="204525">
                <a:tc gridSpan="3">
                  <a:txBody>
                    <a:bodyPr/>
                    <a:lstStyle/>
                    <a:p>
                      <a:pPr algn="ctr"/>
                      <a:r>
                        <a:rPr lang="en-US" sz="900" b="1" dirty="0" smtClean="0">
                          <a:solidFill>
                            <a:schemeClr val="tx1"/>
                          </a:solidFill>
                          <a:latin typeface="Arial" pitchFamily="34" charset="0"/>
                          <a:cs typeface="Arial" pitchFamily="34" charset="0"/>
                        </a:rPr>
                        <a:t>LIMPOMPO</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4525">
                <a:tc>
                  <a:txBody>
                    <a:bodyPr/>
                    <a:lstStyle/>
                    <a:p>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412">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smtClean="0">
                          <a:solidFill>
                            <a:schemeClr val="tx1"/>
                          </a:solidFill>
                          <a:latin typeface="Arial" pitchFamily="34" charset="0"/>
                          <a:cs typeface="Arial" pitchFamily="34" charset="0"/>
                        </a:rPr>
                        <a:t>0</a:t>
                      </a:r>
                      <a:endParaRPr lang="en-ZA" sz="10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525">
                <a:tc>
                  <a:txBody>
                    <a:bodyPr/>
                    <a:lstStyle/>
                    <a:p>
                      <a:r>
                        <a:rPr lang="en-ZA" sz="900" dirty="0" smtClean="0">
                          <a:solidFill>
                            <a:schemeClr val="tx1"/>
                          </a:solidFill>
                          <a:latin typeface="Arial" pitchFamily="34" charset="0"/>
                          <a:cs typeface="Arial" pitchFamily="34" charset="0"/>
                        </a:rPr>
                        <a:t>Tax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R192.1m (7%)</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8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6529">
                <a:tc>
                  <a:txBody>
                    <a:bodyPr/>
                    <a:lstStyle/>
                    <a:p>
                      <a:r>
                        <a:rPr lang="en-ZA" sz="900" dirty="0" smtClean="0">
                          <a:solidFill>
                            <a:schemeClr val="tx1"/>
                          </a:solidFill>
                          <a:latin typeface="Arial" pitchFamily="34" charset="0"/>
                          <a:cs typeface="Arial" pitchFamily="34" charset="0"/>
                        </a:rPr>
                        <a:t>Training</a:t>
                      </a:r>
                      <a:r>
                        <a:rPr lang="en-ZA" sz="900" baseline="0" dirty="0" smtClean="0">
                          <a:solidFill>
                            <a:schemeClr val="tx1"/>
                          </a:solidFill>
                          <a:latin typeface="Arial" pitchFamily="34" charset="0"/>
                          <a:cs typeface="Arial" pitchFamily="34" charset="0"/>
                        </a:rPr>
                        <a:t> allowance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R2.9m (7%)</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8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26" name="Elbow Connector 25"/>
          <p:cNvCxnSpPr>
            <a:endCxn id="22" idx="3"/>
          </p:cNvCxnSpPr>
          <p:nvPr/>
        </p:nvCxnSpPr>
        <p:spPr bwMode="auto">
          <a:xfrm rot="5400000">
            <a:off x="2764036" y="4703566"/>
            <a:ext cx="872728" cy="152400"/>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7" name="Elbow Connector 26"/>
          <p:cNvCxnSpPr>
            <a:endCxn id="25" idx="1"/>
          </p:cNvCxnSpPr>
          <p:nvPr/>
        </p:nvCxnSpPr>
        <p:spPr bwMode="auto">
          <a:xfrm rot="5400000" flipH="1" flipV="1">
            <a:off x="5391953" y="1276111"/>
            <a:ext cx="855522" cy="819029"/>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9" name="Elbow Connector 28"/>
          <p:cNvCxnSpPr>
            <a:endCxn id="21" idx="3"/>
          </p:cNvCxnSpPr>
          <p:nvPr/>
        </p:nvCxnSpPr>
        <p:spPr bwMode="auto">
          <a:xfrm rot="10800000">
            <a:off x="2514599" y="3264911"/>
            <a:ext cx="2047867" cy="164099"/>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47" name="Elbow Connector 46"/>
          <p:cNvCxnSpPr>
            <a:endCxn id="14" idx="1"/>
          </p:cNvCxnSpPr>
          <p:nvPr/>
        </p:nvCxnSpPr>
        <p:spPr bwMode="auto">
          <a:xfrm>
            <a:off x="5638800" y="2742578"/>
            <a:ext cx="647699" cy="414445"/>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sp>
        <p:nvSpPr>
          <p:cNvPr id="2" name="TextBox 1"/>
          <p:cNvSpPr txBox="1"/>
          <p:nvPr/>
        </p:nvSpPr>
        <p:spPr>
          <a:xfrm>
            <a:off x="2339752" y="6169967"/>
            <a:ext cx="5976663" cy="584775"/>
          </a:xfrm>
          <a:prstGeom prst="rect">
            <a:avLst/>
          </a:prstGeom>
          <a:noFill/>
          <a:ln w="28575">
            <a:solidFill>
              <a:srgbClr val="499200"/>
            </a:solidFill>
          </a:ln>
        </p:spPr>
        <p:txBody>
          <a:bodyPr wrap="square" rtlCol="0">
            <a:spAutoFit/>
          </a:bodyPr>
          <a:lstStyle/>
          <a:p>
            <a:r>
              <a:rPr lang="en-ZA" sz="1600" b="1" dirty="0" smtClean="0">
                <a:latin typeface="Arial" panose="020B0604020202020204" pitchFamily="34" charset="0"/>
                <a:cs typeface="Arial" panose="020B0604020202020204" pitchFamily="34" charset="0"/>
              </a:rPr>
              <a:t>WC accounted for 15% of all tax allowances approved and 40% of all training allowances approved during 2015/16.</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77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7488" y="81388"/>
            <a:ext cx="8321712" cy="523220"/>
          </a:xfrm>
          <a:prstGeom prst="rect">
            <a:avLst/>
          </a:prstGeom>
        </p:spPr>
        <p:txBody>
          <a:bodyPr wrap="square">
            <a:spAutoFit/>
          </a:bodyPr>
          <a:lstStyle/>
          <a:p>
            <a:pPr lvl="0" algn="ctr"/>
            <a:r>
              <a:rPr lang="en-ZA" sz="1400" b="1" dirty="0" smtClean="0">
                <a:solidFill>
                  <a:srgbClr val="499200"/>
                </a:solidFill>
                <a:latin typeface="Arial Black" pitchFamily="34" charset="0"/>
                <a:cs typeface="Arial" pitchFamily="34" charset="0"/>
              </a:rPr>
              <a:t>12I TAX ALLOWANCE PROJECTED JOBS AND INVESTMENT PER PROVINCE 2014/15-2015/16</a:t>
            </a:r>
            <a:endParaRPr lang="en-ZA" sz="1400" b="1" dirty="0">
              <a:solidFill>
                <a:srgbClr val="499200"/>
              </a:solidFill>
              <a:latin typeface="Arial Black"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5560455"/>
              </p:ext>
            </p:extLst>
          </p:nvPr>
        </p:nvGraphicFramePr>
        <p:xfrm>
          <a:off x="152396" y="609600"/>
          <a:ext cx="8915401" cy="4800598"/>
        </p:xfrm>
        <a:graphic>
          <a:graphicData uri="http://schemas.openxmlformats.org/drawingml/2006/table">
            <a:tbl>
              <a:tblPr firstRow="1" firstCol="1" bandRow="1">
                <a:tableStyleId>{5C22544A-7EE6-4342-B048-85BDC9FD1C3A}</a:tableStyleId>
              </a:tblPr>
              <a:tblGrid>
                <a:gridCol w="1107236">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936104">
                  <a:extLst>
                    <a:ext uri="{9D8B030D-6E8A-4147-A177-3AD203B41FA5}">
                      <a16:colId xmlns:a16="http://schemas.microsoft.com/office/drawing/2014/main" val="20008"/>
                    </a:ext>
                  </a:extLst>
                </a:gridCol>
                <a:gridCol w="967405">
                  <a:extLst>
                    <a:ext uri="{9D8B030D-6E8A-4147-A177-3AD203B41FA5}">
                      <a16:colId xmlns:a16="http://schemas.microsoft.com/office/drawing/2014/main" val="20009"/>
                    </a:ext>
                  </a:extLst>
                </a:gridCol>
              </a:tblGrid>
              <a:tr h="948690">
                <a:tc gridSpan="2">
                  <a:txBody>
                    <a:bodyPr/>
                    <a:lstStyle/>
                    <a:p>
                      <a:pPr algn="ctr">
                        <a:lnSpc>
                          <a:spcPct val="115000"/>
                        </a:lnSpc>
                        <a:spcAft>
                          <a:spcPts val="600"/>
                        </a:spcAft>
                      </a:pPr>
                      <a:r>
                        <a:rPr lang="en-ZA" sz="1400" kern="1400" dirty="0">
                          <a:solidFill>
                            <a:schemeClr val="tx1"/>
                          </a:solidFill>
                          <a:effectLst/>
                          <a:latin typeface="Arial" panose="020B0604020202020204" pitchFamily="34" charset="0"/>
                          <a:cs typeface="Arial" panose="020B0604020202020204" pitchFamily="34" charset="0"/>
                        </a:rPr>
                        <a:t>Province</a:t>
                      </a:r>
                      <a:endParaRPr lang="en-ZA" sz="14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a:txBody>
                    <a:bodyPr/>
                    <a:lstStyle/>
                    <a:p>
                      <a:pPr algn="ctr">
                        <a:lnSpc>
                          <a:spcPct val="115000"/>
                        </a:lnSpc>
                        <a:spcAft>
                          <a:spcPts val="600"/>
                        </a:spcAft>
                      </a:pPr>
                      <a:r>
                        <a:rPr lang="en-ZA" sz="1400" kern="1400" dirty="0">
                          <a:solidFill>
                            <a:schemeClr val="tx1"/>
                          </a:solidFill>
                          <a:effectLst/>
                          <a:latin typeface="Arial" panose="020B0604020202020204" pitchFamily="34" charset="0"/>
                          <a:cs typeface="Arial" panose="020B0604020202020204" pitchFamily="34" charset="0"/>
                        </a:rPr>
                        <a:t>Eastern Cape</a:t>
                      </a:r>
                      <a:endParaRPr lang="en-ZA" sz="14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dirty="0">
                          <a:solidFill>
                            <a:schemeClr val="tx1"/>
                          </a:solidFill>
                          <a:effectLst/>
                          <a:latin typeface="Arial" panose="020B0604020202020204" pitchFamily="34" charset="0"/>
                          <a:cs typeface="Arial" panose="020B0604020202020204" pitchFamily="34" charset="0"/>
                        </a:rPr>
                        <a:t>Free State</a:t>
                      </a:r>
                      <a:endParaRPr lang="en-ZA" sz="14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dirty="0">
                          <a:solidFill>
                            <a:schemeClr val="tx1"/>
                          </a:solidFill>
                          <a:effectLst/>
                          <a:latin typeface="Arial" panose="020B0604020202020204" pitchFamily="34" charset="0"/>
                          <a:cs typeface="Arial" panose="020B0604020202020204" pitchFamily="34" charset="0"/>
                        </a:rPr>
                        <a:t>Gauteng</a:t>
                      </a:r>
                      <a:endParaRPr lang="en-ZA" sz="14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a:solidFill>
                            <a:schemeClr val="tx1"/>
                          </a:solidFill>
                          <a:effectLst/>
                          <a:latin typeface="Arial" panose="020B0604020202020204" pitchFamily="34" charset="0"/>
                          <a:cs typeface="Arial" panose="020B0604020202020204" pitchFamily="34" charset="0"/>
                        </a:rPr>
                        <a:t>KwaZulu-Natal</a:t>
                      </a:r>
                      <a:endParaRPr lang="en-ZA" sz="14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a:solidFill>
                            <a:schemeClr val="tx1"/>
                          </a:solidFill>
                          <a:effectLst/>
                          <a:latin typeface="Arial" panose="020B0604020202020204" pitchFamily="34" charset="0"/>
                          <a:cs typeface="Arial" panose="020B0604020202020204" pitchFamily="34" charset="0"/>
                        </a:rPr>
                        <a:t>Limpopo</a:t>
                      </a:r>
                      <a:endParaRPr lang="en-ZA" sz="14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a:solidFill>
                            <a:schemeClr val="tx1"/>
                          </a:solidFill>
                          <a:effectLst/>
                          <a:latin typeface="Arial" panose="020B0604020202020204" pitchFamily="34" charset="0"/>
                          <a:cs typeface="Arial" panose="020B0604020202020204" pitchFamily="34" charset="0"/>
                        </a:rPr>
                        <a:t>Mpumalanga</a:t>
                      </a:r>
                      <a:endParaRPr lang="en-ZA" sz="14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a:solidFill>
                            <a:schemeClr val="tx1"/>
                          </a:solidFill>
                          <a:effectLst/>
                          <a:latin typeface="Arial" panose="020B0604020202020204" pitchFamily="34" charset="0"/>
                          <a:cs typeface="Arial" panose="020B0604020202020204" pitchFamily="34" charset="0"/>
                        </a:rPr>
                        <a:t>North West</a:t>
                      </a:r>
                      <a:endParaRPr lang="en-ZA" sz="14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400" kern="1400">
                          <a:solidFill>
                            <a:schemeClr val="tx1"/>
                          </a:solidFill>
                          <a:effectLst/>
                          <a:latin typeface="Arial" panose="020B0604020202020204" pitchFamily="34" charset="0"/>
                          <a:cs typeface="Arial" panose="020B0604020202020204" pitchFamily="34" charset="0"/>
                        </a:rPr>
                        <a:t>Western Cape</a:t>
                      </a:r>
                      <a:endParaRPr lang="en-ZA" sz="14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104228">
                <a:tc rowSpan="2">
                  <a:txBody>
                    <a:bodyPr/>
                    <a:lstStyle/>
                    <a:p>
                      <a:pPr algn="ctr">
                        <a:lnSpc>
                          <a:spcPct val="118000"/>
                        </a:lnSpc>
                        <a:spcAft>
                          <a:spcPts val="0"/>
                        </a:spcAft>
                      </a:pPr>
                      <a:r>
                        <a:rPr lang="en-ZA" sz="1400" kern="1400" dirty="0">
                          <a:solidFill>
                            <a:schemeClr val="tx1"/>
                          </a:solidFill>
                          <a:effectLst/>
                          <a:latin typeface="Arial" panose="020B0604020202020204" pitchFamily="34" charset="0"/>
                          <a:cs typeface="Arial" panose="020B0604020202020204" pitchFamily="34" charset="0"/>
                        </a:rPr>
                        <a:t>Projected investment (R’000)</a:t>
                      </a:r>
                      <a:endParaRPr lang="en-ZA" sz="14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2014/15</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R319 741</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R0</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R1 953 941</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R661 669</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R548 912</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R2 201 000</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R1 230 526</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R1 361 115</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185862">
                <a:tc vMerge="1">
                  <a:txBody>
                    <a:bodyPr/>
                    <a:lstStyle/>
                    <a:p>
                      <a:endParaRPr lang="en-ZA"/>
                    </a:p>
                  </a:txBody>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2015/16</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R788 867</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R769 499</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R5 002 688</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R3 434 538</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R0</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R800 009</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R196 400</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R2 584 082</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968885">
                <a:tc rowSpan="2">
                  <a:txBody>
                    <a:bodyPr/>
                    <a:lstStyle/>
                    <a:p>
                      <a:pPr algn="ctr">
                        <a:lnSpc>
                          <a:spcPct val="115000"/>
                        </a:lnSpc>
                        <a:spcAft>
                          <a:spcPts val="600"/>
                        </a:spcAft>
                      </a:pPr>
                      <a:r>
                        <a:rPr lang="en-ZA" sz="1400" kern="1400" dirty="0">
                          <a:solidFill>
                            <a:schemeClr val="tx1"/>
                          </a:solidFill>
                          <a:effectLst/>
                          <a:latin typeface="Arial" panose="020B0604020202020204" pitchFamily="34" charset="0"/>
                          <a:cs typeface="Arial" panose="020B0604020202020204" pitchFamily="34" charset="0"/>
                        </a:rPr>
                        <a:t>Projected Jobs </a:t>
                      </a:r>
                      <a:endParaRPr lang="en-ZA" sz="14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2014/15</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20</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0</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325</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90</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82</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16</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dirty="0">
                          <a:solidFill>
                            <a:schemeClr val="tx1"/>
                          </a:solidFill>
                          <a:effectLst/>
                          <a:latin typeface="Arial" panose="020B0604020202020204" pitchFamily="34" charset="0"/>
                          <a:cs typeface="Arial" panose="020B0604020202020204" pitchFamily="34" charset="0"/>
                        </a:rPr>
                        <a:t>0</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kern="1400">
                          <a:solidFill>
                            <a:schemeClr val="tx1"/>
                          </a:solidFill>
                          <a:effectLst/>
                          <a:latin typeface="Arial" panose="020B0604020202020204" pitchFamily="34" charset="0"/>
                          <a:cs typeface="Arial" panose="020B0604020202020204" pitchFamily="34" charset="0"/>
                        </a:rPr>
                        <a:t>0</a:t>
                      </a:r>
                      <a:endParaRPr lang="en-ZA" sz="1200" kern="140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592933">
                <a:tc vMerge="1">
                  <a:txBody>
                    <a:bodyPr/>
                    <a:lstStyle/>
                    <a:p>
                      <a:endParaRPr lang="en-ZA"/>
                    </a:p>
                  </a:txBody>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2015/16</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363</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105</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415</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1 </a:t>
                      </a:r>
                      <a:r>
                        <a:rPr lang="en-ZA" sz="1200" b="1" kern="1400" dirty="0" smtClean="0">
                          <a:solidFill>
                            <a:schemeClr val="tx1"/>
                          </a:solidFill>
                          <a:effectLst/>
                          <a:latin typeface="Arial" panose="020B0604020202020204" pitchFamily="34" charset="0"/>
                          <a:cs typeface="Arial" panose="020B0604020202020204" pitchFamily="34" charset="0"/>
                        </a:rPr>
                        <a:t>196</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0</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0</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65</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n-ZA" sz="1200" b="1" kern="1400" dirty="0">
                          <a:solidFill>
                            <a:schemeClr val="tx1"/>
                          </a:solidFill>
                          <a:effectLst/>
                          <a:latin typeface="Arial" panose="020B0604020202020204" pitchFamily="34" charset="0"/>
                          <a:cs typeface="Arial" panose="020B0604020202020204" pitchFamily="34" charset="0"/>
                        </a:rPr>
                        <a:t>4 407</a:t>
                      </a:r>
                      <a:endParaRPr lang="en-ZA" sz="1200" b="1" kern="1400" dirty="0">
                        <a:solidFill>
                          <a:schemeClr val="tx1"/>
                        </a:solidFill>
                        <a:effectLst/>
                        <a:latin typeface="Arial" panose="020B0604020202020204" pitchFamily="34" charset="0"/>
                        <a:ea typeface="Times New Roman"/>
                        <a:cs typeface="Arial" panose="020B0604020202020204" pitchFamily="34" charset="0"/>
                      </a:endParaRPr>
                    </a:p>
                  </a:txBody>
                  <a:tcPr marL="59788" marR="59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pic>
        <p:nvPicPr>
          <p:cNvPr id="28" name="Picture 2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3794" y="3126529"/>
            <a:ext cx="1106384" cy="403225"/>
          </a:xfrm>
          <a:prstGeom prst="rect">
            <a:avLst/>
          </a:prstGeom>
        </p:spPr>
      </p:pic>
      <p:pic>
        <p:nvPicPr>
          <p:cNvPr id="3073"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11" y="4869160"/>
            <a:ext cx="1106384"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25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25</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753822949"/>
              </p:ext>
            </p:extLst>
          </p:nvPr>
        </p:nvGraphicFramePr>
        <p:xfrm>
          <a:off x="152400" y="381000"/>
          <a:ext cx="2666999" cy="248775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099">
                  <a:extLst>
                    <a:ext uri="{9D8B030D-6E8A-4147-A177-3AD203B41FA5}">
                      <a16:colId xmlns:a16="http://schemas.microsoft.com/office/drawing/2014/main" val="20002"/>
                    </a:ext>
                  </a:extLst>
                </a:gridCol>
              </a:tblGrid>
              <a:tr h="207900">
                <a:tc gridSpan="3">
                  <a:txBody>
                    <a:bodyPr/>
                    <a:lstStyle/>
                    <a:p>
                      <a:pPr algn="ctr"/>
                      <a:r>
                        <a:rPr lang="en-ZA" sz="1100" b="1" dirty="0" smtClean="0">
                          <a:solidFill>
                            <a:schemeClr val="tx1"/>
                          </a:solidFill>
                          <a:latin typeface="Arial" pitchFamily="34" charset="0"/>
                          <a:cs typeface="Arial" pitchFamily="34" charset="0"/>
                        </a:rPr>
                        <a:t>AGRO-PROCESSING</a:t>
                      </a:r>
                    </a:p>
                    <a:p>
                      <a:pPr algn="ctr"/>
                      <a:endParaRPr lang="en-ZA" sz="1100" b="1" dirty="0" smtClean="0">
                        <a:solidFill>
                          <a:schemeClr val="tx1"/>
                        </a:solidFill>
                        <a:latin typeface="Arial" pitchFamily="34" charset="0"/>
                        <a:cs typeface="Arial" pitchFamily="34" charset="0"/>
                      </a:endParaRPr>
                    </a:p>
                    <a:p>
                      <a:pPr algn="ctr"/>
                      <a:endParaRPr lang="en-ZA" sz="11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05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50" b="1" dirty="0" smtClean="0">
                          <a:solidFill>
                            <a:schemeClr val="tx1"/>
                          </a:solidFill>
                          <a:latin typeface="Arial" pitchFamily="34" charset="0"/>
                          <a:cs typeface="Arial" pitchFamily="34" charset="0"/>
                        </a:rPr>
                        <a:t>2014/15</a:t>
                      </a:r>
                      <a:endParaRPr lang="en-ZA" sz="105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chemeClr val="tx1"/>
                          </a:solidFill>
                          <a:latin typeface="Arial" pitchFamily="34" charset="0"/>
                          <a:cs typeface="Arial" pitchFamily="34" charset="0"/>
                        </a:rPr>
                        <a:t>2015/16</a:t>
                      </a:r>
                      <a:endParaRPr lang="en-ZA" sz="11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1100" dirty="0" smtClean="0">
                          <a:solidFill>
                            <a:schemeClr val="tx1"/>
                          </a:solidFill>
                          <a:latin typeface="Arial" pitchFamily="34" charset="0"/>
                          <a:cs typeface="Arial" pitchFamily="34" charset="0"/>
                        </a:rPr>
                        <a:t>Approvals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50" dirty="0" smtClean="0">
                          <a:solidFill>
                            <a:schemeClr val="tx1"/>
                          </a:solidFill>
                          <a:latin typeface="Arial" pitchFamily="34" charset="0"/>
                          <a:cs typeface="Arial" pitchFamily="34" charset="0"/>
                        </a:rPr>
                        <a:t>0</a:t>
                      </a:r>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4</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1100" dirty="0" smtClean="0">
                          <a:solidFill>
                            <a:schemeClr val="tx1"/>
                          </a:solidFill>
                          <a:latin typeface="Arial" pitchFamily="34" charset="0"/>
                          <a:cs typeface="Arial" pitchFamily="34" charset="0"/>
                        </a:rPr>
                        <a:t>Tax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R330.2m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1100" dirty="0" smtClean="0">
                          <a:solidFill>
                            <a:schemeClr val="tx1"/>
                          </a:solidFill>
                          <a:latin typeface="Arial" pitchFamily="34" charset="0"/>
                          <a:cs typeface="Arial" pitchFamily="34" charset="0"/>
                        </a:rPr>
                        <a:t>Training</a:t>
                      </a:r>
                      <a:r>
                        <a:rPr lang="en-ZA" sz="1100" baseline="0" dirty="0" smtClean="0">
                          <a:solidFill>
                            <a:schemeClr val="tx1"/>
                          </a:solidFill>
                          <a:latin typeface="Arial" pitchFamily="34" charset="0"/>
                          <a:cs typeface="Arial" pitchFamily="34" charset="0"/>
                        </a:rPr>
                        <a:t>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R22.3m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1100" dirty="0" smtClean="0">
                          <a:solidFill>
                            <a:schemeClr val="tx1"/>
                          </a:solidFill>
                          <a:latin typeface="Arial" pitchFamily="34" charset="0"/>
                          <a:cs typeface="Arial" pitchFamily="34" charset="0"/>
                        </a:rPr>
                        <a:t>Investment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R765.3m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7900">
                <a:tc>
                  <a:txBody>
                    <a:bodyPr/>
                    <a:lstStyle/>
                    <a:p>
                      <a:r>
                        <a:rPr lang="en-ZA" sz="1100" dirty="0" smtClean="0">
                          <a:solidFill>
                            <a:schemeClr val="tx1"/>
                          </a:solidFill>
                          <a:latin typeface="Arial" pitchFamily="34" charset="0"/>
                          <a:cs typeface="Arial" pitchFamily="34" charset="0"/>
                        </a:rPr>
                        <a:t>Jobs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97</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21" name="Picture 20"/>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6800" y="636078"/>
            <a:ext cx="952500" cy="276225"/>
          </a:xfrm>
          <a:prstGeom prst="rect">
            <a:avLst/>
          </a:prstGeom>
          <a:noFill/>
          <a:ln>
            <a:noFill/>
          </a:ln>
        </p:spPr>
      </p:pic>
      <p:graphicFrame>
        <p:nvGraphicFramePr>
          <p:cNvPr id="22" name="Table 21"/>
          <p:cNvGraphicFramePr>
            <a:graphicFrameLocks noGrp="1"/>
          </p:cNvGraphicFramePr>
          <p:nvPr>
            <p:extLst>
              <p:ext uri="{D42A27DB-BD31-4B8C-83A1-F6EECF244321}">
                <p14:modId xmlns:p14="http://schemas.microsoft.com/office/powerpoint/2010/main" val="2881282658"/>
              </p:ext>
            </p:extLst>
          </p:nvPr>
        </p:nvGraphicFramePr>
        <p:xfrm>
          <a:off x="3124200" y="381000"/>
          <a:ext cx="2743199" cy="2320111"/>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59">
                  <a:extLst>
                    <a:ext uri="{9D8B030D-6E8A-4147-A177-3AD203B41FA5}">
                      <a16:colId xmlns:a16="http://schemas.microsoft.com/office/drawing/2014/main" val="20002"/>
                    </a:ext>
                  </a:extLst>
                </a:gridCol>
              </a:tblGrid>
              <a:tr h="502920">
                <a:tc gridSpan="3">
                  <a:txBody>
                    <a:bodyPr/>
                    <a:lstStyle/>
                    <a:p>
                      <a:pPr algn="ctr"/>
                      <a:r>
                        <a:rPr lang="en-ZA" sz="1100" b="1" dirty="0" smtClean="0">
                          <a:solidFill>
                            <a:schemeClr val="tx1"/>
                          </a:solidFill>
                          <a:latin typeface="Arial" pitchFamily="34" charset="0"/>
                          <a:cs typeface="Arial" pitchFamily="34" charset="0"/>
                        </a:rPr>
                        <a:t>WOOD PRODUCTS AND FURNITURE</a:t>
                      </a:r>
                    </a:p>
                    <a:p>
                      <a:pPr algn="ctr"/>
                      <a:endParaRPr lang="en-ZA" sz="1100" b="1" dirty="0" smtClean="0">
                        <a:solidFill>
                          <a:schemeClr val="tx1"/>
                        </a:solidFill>
                        <a:latin typeface="Arial" pitchFamily="34" charset="0"/>
                        <a:cs typeface="Arial" pitchFamily="34" charset="0"/>
                      </a:endParaRPr>
                    </a:p>
                    <a:p>
                      <a:pPr algn="ctr"/>
                      <a:endParaRPr lang="en-ZA" sz="11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05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50" b="1" dirty="0" smtClean="0">
                          <a:solidFill>
                            <a:schemeClr val="tx1"/>
                          </a:solidFill>
                          <a:latin typeface="Arial" pitchFamily="34" charset="0"/>
                          <a:cs typeface="Arial" pitchFamily="34" charset="0"/>
                        </a:rPr>
                        <a:t>2014/15</a:t>
                      </a:r>
                      <a:endParaRPr lang="en-ZA" sz="105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chemeClr val="tx1"/>
                          </a:solidFill>
                          <a:latin typeface="Arial" pitchFamily="34" charset="0"/>
                          <a:cs typeface="Arial" pitchFamily="34" charset="0"/>
                        </a:rPr>
                        <a:t>2015/16</a:t>
                      </a:r>
                      <a:endParaRPr lang="en-ZA" sz="11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1100" dirty="0" smtClean="0">
                          <a:solidFill>
                            <a:schemeClr val="tx1"/>
                          </a:solidFill>
                          <a:latin typeface="Arial" pitchFamily="34" charset="0"/>
                          <a:cs typeface="Arial" pitchFamily="34" charset="0"/>
                        </a:rPr>
                        <a:t>Approvals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50" smtClean="0">
                          <a:solidFill>
                            <a:schemeClr val="tx1"/>
                          </a:solidFill>
                          <a:latin typeface="Arial" pitchFamily="34" charset="0"/>
                          <a:cs typeface="Arial" pitchFamily="34" charset="0"/>
                        </a:rPr>
                        <a:t>0</a:t>
                      </a:r>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3</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1100" dirty="0" smtClean="0">
                          <a:solidFill>
                            <a:schemeClr val="tx1"/>
                          </a:solidFill>
                          <a:latin typeface="Arial" pitchFamily="34" charset="0"/>
                          <a:cs typeface="Arial" pitchFamily="34" charset="0"/>
                        </a:rPr>
                        <a:t>Tax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R300.5m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1100" dirty="0" smtClean="0">
                          <a:solidFill>
                            <a:schemeClr val="tx1"/>
                          </a:solidFill>
                          <a:latin typeface="Arial" pitchFamily="34" charset="0"/>
                          <a:cs typeface="Arial" pitchFamily="34" charset="0"/>
                        </a:rPr>
                        <a:t>Training</a:t>
                      </a:r>
                      <a:r>
                        <a:rPr lang="en-ZA" sz="1100" baseline="0" dirty="0" smtClean="0">
                          <a:solidFill>
                            <a:schemeClr val="tx1"/>
                          </a:solidFill>
                          <a:latin typeface="Arial" pitchFamily="34" charset="0"/>
                          <a:cs typeface="Arial" pitchFamily="34" charset="0"/>
                        </a:rPr>
                        <a:t>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R26.6m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1100" dirty="0" smtClean="0">
                          <a:solidFill>
                            <a:schemeClr val="tx1"/>
                          </a:solidFill>
                          <a:latin typeface="Arial" pitchFamily="34" charset="0"/>
                          <a:cs typeface="Arial" pitchFamily="34" charset="0"/>
                        </a:rPr>
                        <a:t>Investment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R794m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7900">
                <a:tc>
                  <a:txBody>
                    <a:bodyPr/>
                    <a:lstStyle/>
                    <a:p>
                      <a:r>
                        <a:rPr lang="en-ZA" sz="1100" dirty="0" smtClean="0">
                          <a:solidFill>
                            <a:schemeClr val="tx1"/>
                          </a:solidFill>
                          <a:latin typeface="Arial" pitchFamily="34" charset="0"/>
                          <a:cs typeface="Arial" pitchFamily="34" charset="0"/>
                        </a:rPr>
                        <a:t>Jobs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4 023</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23" name="Picture 22" descr="C:\Users\RB\AppData\Local\Microsoft\Windows\Temporary Internet Files\Content.IE5\HOXR6DKD\hammer-nail-wood-plank--15584-large[1].png"/>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8600" y="636078"/>
            <a:ext cx="952500" cy="295275"/>
          </a:xfrm>
          <a:prstGeom prst="rect">
            <a:avLst/>
          </a:prstGeom>
          <a:noFill/>
          <a:ln>
            <a:noFill/>
          </a:ln>
        </p:spPr>
      </p:pic>
      <p:graphicFrame>
        <p:nvGraphicFramePr>
          <p:cNvPr id="24" name="Table 23"/>
          <p:cNvGraphicFramePr>
            <a:graphicFrameLocks noGrp="1"/>
          </p:cNvGraphicFramePr>
          <p:nvPr>
            <p:extLst>
              <p:ext uri="{D42A27DB-BD31-4B8C-83A1-F6EECF244321}">
                <p14:modId xmlns:p14="http://schemas.microsoft.com/office/powerpoint/2010/main" val="600338541"/>
              </p:ext>
            </p:extLst>
          </p:nvPr>
        </p:nvGraphicFramePr>
        <p:xfrm>
          <a:off x="6096000" y="381000"/>
          <a:ext cx="2743199" cy="2320111"/>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822961">
                  <a:extLst>
                    <a:ext uri="{9D8B030D-6E8A-4147-A177-3AD203B41FA5}">
                      <a16:colId xmlns:a16="http://schemas.microsoft.com/office/drawing/2014/main" val="20001"/>
                    </a:ext>
                  </a:extLst>
                </a:gridCol>
                <a:gridCol w="822958">
                  <a:extLst>
                    <a:ext uri="{9D8B030D-6E8A-4147-A177-3AD203B41FA5}">
                      <a16:colId xmlns:a16="http://schemas.microsoft.com/office/drawing/2014/main" val="20002"/>
                    </a:ext>
                  </a:extLst>
                </a:gridCol>
              </a:tblGrid>
              <a:tr h="207900">
                <a:tc gridSpan="3">
                  <a:txBody>
                    <a:bodyPr/>
                    <a:lstStyle/>
                    <a:p>
                      <a:pPr algn="ctr"/>
                      <a:r>
                        <a:rPr lang="en-ZA" sz="1100" b="1" dirty="0" smtClean="0">
                          <a:solidFill>
                            <a:schemeClr val="tx1"/>
                          </a:solidFill>
                          <a:latin typeface="Arial" pitchFamily="34" charset="0"/>
                          <a:cs typeface="Arial" pitchFamily="34" charset="0"/>
                        </a:rPr>
                        <a:t>CHEMICALS</a:t>
                      </a:r>
                    </a:p>
                    <a:p>
                      <a:pPr algn="ctr"/>
                      <a:endParaRPr lang="en-ZA" sz="1100" b="1" dirty="0" smtClean="0">
                        <a:solidFill>
                          <a:schemeClr val="tx1"/>
                        </a:solidFill>
                        <a:latin typeface="Arial" pitchFamily="34" charset="0"/>
                        <a:cs typeface="Arial" pitchFamily="34" charset="0"/>
                      </a:endParaRPr>
                    </a:p>
                    <a:p>
                      <a:pPr algn="ctr"/>
                      <a:endParaRPr lang="en-ZA" sz="11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05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50" b="1" dirty="0" smtClean="0">
                          <a:solidFill>
                            <a:schemeClr val="tx1"/>
                          </a:solidFill>
                          <a:latin typeface="Arial" pitchFamily="34" charset="0"/>
                          <a:cs typeface="Arial" pitchFamily="34" charset="0"/>
                        </a:rPr>
                        <a:t>2014/15</a:t>
                      </a:r>
                      <a:endParaRPr lang="en-ZA" sz="105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chemeClr val="tx1"/>
                          </a:solidFill>
                          <a:latin typeface="Arial" pitchFamily="34" charset="0"/>
                          <a:cs typeface="Arial" pitchFamily="34" charset="0"/>
                        </a:rPr>
                        <a:t>2015/16</a:t>
                      </a:r>
                      <a:endParaRPr lang="en-ZA" sz="11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1100" dirty="0" smtClean="0">
                          <a:solidFill>
                            <a:schemeClr val="tx1"/>
                          </a:solidFill>
                          <a:latin typeface="Arial" pitchFamily="34" charset="0"/>
                          <a:cs typeface="Arial" pitchFamily="34" charset="0"/>
                        </a:rPr>
                        <a:t>Approvals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50" dirty="0" smtClean="0">
                          <a:solidFill>
                            <a:schemeClr val="tx1"/>
                          </a:solidFill>
                          <a:latin typeface="Arial" pitchFamily="34" charset="0"/>
                          <a:cs typeface="Arial" pitchFamily="34" charset="0"/>
                        </a:rPr>
                        <a:t>0</a:t>
                      </a:r>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2</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1100" dirty="0" smtClean="0">
                          <a:solidFill>
                            <a:schemeClr val="tx1"/>
                          </a:solidFill>
                          <a:latin typeface="Arial" pitchFamily="34" charset="0"/>
                          <a:cs typeface="Arial" pitchFamily="34" charset="0"/>
                        </a:rPr>
                        <a:t>Tax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R302.3m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1100" dirty="0" smtClean="0">
                          <a:solidFill>
                            <a:schemeClr val="tx1"/>
                          </a:solidFill>
                          <a:latin typeface="Arial" pitchFamily="34" charset="0"/>
                          <a:cs typeface="Arial" pitchFamily="34" charset="0"/>
                        </a:rPr>
                        <a:t>Training</a:t>
                      </a:r>
                      <a:r>
                        <a:rPr lang="en-ZA" sz="1100" baseline="0" dirty="0" smtClean="0">
                          <a:solidFill>
                            <a:schemeClr val="tx1"/>
                          </a:solidFill>
                          <a:latin typeface="Arial" pitchFamily="34" charset="0"/>
                          <a:cs typeface="Arial" pitchFamily="34" charset="0"/>
                        </a:rPr>
                        <a:t>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R1m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1100" dirty="0" smtClean="0">
                          <a:solidFill>
                            <a:schemeClr val="tx1"/>
                          </a:solidFill>
                          <a:latin typeface="Arial" pitchFamily="34" charset="0"/>
                          <a:cs typeface="Arial" pitchFamily="34" charset="0"/>
                        </a:rPr>
                        <a:t>Investment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R792.5m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7900">
                <a:tc>
                  <a:txBody>
                    <a:bodyPr/>
                    <a:lstStyle/>
                    <a:p>
                      <a:r>
                        <a:rPr lang="en-ZA" sz="1100" dirty="0" smtClean="0">
                          <a:solidFill>
                            <a:schemeClr val="tx1"/>
                          </a:solidFill>
                          <a:latin typeface="Arial" pitchFamily="34" charset="0"/>
                          <a:cs typeface="Arial" pitchFamily="34" charset="0"/>
                        </a:rPr>
                        <a:t>Jobs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38</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25" name="Picture 24" descr="C:\Users\RB\AppData\Local\Microsoft\Windows\Temporary Internet Files\Content.IE5\0UPTTT1A\Nuvola_apps_edu_science[1].png"/>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0" y="617029"/>
            <a:ext cx="864870" cy="268605"/>
          </a:xfrm>
          <a:prstGeom prst="rect">
            <a:avLst/>
          </a:prstGeom>
          <a:noFill/>
          <a:ln>
            <a:noFill/>
          </a:ln>
        </p:spPr>
      </p:pic>
      <p:graphicFrame>
        <p:nvGraphicFramePr>
          <p:cNvPr id="27" name="Table 26"/>
          <p:cNvGraphicFramePr>
            <a:graphicFrameLocks noGrp="1"/>
          </p:cNvGraphicFramePr>
          <p:nvPr>
            <p:extLst>
              <p:ext uri="{D42A27DB-BD31-4B8C-83A1-F6EECF244321}">
                <p14:modId xmlns:p14="http://schemas.microsoft.com/office/powerpoint/2010/main" val="108235730"/>
              </p:ext>
            </p:extLst>
          </p:nvPr>
        </p:nvGraphicFramePr>
        <p:xfrm>
          <a:off x="609600" y="3276600"/>
          <a:ext cx="2971800" cy="2320111"/>
        </p:xfrm>
        <a:graphic>
          <a:graphicData uri="http://schemas.openxmlformats.org/drawingml/2006/table">
            <a:tbl>
              <a:tblPr firstRow="1" bandRow="1">
                <a:tableStyleId>{5C22544A-7EE6-4342-B048-85BDC9FD1C3A}</a:tableStyleId>
              </a:tblPr>
              <a:tblGrid>
                <a:gridCol w="1188721">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39">
                  <a:extLst>
                    <a:ext uri="{9D8B030D-6E8A-4147-A177-3AD203B41FA5}">
                      <a16:colId xmlns:a16="http://schemas.microsoft.com/office/drawing/2014/main" val="20002"/>
                    </a:ext>
                  </a:extLst>
                </a:gridCol>
              </a:tblGrid>
              <a:tr h="207900">
                <a:tc gridSpan="3">
                  <a:txBody>
                    <a:bodyPr/>
                    <a:lstStyle/>
                    <a:p>
                      <a:pPr algn="ctr"/>
                      <a:r>
                        <a:rPr lang="en-ZA" sz="1100" b="1" dirty="0" smtClean="0">
                          <a:solidFill>
                            <a:schemeClr val="tx1"/>
                          </a:solidFill>
                          <a:latin typeface="Arial" pitchFamily="34" charset="0"/>
                          <a:cs typeface="Arial" pitchFamily="34" charset="0"/>
                        </a:rPr>
                        <a:t>NON-METALLIC</a:t>
                      </a:r>
                      <a:r>
                        <a:rPr lang="en-ZA" sz="1100" b="1" baseline="0" dirty="0" smtClean="0">
                          <a:solidFill>
                            <a:schemeClr val="tx1"/>
                          </a:solidFill>
                          <a:latin typeface="Arial" pitchFamily="34" charset="0"/>
                          <a:cs typeface="Arial" pitchFamily="34" charset="0"/>
                        </a:rPr>
                        <a:t> AND MINERALS</a:t>
                      </a:r>
                      <a:endParaRPr lang="en-ZA" sz="1100" b="1" dirty="0" smtClean="0">
                        <a:solidFill>
                          <a:schemeClr val="tx1"/>
                        </a:solidFill>
                        <a:latin typeface="Arial" pitchFamily="34" charset="0"/>
                        <a:cs typeface="Arial" pitchFamily="34" charset="0"/>
                      </a:endParaRPr>
                    </a:p>
                    <a:p>
                      <a:pPr algn="ctr"/>
                      <a:endParaRPr lang="en-ZA" sz="1100" b="1" dirty="0" smtClean="0">
                        <a:solidFill>
                          <a:schemeClr val="tx1"/>
                        </a:solidFill>
                        <a:latin typeface="Arial" pitchFamily="34" charset="0"/>
                        <a:cs typeface="Arial" pitchFamily="34" charset="0"/>
                      </a:endParaRPr>
                    </a:p>
                    <a:p>
                      <a:pPr algn="ctr"/>
                      <a:endParaRPr lang="en-ZA" sz="11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05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50" b="1" dirty="0" smtClean="0">
                          <a:solidFill>
                            <a:schemeClr val="tx1"/>
                          </a:solidFill>
                          <a:latin typeface="Arial" pitchFamily="34" charset="0"/>
                          <a:cs typeface="Arial" pitchFamily="34" charset="0"/>
                        </a:rPr>
                        <a:t>2014/15</a:t>
                      </a:r>
                      <a:endParaRPr lang="en-ZA" sz="105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chemeClr val="tx1"/>
                          </a:solidFill>
                          <a:latin typeface="Arial" pitchFamily="34" charset="0"/>
                          <a:cs typeface="Arial" pitchFamily="34" charset="0"/>
                        </a:rPr>
                        <a:t>2015/16</a:t>
                      </a:r>
                      <a:endParaRPr lang="en-ZA" sz="11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1100" dirty="0" smtClean="0">
                          <a:solidFill>
                            <a:schemeClr val="tx1"/>
                          </a:solidFill>
                          <a:latin typeface="Arial" pitchFamily="34" charset="0"/>
                          <a:cs typeface="Arial" pitchFamily="34" charset="0"/>
                        </a:rPr>
                        <a:t>Approvals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50" dirty="0" smtClean="0">
                          <a:solidFill>
                            <a:schemeClr val="tx1"/>
                          </a:solidFill>
                          <a:latin typeface="Arial" pitchFamily="34" charset="0"/>
                          <a:cs typeface="Arial" pitchFamily="34" charset="0"/>
                        </a:rPr>
                        <a:t>0</a:t>
                      </a:r>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1</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1100" dirty="0" smtClean="0">
                          <a:solidFill>
                            <a:schemeClr val="tx1"/>
                          </a:solidFill>
                          <a:latin typeface="Arial" pitchFamily="34" charset="0"/>
                          <a:cs typeface="Arial" pitchFamily="34" charset="0"/>
                        </a:rPr>
                        <a:t>Tax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R46.4m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1100" dirty="0" smtClean="0">
                          <a:solidFill>
                            <a:schemeClr val="tx1"/>
                          </a:solidFill>
                          <a:latin typeface="Arial" pitchFamily="34" charset="0"/>
                          <a:cs typeface="Arial" pitchFamily="34" charset="0"/>
                        </a:rPr>
                        <a:t>Training</a:t>
                      </a:r>
                      <a:r>
                        <a:rPr lang="en-ZA" sz="1100" baseline="0" dirty="0" smtClean="0">
                          <a:solidFill>
                            <a:schemeClr val="tx1"/>
                          </a:solidFill>
                          <a:latin typeface="Arial" pitchFamily="34" charset="0"/>
                          <a:cs typeface="Arial" pitchFamily="34" charset="0"/>
                        </a:rPr>
                        <a:t>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R891 039</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1100" dirty="0" smtClean="0">
                          <a:solidFill>
                            <a:schemeClr val="tx1"/>
                          </a:solidFill>
                          <a:latin typeface="Arial" pitchFamily="34" charset="0"/>
                          <a:cs typeface="Arial" pitchFamily="34" charset="0"/>
                        </a:rPr>
                        <a:t>Investment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R132.6m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7900">
                <a:tc>
                  <a:txBody>
                    <a:bodyPr/>
                    <a:lstStyle/>
                    <a:p>
                      <a:r>
                        <a:rPr lang="en-ZA" sz="1100" dirty="0" smtClean="0">
                          <a:solidFill>
                            <a:schemeClr val="tx1"/>
                          </a:solidFill>
                          <a:latin typeface="Arial" pitchFamily="34" charset="0"/>
                          <a:cs typeface="Arial" pitchFamily="34" charset="0"/>
                        </a:rPr>
                        <a:t>Jobs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35</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102032974"/>
              </p:ext>
            </p:extLst>
          </p:nvPr>
        </p:nvGraphicFramePr>
        <p:xfrm>
          <a:off x="5867401" y="3312974"/>
          <a:ext cx="2794634" cy="2274391"/>
        </p:xfrm>
        <a:graphic>
          <a:graphicData uri="http://schemas.openxmlformats.org/drawingml/2006/table">
            <a:tbl>
              <a:tblPr firstRow="1" bandRow="1">
                <a:tableStyleId>{5C22544A-7EE6-4342-B048-85BDC9FD1C3A}</a:tableStyleId>
              </a:tblPr>
              <a:tblGrid>
                <a:gridCol w="1117854">
                  <a:extLst>
                    <a:ext uri="{9D8B030D-6E8A-4147-A177-3AD203B41FA5}">
                      <a16:colId xmlns:a16="http://schemas.microsoft.com/office/drawing/2014/main" val="20000"/>
                    </a:ext>
                  </a:extLst>
                </a:gridCol>
                <a:gridCol w="838391">
                  <a:extLst>
                    <a:ext uri="{9D8B030D-6E8A-4147-A177-3AD203B41FA5}">
                      <a16:colId xmlns:a16="http://schemas.microsoft.com/office/drawing/2014/main" val="20001"/>
                    </a:ext>
                  </a:extLst>
                </a:gridCol>
                <a:gridCol w="838389">
                  <a:extLst>
                    <a:ext uri="{9D8B030D-6E8A-4147-A177-3AD203B41FA5}">
                      <a16:colId xmlns:a16="http://schemas.microsoft.com/office/drawing/2014/main" val="20002"/>
                    </a:ext>
                  </a:extLst>
                </a:gridCol>
              </a:tblGrid>
              <a:tr h="207900">
                <a:tc gridSpan="3">
                  <a:txBody>
                    <a:bodyPr/>
                    <a:lstStyle/>
                    <a:p>
                      <a:pPr algn="ctr"/>
                      <a:r>
                        <a:rPr lang="en-ZA" sz="1100" b="1" dirty="0" smtClean="0">
                          <a:solidFill>
                            <a:schemeClr val="tx1"/>
                          </a:solidFill>
                          <a:latin typeface="Arial" pitchFamily="34" charset="0"/>
                          <a:cs typeface="Arial" pitchFamily="34" charset="0"/>
                        </a:rPr>
                        <a:t>TRANSPORT</a:t>
                      </a:r>
                    </a:p>
                    <a:p>
                      <a:pPr algn="ctr"/>
                      <a:endParaRPr lang="en-ZA" sz="800" b="1" dirty="0" smtClean="0">
                        <a:solidFill>
                          <a:schemeClr val="tx1"/>
                        </a:solidFill>
                        <a:latin typeface="Arial" pitchFamily="34" charset="0"/>
                        <a:cs typeface="Arial" pitchFamily="34" charset="0"/>
                      </a:endParaRPr>
                    </a:p>
                    <a:p>
                      <a:pPr algn="ctr"/>
                      <a:endParaRPr lang="en-ZA" sz="1100" b="1"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05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50" b="1" dirty="0" smtClean="0">
                          <a:solidFill>
                            <a:schemeClr val="tx1"/>
                          </a:solidFill>
                          <a:latin typeface="Arial" pitchFamily="34" charset="0"/>
                          <a:cs typeface="Arial" pitchFamily="34" charset="0"/>
                        </a:rPr>
                        <a:t>2014/15</a:t>
                      </a:r>
                      <a:endParaRPr lang="en-ZA" sz="105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chemeClr val="tx1"/>
                          </a:solidFill>
                          <a:latin typeface="Arial" pitchFamily="34" charset="0"/>
                          <a:cs typeface="Arial" pitchFamily="34" charset="0"/>
                        </a:rPr>
                        <a:t>2015/16</a:t>
                      </a:r>
                      <a:endParaRPr lang="en-ZA" sz="11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1100" dirty="0" smtClean="0">
                          <a:solidFill>
                            <a:schemeClr val="tx1"/>
                          </a:solidFill>
                          <a:latin typeface="Arial" pitchFamily="34" charset="0"/>
                          <a:cs typeface="Arial" pitchFamily="34" charset="0"/>
                        </a:rPr>
                        <a:t>Approvals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50" dirty="0" smtClean="0">
                          <a:solidFill>
                            <a:schemeClr val="tx1"/>
                          </a:solidFill>
                          <a:latin typeface="Arial" pitchFamily="34" charset="0"/>
                          <a:cs typeface="Arial" pitchFamily="34" charset="0"/>
                        </a:rPr>
                        <a:t>0</a:t>
                      </a:r>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1</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1100" dirty="0" smtClean="0">
                          <a:solidFill>
                            <a:schemeClr val="tx1"/>
                          </a:solidFill>
                          <a:latin typeface="Arial" pitchFamily="34" charset="0"/>
                          <a:cs typeface="Arial" pitchFamily="34" charset="0"/>
                        </a:rPr>
                        <a:t>Tax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R22.2m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1100" dirty="0" smtClean="0">
                          <a:solidFill>
                            <a:schemeClr val="tx1"/>
                          </a:solidFill>
                          <a:latin typeface="Arial" pitchFamily="34" charset="0"/>
                          <a:cs typeface="Arial" pitchFamily="34" charset="0"/>
                        </a:rPr>
                        <a:t>Training</a:t>
                      </a:r>
                      <a:r>
                        <a:rPr lang="en-ZA" sz="1100" baseline="0" dirty="0" smtClean="0">
                          <a:solidFill>
                            <a:schemeClr val="tx1"/>
                          </a:solidFill>
                          <a:latin typeface="Arial" pitchFamily="34" charset="0"/>
                          <a:cs typeface="Arial" pitchFamily="34" charset="0"/>
                        </a:rPr>
                        <a:t> allowance</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R7.7m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1100" dirty="0" smtClean="0">
                          <a:solidFill>
                            <a:schemeClr val="tx1"/>
                          </a:solidFill>
                          <a:latin typeface="Arial" pitchFamily="34" charset="0"/>
                          <a:cs typeface="Arial" pitchFamily="34" charset="0"/>
                        </a:rPr>
                        <a:t>Investment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R63.4m</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7900">
                <a:tc>
                  <a:txBody>
                    <a:bodyPr/>
                    <a:lstStyle/>
                    <a:p>
                      <a:r>
                        <a:rPr lang="en-ZA" sz="1100" dirty="0" smtClean="0">
                          <a:solidFill>
                            <a:schemeClr val="tx1"/>
                          </a:solidFill>
                          <a:latin typeface="Arial" pitchFamily="34" charset="0"/>
                          <a:cs typeface="Arial" pitchFamily="34" charset="0"/>
                        </a:rPr>
                        <a:t>Jobs</a:t>
                      </a:r>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100" b="1" dirty="0" smtClean="0">
                          <a:solidFill>
                            <a:srgbClr val="FF0000"/>
                          </a:solidFill>
                          <a:latin typeface="Arial" pitchFamily="34" charset="0"/>
                          <a:cs typeface="Arial" pitchFamily="34" charset="0"/>
                        </a:rPr>
                        <a:t>214</a:t>
                      </a:r>
                      <a:endParaRPr lang="en-ZA" sz="1100" b="1" dirty="0">
                        <a:solidFill>
                          <a:srgbClr val="FF0000"/>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32" name="Picture 31" descr="C:\Users\ELetsoalo\Pictures\non metal.jpg"/>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6893" y="3518736"/>
            <a:ext cx="806450" cy="268605"/>
          </a:xfrm>
          <a:prstGeom prst="rect">
            <a:avLst/>
          </a:prstGeom>
          <a:noFill/>
          <a:ln>
            <a:noFill/>
          </a:ln>
        </p:spPr>
      </p:pic>
      <p:pic>
        <p:nvPicPr>
          <p:cNvPr id="35" name="Picture 34" descr="C:\Users\RB\AppData\Local\Microsoft\Windows\Temporary Internet Files\Content.IE5\0BLDL253\medium-Car-Cartoon-33.3-11616[1].gif"/>
          <p:cNvPicPr/>
          <p:nvPr/>
        </p:nvPicPr>
        <p:blipFill>
          <a:blip r:embed="rId6" cstate="print">
            <a:clrChange>
              <a:clrFrom>
                <a:srgbClr val="0001FD"/>
              </a:clrFrom>
              <a:clrTo>
                <a:srgbClr val="0001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0215" y="3629225"/>
            <a:ext cx="737870" cy="268605"/>
          </a:xfrm>
          <a:prstGeom prst="rect">
            <a:avLst/>
          </a:prstGeom>
          <a:noFill/>
          <a:ln>
            <a:noFill/>
          </a:ln>
        </p:spPr>
      </p:pic>
      <p:sp>
        <p:nvSpPr>
          <p:cNvPr id="19" name="Title 1"/>
          <p:cNvSpPr txBox="1">
            <a:spLocks/>
          </p:cNvSpPr>
          <p:nvPr/>
        </p:nvSpPr>
        <p:spPr bwMode="auto">
          <a:xfrm>
            <a:off x="762000" y="76200"/>
            <a:ext cx="77724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GB" sz="1400" b="1" kern="0" dirty="0" smtClean="0">
                <a:solidFill>
                  <a:srgbClr val="499200"/>
                </a:solidFill>
                <a:latin typeface="Arial Black" panose="020B0A04020102020204" pitchFamily="34" charset="0"/>
                <a:cs typeface="Arial" panose="020B0604020202020204" pitchFamily="34" charset="0"/>
              </a:rPr>
              <a:t>WESTERN CAPE: 12I TAX ALLOWANCE PER SECTOR (2015/16)</a:t>
            </a:r>
            <a:endParaRPr lang="en-ZA" sz="1400" kern="0" dirty="0">
              <a:solidFill>
                <a:srgbClr val="499200"/>
              </a:solidFill>
              <a:latin typeface="Arial Black" panose="020B0A04020102020204" pitchFamily="34" charset="0"/>
            </a:endParaRPr>
          </a:p>
        </p:txBody>
      </p:sp>
    </p:spTree>
    <p:extLst>
      <p:ext uri="{BB962C8B-B14F-4D97-AF65-F5344CB8AC3E}">
        <p14:creationId xmlns:p14="http://schemas.microsoft.com/office/powerpoint/2010/main" val="110740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0"/>
            <a:ext cx="8461513" cy="457200"/>
          </a:xfrm>
        </p:spPr>
        <p:txBody>
          <a:bodyPr/>
          <a:lstStyle/>
          <a:p>
            <a:r>
              <a:rPr lang="en-ZA" sz="1400" dirty="0" smtClean="0">
                <a:solidFill>
                  <a:srgbClr val="499200"/>
                </a:solidFill>
                <a:latin typeface="Arial Black" pitchFamily="34" charset="0"/>
              </a:rPr>
              <a:t>NATIONAL: 12I TAI TOP FIVE APPROVALS</a:t>
            </a:r>
            <a:endParaRPr lang="en-ZA" sz="1400" dirty="0">
              <a:solidFill>
                <a:srgbClr val="499200"/>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26</a:t>
            </a:fld>
            <a:endParaRPr lang="en-US"/>
          </a:p>
        </p:txBody>
      </p:sp>
      <p:sp>
        <p:nvSpPr>
          <p:cNvPr id="5" name="Rectangle 4"/>
          <p:cNvSpPr>
            <a:spLocks noChangeArrowheads="1"/>
          </p:cNvSpPr>
          <p:nvPr/>
        </p:nvSpPr>
        <p:spPr bwMode="auto">
          <a:xfrm>
            <a:off x="96361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112395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685800" y="276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4191000" y="5912078"/>
            <a:ext cx="2971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Selection is based on highest projected investment </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41105670"/>
              </p:ext>
            </p:extLst>
          </p:nvPr>
        </p:nvGraphicFramePr>
        <p:xfrm>
          <a:off x="381000" y="381000"/>
          <a:ext cx="8534401" cy="5247422"/>
        </p:xfrm>
        <a:graphic>
          <a:graphicData uri="http://schemas.openxmlformats.org/drawingml/2006/table">
            <a:tbl>
              <a:tblPr firstRow="1" firstCol="1" bandRow="1">
                <a:tableStyleId>{5C22544A-7EE6-4342-B048-85BDC9FD1C3A}</a:tableStyleId>
              </a:tblPr>
              <a:tblGrid>
                <a:gridCol w="2844399">
                  <a:extLst>
                    <a:ext uri="{9D8B030D-6E8A-4147-A177-3AD203B41FA5}">
                      <a16:colId xmlns:a16="http://schemas.microsoft.com/office/drawing/2014/main" val="20000"/>
                    </a:ext>
                  </a:extLst>
                </a:gridCol>
                <a:gridCol w="2845001">
                  <a:extLst>
                    <a:ext uri="{9D8B030D-6E8A-4147-A177-3AD203B41FA5}">
                      <a16:colId xmlns:a16="http://schemas.microsoft.com/office/drawing/2014/main" val="20001"/>
                    </a:ext>
                  </a:extLst>
                </a:gridCol>
                <a:gridCol w="2845001">
                  <a:extLst>
                    <a:ext uri="{9D8B030D-6E8A-4147-A177-3AD203B41FA5}">
                      <a16:colId xmlns:a16="http://schemas.microsoft.com/office/drawing/2014/main" val="20002"/>
                    </a:ext>
                  </a:extLst>
                </a:gridCol>
              </a:tblGrid>
              <a:tr h="2447508">
                <a:tc>
                  <a:txBody>
                    <a:bodyPr/>
                    <a:lstStyle/>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Tax allowance: </a:t>
                      </a:r>
                      <a:r>
                        <a:rPr lang="en-ZA" sz="1400" b="1" kern="0" dirty="0" smtClean="0">
                          <a:solidFill>
                            <a:schemeClr val="tx1"/>
                          </a:solidFill>
                          <a:effectLst/>
                          <a:latin typeface="Arial" panose="020B0604020202020204" pitchFamily="34" charset="0"/>
                          <a:cs typeface="Arial" panose="020B0604020202020204" pitchFamily="34" charset="0"/>
                        </a:rPr>
                        <a:t>R900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Training allowance: </a:t>
                      </a:r>
                      <a:r>
                        <a:rPr lang="en-ZA" sz="1400" b="1" kern="0" dirty="0" smtClean="0">
                          <a:solidFill>
                            <a:schemeClr val="tx1"/>
                          </a:solidFill>
                          <a:effectLst/>
                          <a:latin typeface="Arial" panose="020B0604020202020204" pitchFamily="34" charset="0"/>
                          <a:cs typeface="Arial" panose="020B0604020202020204" pitchFamily="34" charset="0"/>
                        </a:rPr>
                        <a:t>R1.9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Investment:</a:t>
                      </a:r>
                      <a:r>
                        <a:rPr lang="en-ZA" sz="1050" b="1" kern="0" dirty="0" smtClean="0">
                          <a:solidFill>
                            <a:schemeClr val="tx1"/>
                          </a:solidFill>
                          <a:effectLst/>
                          <a:latin typeface="Arial" panose="020B0604020202020204" pitchFamily="34" charset="0"/>
                          <a:cs typeface="Arial" panose="020B0604020202020204" pitchFamily="34" charset="0"/>
                        </a:rPr>
                        <a:t> </a:t>
                      </a:r>
                      <a:r>
                        <a:rPr lang="en-ZA" sz="1400" b="1" kern="0" dirty="0" smtClean="0">
                          <a:solidFill>
                            <a:schemeClr val="tx1"/>
                          </a:solidFill>
                          <a:effectLst/>
                          <a:latin typeface="Arial" panose="020B0604020202020204" pitchFamily="34" charset="0"/>
                          <a:cs typeface="Arial" panose="020B0604020202020204" pitchFamily="34" charset="0"/>
                        </a:rPr>
                        <a:t>R1.7 </a:t>
                      </a:r>
                      <a:r>
                        <a:rPr lang="en-ZA" sz="1400" b="1" kern="0" dirty="0">
                          <a:solidFill>
                            <a:schemeClr val="tx1"/>
                          </a:solidFill>
                          <a:effectLst/>
                          <a:latin typeface="Arial" panose="020B0604020202020204" pitchFamily="34" charset="0"/>
                          <a:cs typeface="Arial" panose="020B0604020202020204" pitchFamily="34" charset="0"/>
                        </a:rPr>
                        <a:t>billion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Jobs: </a:t>
                      </a:r>
                      <a:r>
                        <a:rPr lang="en-ZA" sz="1400" b="1" kern="0" dirty="0" smtClean="0">
                          <a:solidFill>
                            <a:schemeClr val="tx1"/>
                          </a:solidFill>
                          <a:effectLst/>
                          <a:latin typeface="Arial" panose="020B0604020202020204" pitchFamily="34" charset="0"/>
                          <a:cs typeface="Arial" panose="020B0604020202020204" pitchFamily="34" charset="0"/>
                        </a:rPr>
                        <a:t>150</a:t>
                      </a:r>
                      <a:endParaRPr lang="en-ZA" sz="1200" b="1" kern="1400" dirty="0">
                        <a:solidFill>
                          <a:schemeClr val="tx1"/>
                        </a:solidFill>
                        <a:effectLst/>
                        <a:latin typeface="Arial" panose="020B0604020202020204" pitchFamily="34" charset="0"/>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18000"/>
                        </a:lnSpc>
                        <a:spcAft>
                          <a:spcPts val="0"/>
                        </a:spcAft>
                      </a:pPr>
                      <a:r>
                        <a:rPr lang="en-ZA" sz="1400" b="1" kern="0" dirty="0">
                          <a:solidFill>
                            <a:schemeClr val="tx1"/>
                          </a:solidFill>
                          <a:effectLst/>
                          <a:latin typeface="Arial" panose="020B0604020202020204" pitchFamily="34" charset="0"/>
                          <a:cs typeface="Arial" panose="020B0604020202020204" pitchFamily="34" charset="0"/>
                        </a:rPr>
                        <a:t> </a:t>
                      </a:r>
                      <a:endParaRPr lang="en-ZA" sz="14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4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4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4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4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4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Tax allowance: </a:t>
                      </a:r>
                      <a:r>
                        <a:rPr lang="en-ZA" sz="1400" b="1" kern="0" dirty="0" smtClean="0">
                          <a:solidFill>
                            <a:schemeClr val="tx1"/>
                          </a:solidFill>
                          <a:effectLst/>
                          <a:latin typeface="Arial" panose="020B0604020202020204" pitchFamily="34" charset="0"/>
                          <a:cs typeface="Arial" panose="020B0604020202020204" pitchFamily="34" charset="0"/>
                        </a:rPr>
                        <a:t>R900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Training</a:t>
                      </a:r>
                      <a:r>
                        <a:rPr lang="en-ZA" sz="1100" b="1" kern="0" baseline="0" dirty="0" smtClean="0">
                          <a:solidFill>
                            <a:schemeClr val="tx1"/>
                          </a:solidFill>
                          <a:effectLst/>
                          <a:latin typeface="Arial" panose="020B0604020202020204" pitchFamily="34" charset="0"/>
                          <a:cs typeface="Arial" panose="020B0604020202020204" pitchFamily="34" charset="0"/>
                        </a:rPr>
                        <a:t> allowance: </a:t>
                      </a:r>
                      <a:r>
                        <a:rPr lang="en-ZA" sz="1400" b="1" kern="0" dirty="0" smtClean="0">
                          <a:solidFill>
                            <a:schemeClr val="tx1"/>
                          </a:solidFill>
                          <a:effectLst/>
                          <a:latin typeface="Arial" panose="020B0604020202020204" pitchFamily="34" charset="0"/>
                          <a:cs typeface="Arial" panose="020B0604020202020204" pitchFamily="34" charset="0"/>
                        </a:rPr>
                        <a:t>R5.6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Investment: </a:t>
                      </a:r>
                      <a:r>
                        <a:rPr lang="en-ZA" sz="1400" b="1" kern="0" dirty="0" smtClean="0">
                          <a:solidFill>
                            <a:schemeClr val="tx1"/>
                          </a:solidFill>
                          <a:effectLst/>
                          <a:latin typeface="Arial" panose="020B0604020202020204" pitchFamily="34" charset="0"/>
                          <a:cs typeface="Arial" panose="020B0604020202020204" pitchFamily="34" charset="0"/>
                        </a:rPr>
                        <a:t>R1.8 </a:t>
                      </a:r>
                      <a:r>
                        <a:rPr lang="en-ZA" sz="1400" b="1" kern="0" dirty="0">
                          <a:solidFill>
                            <a:schemeClr val="tx1"/>
                          </a:solidFill>
                          <a:effectLst/>
                          <a:latin typeface="Arial" panose="020B0604020202020204" pitchFamily="34" charset="0"/>
                          <a:cs typeface="Arial" panose="020B0604020202020204" pitchFamily="34" charset="0"/>
                        </a:rPr>
                        <a:t>billion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a:t>
                      </a:r>
                      <a:r>
                        <a:rPr lang="en-ZA" sz="1100" b="1" kern="0" baseline="0" dirty="0" smtClean="0">
                          <a:solidFill>
                            <a:schemeClr val="tx1"/>
                          </a:solidFill>
                          <a:effectLst/>
                          <a:latin typeface="Arial" panose="020B0604020202020204" pitchFamily="34" charset="0"/>
                          <a:cs typeface="Arial" panose="020B0604020202020204" pitchFamily="34" charset="0"/>
                        </a:rPr>
                        <a:t> Jobs: </a:t>
                      </a:r>
                      <a:r>
                        <a:rPr lang="en-ZA" sz="1400" b="1" kern="0" dirty="0" smtClean="0">
                          <a:solidFill>
                            <a:schemeClr val="tx1"/>
                          </a:solidFill>
                          <a:effectLst/>
                          <a:latin typeface="Arial" panose="020B0604020202020204" pitchFamily="34" charset="0"/>
                          <a:cs typeface="Arial" panose="020B0604020202020204" pitchFamily="34" charset="0"/>
                        </a:rPr>
                        <a:t>158</a:t>
                      </a:r>
                      <a:endParaRPr lang="en-ZA" sz="1200" b="1" kern="1400" dirty="0">
                        <a:solidFill>
                          <a:schemeClr val="tx1"/>
                        </a:solidFill>
                        <a:effectLst/>
                        <a:latin typeface="Arial" panose="020B0604020202020204" pitchFamily="34" charset="0"/>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8000"/>
                        </a:lnSpc>
                        <a:spcAft>
                          <a:spcPts val="0"/>
                        </a:spcAft>
                      </a:pPr>
                      <a:endParaRPr lang="en-ZA" sz="12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Tax allowance: </a:t>
                      </a:r>
                      <a:r>
                        <a:rPr lang="en-ZA" sz="1400" b="1" kern="0" dirty="0" smtClean="0">
                          <a:solidFill>
                            <a:schemeClr val="tx1"/>
                          </a:solidFill>
                          <a:effectLst/>
                          <a:latin typeface="Arial" panose="020B0604020202020204" pitchFamily="34" charset="0"/>
                          <a:cs typeface="Arial" panose="020B0604020202020204" pitchFamily="34" charset="0"/>
                        </a:rPr>
                        <a:t>R378.9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Training</a:t>
                      </a:r>
                      <a:r>
                        <a:rPr lang="en-ZA" sz="1100" b="1" kern="0" baseline="0" dirty="0" smtClean="0">
                          <a:solidFill>
                            <a:schemeClr val="tx1"/>
                          </a:solidFill>
                          <a:effectLst/>
                          <a:latin typeface="Arial" panose="020B0604020202020204" pitchFamily="34" charset="0"/>
                          <a:cs typeface="Arial" panose="020B0604020202020204" pitchFamily="34" charset="0"/>
                        </a:rPr>
                        <a:t> allowance: </a:t>
                      </a:r>
                      <a:r>
                        <a:rPr lang="en-ZA" sz="1400" b="1" kern="0" dirty="0" smtClean="0">
                          <a:solidFill>
                            <a:schemeClr val="tx1"/>
                          </a:solidFill>
                          <a:effectLst/>
                          <a:latin typeface="Arial" panose="020B0604020202020204" pitchFamily="34" charset="0"/>
                          <a:cs typeface="Arial" panose="020B0604020202020204" pitchFamily="34" charset="0"/>
                        </a:rPr>
                        <a:t>R12.2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Investment: </a:t>
                      </a:r>
                      <a:r>
                        <a:rPr lang="en-ZA" sz="1400" b="1" kern="0" dirty="0" smtClean="0">
                          <a:solidFill>
                            <a:schemeClr val="tx1"/>
                          </a:solidFill>
                          <a:effectLst/>
                          <a:latin typeface="Arial" panose="020B0604020202020204" pitchFamily="34" charset="0"/>
                          <a:cs typeface="Arial" panose="020B0604020202020204" pitchFamily="34" charset="0"/>
                        </a:rPr>
                        <a:t>R729.1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Jobs:</a:t>
                      </a:r>
                      <a:r>
                        <a:rPr lang="en-ZA" sz="1100" b="1" kern="0" baseline="0" dirty="0" smtClean="0">
                          <a:solidFill>
                            <a:schemeClr val="tx1"/>
                          </a:solidFill>
                          <a:effectLst/>
                          <a:latin typeface="Arial" panose="020B0604020202020204" pitchFamily="34" charset="0"/>
                          <a:cs typeface="Arial" panose="020B0604020202020204" pitchFamily="34" charset="0"/>
                        </a:rPr>
                        <a:t> </a:t>
                      </a:r>
                      <a:r>
                        <a:rPr lang="en-ZA" sz="1400" b="1" kern="0" dirty="0" smtClean="0">
                          <a:solidFill>
                            <a:schemeClr val="tx1"/>
                          </a:solidFill>
                          <a:effectLst/>
                          <a:latin typeface="Arial" panose="020B0604020202020204" pitchFamily="34" charset="0"/>
                          <a:cs typeface="Arial" panose="020B0604020202020204" pitchFamily="34" charset="0"/>
                        </a:rPr>
                        <a:t>363</a:t>
                      </a:r>
                      <a:endParaRPr lang="en-ZA" sz="1200" b="1" kern="1400" dirty="0">
                        <a:solidFill>
                          <a:schemeClr val="tx1"/>
                        </a:solidFill>
                        <a:effectLst/>
                        <a:latin typeface="Arial" panose="020B0604020202020204" pitchFamily="34" charset="0"/>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57892">
                <a:tc>
                  <a:txBody>
                    <a:bodyPr/>
                    <a:lstStyle/>
                    <a:p>
                      <a:pPr algn="ctr">
                        <a:lnSpc>
                          <a:spcPct val="118000"/>
                        </a:lnSpc>
                        <a:spcAft>
                          <a:spcPts val="0"/>
                        </a:spcAft>
                      </a:pPr>
                      <a:endParaRPr lang="en-ZA" sz="11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Tax</a:t>
                      </a:r>
                      <a:r>
                        <a:rPr lang="en-ZA" sz="1100" b="1" kern="0" baseline="0" dirty="0" smtClean="0">
                          <a:solidFill>
                            <a:schemeClr val="tx1"/>
                          </a:solidFill>
                          <a:effectLst/>
                          <a:latin typeface="Arial" panose="020B0604020202020204" pitchFamily="34" charset="0"/>
                          <a:cs typeface="Arial" panose="020B0604020202020204" pitchFamily="34" charset="0"/>
                        </a:rPr>
                        <a:t> allowance: </a:t>
                      </a:r>
                      <a:r>
                        <a:rPr lang="en-ZA" sz="1400" b="1" kern="0" dirty="0" smtClean="0">
                          <a:solidFill>
                            <a:schemeClr val="tx1"/>
                          </a:solidFill>
                          <a:effectLst/>
                          <a:latin typeface="Arial" panose="020B0604020202020204" pitchFamily="34" charset="0"/>
                          <a:cs typeface="Arial" panose="020B0604020202020204" pitchFamily="34" charset="0"/>
                        </a:rPr>
                        <a:t>R598.6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Training</a:t>
                      </a:r>
                      <a:r>
                        <a:rPr lang="en-ZA" sz="1100" b="1" kern="0" baseline="0" dirty="0" smtClean="0">
                          <a:solidFill>
                            <a:schemeClr val="tx1"/>
                          </a:solidFill>
                          <a:effectLst/>
                          <a:latin typeface="Arial" panose="020B0604020202020204" pitchFamily="34" charset="0"/>
                          <a:cs typeface="Arial" panose="020B0604020202020204" pitchFamily="34" charset="0"/>
                        </a:rPr>
                        <a:t> allowance: </a:t>
                      </a:r>
                      <a:r>
                        <a:rPr lang="en-ZA" sz="1400" b="1" kern="0" dirty="0" smtClean="0">
                          <a:solidFill>
                            <a:schemeClr val="tx1"/>
                          </a:solidFill>
                          <a:effectLst/>
                          <a:latin typeface="Arial" panose="020B0604020202020204" pitchFamily="34" charset="0"/>
                          <a:cs typeface="Arial" panose="020B0604020202020204" pitchFamily="34" charset="0"/>
                        </a:rPr>
                        <a:t>R15.4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Investment: </a:t>
                      </a:r>
                      <a:r>
                        <a:rPr lang="en-ZA" sz="1400" b="1" kern="0" dirty="0" smtClean="0">
                          <a:solidFill>
                            <a:schemeClr val="tx1"/>
                          </a:solidFill>
                          <a:effectLst/>
                          <a:latin typeface="Arial" panose="020B0604020202020204" pitchFamily="34" charset="0"/>
                          <a:cs typeface="Arial" panose="020B0604020202020204" pitchFamily="34" charset="0"/>
                        </a:rPr>
                        <a:t>R1 </a:t>
                      </a:r>
                      <a:r>
                        <a:rPr lang="en-ZA" sz="1400" b="1" kern="0" dirty="0">
                          <a:solidFill>
                            <a:schemeClr val="tx1"/>
                          </a:solidFill>
                          <a:effectLst/>
                          <a:latin typeface="Arial" panose="020B0604020202020204" pitchFamily="34" charset="0"/>
                          <a:cs typeface="Arial" panose="020B0604020202020204" pitchFamily="34" charset="0"/>
                        </a:rPr>
                        <a:t>billion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Jobs:</a:t>
                      </a:r>
                      <a:r>
                        <a:rPr lang="en-ZA" sz="1100" b="1" kern="0" baseline="0" dirty="0" smtClean="0">
                          <a:solidFill>
                            <a:schemeClr val="tx1"/>
                          </a:solidFill>
                          <a:effectLst/>
                          <a:latin typeface="Arial" panose="020B0604020202020204" pitchFamily="34" charset="0"/>
                          <a:cs typeface="Arial" panose="020B0604020202020204" pitchFamily="34" charset="0"/>
                        </a:rPr>
                        <a:t> </a:t>
                      </a:r>
                      <a:r>
                        <a:rPr lang="en-ZA" sz="1400" b="1" kern="0" dirty="0" smtClean="0">
                          <a:solidFill>
                            <a:schemeClr val="tx1"/>
                          </a:solidFill>
                          <a:effectLst/>
                          <a:latin typeface="Arial" panose="020B0604020202020204" pitchFamily="34" charset="0"/>
                          <a:cs typeface="Arial" panose="020B0604020202020204" pitchFamily="34" charset="0"/>
                        </a:rPr>
                        <a:t>428</a:t>
                      </a:r>
                      <a:endParaRPr lang="en-ZA" sz="1200" b="1" kern="1400" dirty="0">
                        <a:solidFill>
                          <a:schemeClr val="tx1"/>
                        </a:solidFill>
                        <a:effectLst/>
                        <a:latin typeface="Arial" panose="020B0604020202020204" pitchFamily="34" charset="0"/>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ZA"/>
                    </a:p>
                  </a:txBody>
                  <a:tcPr/>
                </a:tc>
                <a:tc>
                  <a:txBody>
                    <a:bodyPr/>
                    <a:lstStyle/>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1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a:t>
                      </a:r>
                      <a:r>
                        <a:rPr lang="en-ZA" sz="1100" b="1" kern="0" dirty="0" err="1">
                          <a:solidFill>
                            <a:schemeClr val="tx1"/>
                          </a:solidFill>
                          <a:effectLst/>
                          <a:latin typeface="Arial" panose="020B0604020202020204" pitchFamily="34" charset="0"/>
                          <a:cs typeface="Arial" panose="020B0604020202020204" pitchFamily="34" charset="0"/>
                        </a:rPr>
                        <a:t>Nitrophos</a:t>
                      </a:r>
                      <a:r>
                        <a:rPr lang="en-ZA" sz="1100" b="1" kern="0" dirty="0">
                          <a:solidFill>
                            <a:schemeClr val="tx1"/>
                          </a:solidFill>
                          <a:effectLst/>
                          <a:latin typeface="Arial" panose="020B0604020202020204" pitchFamily="34" charset="0"/>
                          <a:cs typeface="Arial" panose="020B0604020202020204" pitchFamily="34" charset="0"/>
                        </a:rPr>
                        <a:t> Plant &amp; Vertical Spray)</a:t>
                      </a:r>
                      <a:endParaRPr lang="en-ZA" sz="11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Tax allowance: </a:t>
                      </a:r>
                      <a:r>
                        <a:rPr lang="en-ZA" sz="1400" b="1" kern="0" dirty="0" smtClean="0">
                          <a:solidFill>
                            <a:schemeClr val="tx1"/>
                          </a:solidFill>
                          <a:effectLst/>
                          <a:latin typeface="Arial" panose="020B0604020202020204" pitchFamily="34" charset="0"/>
                          <a:cs typeface="Arial" panose="020B0604020202020204" pitchFamily="34" charset="0"/>
                        </a:rPr>
                        <a:t>R246.5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Training allowance: </a:t>
                      </a:r>
                      <a:r>
                        <a:rPr lang="en-ZA" sz="1400" b="1" kern="0" dirty="0" smtClean="0">
                          <a:solidFill>
                            <a:schemeClr val="tx1"/>
                          </a:solidFill>
                          <a:effectLst/>
                          <a:latin typeface="Arial" panose="020B0604020202020204" pitchFamily="34" charset="0"/>
                          <a:cs typeface="Arial" panose="020B0604020202020204" pitchFamily="34" charset="0"/>
                        </a:rPr>
                        <a:t>R1.9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Investment:</a:t>
                      </a:r>
                      <a:r>
                        <a:rPr lang="en-ZA" sz="1100" b="1" kern="0" baseline="0" dirty="0" smtClean="0">
                          <a:solidFill>
                            <a:schemeClr val="tx1"/>
                          </a:solidFill>
                          <a:effectLst/>
                          <a:latin typeface="Arial" panose="020B0604020202020204" pitchFamily="34" charset="0"/>
                          <a:cs typeface="Arial" panose="020B0604020202020204" pitchFamily="34" charset="0"/>
                        </a:rPr>
                        <a:t> </a:t>
                      </a:r>
                      <a:r>
                        <a:rPr lang="en-ZA" sz="1400" b="1" kern="0" dirty="0" smtClean="0">
                          <a:solidFill>
                            <a:schemeClr val="tx1"/>
                          </a:solidFill>
                          <a:effectLst/>
                          <a:latin typeface="Arial" panose="020B0604020202020204" pitchFamily="34" charset="0"/>
                          <a:cs typeface="Arial" panose="020B0604020202020204" pitchFamily="34" charset="0"/>
                        </a:rPr>
                        <a:t>R720.9 </a:t>
                      </a:r>
                      <a:r>
                        <a:rPr lang="en-ZA" sz="14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100" b="1" kern="0" dirty="0" smtClean="0">
                          <a:solidFill>
                            <a:schemeClr val="tx1"/>
                          </a:solidFill>
                          <a:effectLst/>
                          <a:latin typeface="Arial" panose="020B0604020202020204" pitchFamily="34" charset="0"/>
                          <a:cs typeface="Arial" panose="020B0604020202020204" pitchFamily="34" charset="0"/>
                        </a:rPr>
                        <a:t>Projected Jobs: </a:t>
                      </a:r>
                      <a:r>
                        <a:rPr lang="en-ZA" sz="1400" b="1" kern="0" dirty="0" smtClean="0">
                          <a:solidFill>
                            <a:schemeClr val="tx1"/>
                          </a:solidFill>
                          <a:effectLst/>
                          <a:latin typeface="Arial" panose="020B0604020202020204" pitchFamily="34" charset="0"/>
                          <a:cs typeface="Arial" panose="020B0604020202020204" pitchFamily="34" charset="0"/>
                        </a:rPr>
                        <a:t>55</a:t>
                      </a:r>
                      <a:endParaRPr lang="en-ZA" sz="1200" b="1" kern="1400" dirty="0">
                        <a:solidFill>
                          <a:schemeClr val="tx1"/>
                        </a:solidFill>
                        <a:effectLst/>
                        <a:latin typeface="Arial" panose="020B0604020202020204" pitchFamily="34" charset="0"/>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053" name="Picture 7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4231"/>
            <a:ext cx="17049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156" y="1230126"/>
            <a:ext cx="15811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03320"/>
            <a:ext cx="15430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7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648" y="3019301"/>
            <a:ext cx="15144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7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036" y="3035135"/>
            <a:ext cx="16764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20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533"/>
            <a:ext cx="7772400" cy="609600"/>
          </a:xfrm>
        </p:spPr>
        <p:txBody>
          <a:bodyPr/>
          <a:lstStyle/>
          <a:p>
            <a:r>
              <a:rPr lang="en-ZA" sz="1200" b="1" dirty="0" smtClean="0">
                <a:solidFill>
                  <a:srgbClr val="499200"/>
                </a:solidFill>
                <a:latin typeface="Arial Black" pitchFamily="34" charset="0"/>
                <a:cs typeface="Arial" pitchFamily="34" charset="0"/>
              </a:rPr>
              <a:t>AUTOMOTIVE INVESTMENT SHCEME NATIONAL PERFORMANCE 2015/16</a:t>
            </a:r>
            <a:endParaRPr lang="en-ZA" sz="1200" b="1" dirty="0">
              <a:solidFill>
                <a:srgbClr val="499200"/>
              </a:solidFill>
              <a:latin typeface="Arial Black"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27</a:t>
            </a:fld>
            <a:endParaRPr lang="en-US"/>
          </a:p>
        </p:txBody>
      </p:sp>
      <p:sp>
        <p:nvSpPr>
          <p:cNvPr id="7" name="TextBox 6"/>
          <p:cNvSpPr txBox="1"/>
          <p:nvPr/>
        </p:nvSpPr>
        <p:spPr>
          <a:xfrm>
            <a:off x="228601" y="672174"/>
            <a:ext cx="2362200" cy="1877437"/>
          </a:xfrm>
          <a:prstGeom prst="rect">
            <a:avLst/>
          </a:prstGeom>
          <a:noFill/>
          <a:ln>
            <a:noFill/>
          </a:ln>
        </p:spPr>
        <p:txBody>
          <a:bodyPr wrap="square" rtlCol="0">
            <a:spAutoFit/>
          </a:bodyPr>
          <a:lstStyle/>
          <a:p>
            <a:r>
              <a:rPr lang="en-ZA" sz="1400" b="1" dirty="0" smtClean="0">
                <a:latin typeface="Arial" pitchFamily="34" charset="0"/>
                <a:cs typeface="Arial" pitchFamily="34" charset="0"/>
              </a:rPr>
              <a:t>Approved Projects        </a:t>
            </a:r>
          </a:p>
          <a:p>
            <a:pPr algn="r"/>
            <a:r>
              <a:rPr lang="en-ZA" sz="1400" b="1" dirty="0" smtClean="0">
                <a:latin typeface="Arial" pitchFamily="34" charset="0"/>
                <a:cs typeface="Arial" pitchFamily="34" charset="0"/>
              </a:rPr>
              <a:t> </a:t>
            </a:r>
            <a:r>
              <a:rPr lang="en-ZA" sz="1800" b="1" dirty="0" smtClean="0">
                <a:solidFill>
                  <a:srgbClr val="FF0000"/>
                </a:solidFill>
                <a:latin typeface="Arial" pitchFamily="34" charset="0"/>
                <a:cs typeface="Arial" pitchFamily="34" charset="0"/>
              </a:rPr>
              <a:t>35</a:t>
            </a:r>
          </a:p>
          <a:p>
            <a:endParaRPr lang="en-ZA" sz="2800" dirty="0" smtClean="0">
              <a:latin typeface="Arial" pitchFamily="34" charset="0"/>
              <a:cs typeface="Arial" pitchFamily="34" charset="0"/>
            </a:endParaRPr>
          </a:p>
          <a:p>
            <a:pPr algn="ctr"/>
            <a:r>
              <a:rPr lang="en-ZA" sz="1000" b="1" dirty="0" smtClean="0">
                <a:latin typeface="Arial" pitchFamily="34" charset="0"/>
                <a:cs typeface="Arial" pitchFamily="34" charset="0"/>
              </a:rPr>
              <a:t>OEM= </a:t>
            </a:r>
            <a:r>
              <a:rPr lang="en-ZA" sz="1400" b="1" dirty="0">
                <a:solidFill>
                  <a:srgbClr val="FF0000"/>
                </a:solidFill>
                <a:latin typeface="Arial" pitchFamily="34" charset="0"/>
                <a:cs typeface="Arial" pitchFamily="34" charset="0"/>
              </a:rPr>
              <a:t>1</a:t>
            </a:r>
            <a:endParaRPr lang="en-ZA" sz="1400" b="1" dirty="0" smtClean="0">
              <a:solidFill>
                <a:srgbClr val="FF0000"/>
              </a:solidFill>
              <a:latin typeface="Arial" pitchFamily="34" charset="0"/>
              <a:cs typeface="Arial" pitchFamily="34" charset="0"/>
            </a:endParaRPr>
          </a:p>
          <a:p>
            <a:pPr algn="ctr"/>
            <a:r>
              <a:rPr lang="en-ZA" sz="1000" b="1" dirty="0" smtClean="0">
                <a:latin typeface="Arial" pitchFamily="34" charset="0"/>
                <a:cs typeface="Arial" pitchFamily="34" charset="0"/>
              </a:rPr>
              <a:t>CM = </a:t>
            </a:r>
            <a:r>
              <a:rPr lang="en-ZA" sz="1400" b="1" dirty="0" smtClean="0">
                <a:solidFill>
                  <a:srgbClr val="FF0000"/>
                </a:solidFill>
                <a:latin typeface="Arial" pitchFamily="34" charset="0"/>
                <a:cs typeface="Arial" pitchFamily="34" charset="0"/>
              </a:rPr>
              <a:t>28</a:t>
            </a:r>
          </a:p>
          <a:p>
            <a:pPr algn="ctr"/>
            <a:r>
              <a:rPr lang="en-ZA" sz="1000" b="1" dirty="0" smtClean="0">
                <a:latin typeface="Arial" pitchFamily="34" charset="0"/>
                <a:cs typeface="Arial" pitchFamily="34" charset="0"/>
              </a:rPr>
              <a:t>P-AIS=</a:t>
            </a:r>
            <a:r>
              <a:rPr lang="en-ZA" sz="1050" b="1" dirty="0" smtClean="0">
                <a:latin typeface="Arial" pitchFamily="34" charset="0"/>
                <a:cs typeface="Arial" pitchFamily="34" charset="0"/>
              </a:rPr>
              <a:t> </a:t>
            </a:r>
            <a:r>
              <a:rPr lang="en-ZA" sz="1400" b="1" dirty="0" smtClean="0">
                <a:solidFill>
                  <a:srgbClr val="FF0000"/>
                </a:solidFill>
                <a:latin typeface="Arial" pitchFamily="34" charset="0"/>
                <a:cs typeface="Arial" pitchFamily="34" charset="0"/>
              </a:rPr>
              <a:t>3</a:t>
            </a:r>
          </a:p>
          <a:p>
            <a:pPr algn="ctr"/>
            <a:r>
              <a:rPr lang="en-ZA" sz="1000" b="1" dirty="0" smtClean="0">
                <a:latin typeface="Arial" pitchFamily="34" charset="0"/>
                <a:cs typeface="Arial" pitchFamily="34" charset="0"/>
              </a:rPr>
              <a:t>MHCV &amp; MHCM</a:t>
            </a:r>
            <a:r>
              <a:rPr lang="en-ZA" sz="1050" b="1" dirty="0" smtClean="0">
                <a:latin typeface="Arial" pitchFamily="34" charset="0"/>
                <a:cs typeface="Arial" pitchFamily="34" charset="0"/>
              </a:rPr>
              <a:t>= </a:t>
            </a:r>
            <a:r>
              <a:rPr lang="en-ZA" sz="1400" b="1" dirty="0" smtClean="0">
                <a:solidFill>
                  <a:srgbClr val="FF0000"/>
                </a:solidFill>
                <a:latin typeface="Arial" pitchFamily="34" charset="0"/>
                <a:cs typeface="Arial" pitchFamily="34" charset="0"/>
              </a:rPr>
              <a:t>3</a:t>
            </a:r>
          </a:p>
        </p:txBody>
      </p:sp>
      <p:pic>
        <p:nvPicPr>
          <p:cNvPr id="8" name="Picture 7"/>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299357" y="953343"/>
            <a:ext cx="1790700" cy="626771"/>
          </a:xfrm>
          <a:prstGeom prst="rect">
            <a:avLst/>
          </a:prstGeom>
        </p:spPr>
      </p:pic>
      <p:sp>
        <p:nvSpPr>
          <p:cNvPr id="9" name="TextBox 8"/>
          <p:cNvSpPr txBox="1"/>
          <p:nvPr/>
        </p:nvSpPr>
        <p:spPr>
          <a:xfrm>
            <a:off x="299357" y="2873128"/>
            <a:ext cx="3200400" cy="276999"/>
          </a:xfrm>
          <a:prstGeom prst="rect">
            <a:avLst/>
          </a:prstGeom>
          <a:noFill/>
        </p:spPr>
        <p:txBody>
          <a:bodyPr wrap="square" rtlCol="0">
            <a:spAutoFit/>
          </a:bodyPr>
          <a:lstStyle/>
          <a:p>
            <a:r>
              <a:rPr lang="en-ZA" sz="1200" b="1" dirty="0" smtClean="0">
                <a:latin typeface="Arial" pitchFamily="34" charset="0"/>
                <a:cs typeface="Arial" pitchFamily="34" charset="0"/>
              </a:rPr>
              <a:t>Value of Approved Projects</a:t>
            </a:r>
            <a:endParaRPr lang="en-ZA" sz="1200" b="1" dirty="0">
              <a:latin typeface="Arial" pitchFamily="34" charset="0"/>
              <a:cs typeface="Arial" pitchFamily="34" charset="0"/>
            </a:endParaRPr>
          </a:p>
        </p:txBody>
      </p:sp>
      <p:sp>
        <p:nvSpPr>
          <p:cNvPr id="11" name="TextBox 10"/>
          <p:cNvSpPr txBox="1"/>
          <p:nvPr/>
        </p:nvSpPr>
        <p:spPr>
          <a:xfrm>
            <a:off x="3200400" y="672174"/>
            <a:ext cx="2590800" cy="2092881"/>
          </a:xfrm>
          <a:prstGeom prst="rect">
            <a:avLst/>
          </a:prstGeom>
          <a:noFill/>
          <a:ln>
            <a:noFill/>
          </a:ln>
        </p:spPr>
        <p:txBody>
          <a:bodyPr wrap="square" rtlCol="0">
            <a:spAutoFit/>
          </a:bodyPr>
          <a:lstStyle/>
          <a:p>
            <a:r>
              <a:rPr lang="en-ZA" sz="1400" b="1" dirty="0" smtClean="0">
                <a:latin typeface="Arial" pitchFamily="34" charset="0"/>
                <a:cs typeface="Arial" pitchFamily="34" charset="0"/>
              </a:rPr>
              <a:t>Projected Investment </a:t>
            </a:r>
          </a:p>
          <a:p>
            <a:pPr algn="r"/>
            <a:r>
              <a:rPr lang="en-ZA" sz="1800" b="1" dirty="0" smtClean="0">
                <a:solidFill>
                  <a:srgbClr val="FF0000"/>
                </a:solidFill>
                <a:latin typeface="Arial" pitchFamily="34" charset="0"/>
                <a:cs typeface="Arial" pitchFamily="34" charset="0"/>
              </a:rPr>
              <a:t>R3.7 billion</a:t>
            </a:r>
          </a:p>
          <a:p>
            <a:endParaRPr lang="en-ZA" sz="1400" dirty="0">
              <a:latin typeface="Arial" pitchFamily="34" charset="0"/>
              <a:cs typeface="Arial" pitchFamily="34" charset="0"/>
            </a:endParaRPr>
          </a:p>
          <a:p>
            <a:endParaRPr lang="en-ZA" sz="1400" dirty="0" smtClean="0">
              <a:latin typeface="Arial" pitchFamily="34" charset="0"/>
              <a:cs typeface="Arial" pitchFamily="34" charset="0"/>
            </a:endParaRPr>
          </a:p>
          <a:p>
            <a:endParaRPr lang="en-ZA" sz="1400" dirty="0">
              <a:latin typeface="Arial" pitchFamily="34" charset="0"/>
              <a:cs typeface="Arial" pitchFamily="34" charset="0"/>
            </a:endParaRPr>
          </a:p>
          <a:p>
            <a:pPr algn="ctr"/>
            <a:r>
              <a:rPr lang="en-ZA" sz="1000" b="1" dirty="0" smtClean="0">
                <a:latin typeface="Arial" pitchFamily="34" charset="0"/>
                <a:cs typeface="Arial" pitchFamily="34" charset="0"/>
              </a:rPr>
              <a:t>OEM = </a:t>
            </a:r>
            <a:r>
              <a:rPr lang="en-ZA" sz="1400" b="1" dirty="0" smtClean="0">
                <a:solidFill>
                  <a:srgbClr val="FF0000"/>
                </a:solidFill>
                <a:latin typeface="Arial" pitchFamily="34" charset="0"/>
                <a:cs typeface="Arial" pitchFamily="34" charset="0"/>
              </a:rPr>
              <a:t>R1b</a:t>
            </a:r>
          </a:p>
          <a:p>
            <a:pPr algn="ctr"/>
            <a:r>
              <a:rPr lang="en-ZA" sz="1000" b="1" dirty="0" smtClean="0">
                <a:latin typeface="Arial" pitchFamily="34" charset="0"/>
                <a:cs typeface="Arial" pitchFamily="34" charset="0"/>
              </a:rPr>
              <a:t>CM= </a:t>
            </a:r>
            <a:r>
              <a:rPr lang="en-ZA" sz="1400" b="1" dirty="0" smtClean="0">
                <a:solidFill>
                  <a:srgbClr val="FF0000"/>
                </a:solidFill>
                <a:latin typeface="Arial" pitchFamily="34" charset="0"/>
                <a:cs typeface="Arial" pitchFamily="34" charset="0"/>
              </a:rPr>
              <a:t>R2b</a:t>
            </a:r>
          </a:p>
          <a:p>
            <a:pPr algn="ctr"/>
            <a:r>
              <a:rPr lang="en-ZA" sz="1050" b="1" dirty="0" smtClean="0">
                <a:latin typeface="Arial" pitchFamily="34" charset="0"/>
                <a:cs typeface="Arial" pitchFamily="34" charset="0"/>
              </a:rPr>
              <a:t>P-AIS =</a:t>
            </a:r>
            <a:r>
              <a:rPr lang="en-ZA" sz="1400" b="1" dirty="0" smtClean="0">
                <a:solidFill>
                  <a:srgbClr val="FF0000"/>
                </a:solidFill>
                <a:latin typeface="Arial" pitchFamily="34" charset="0"/>
                <a:cs typeface="Arial" pitchFamily="34" charset="0"/>
              </a:rPr>
              <a:t>R97.2m</a:t>
            </a:r>
          </a:p>
          <a:p>
            <a:pPr algn="ctr"/>
            <a:r>
              <a:rPr lang="en-ZA" sz="1050" b="1" dirty="0" smtClean="0">
                <a:latin typeface="Arial" pitchFamily="34" charset="0"/>
                <a:cs typeface="Arial" pitchFamily="34" charset="0"/>
              </a:rPr>
              <a:t>MHCV &amp; MHCM = </a:t>
            </a:r>
            <a:r>
              <a:rPr lang="en-ZA" sz="1400" b="1" dirty="0" smtClean="0">
                <a:solidFill>
                  <a:srgbClr val="FF0000"/>
                </a:solidFill>
                <a:latin typeface="Arial" pitchFamily="34" charset="0"/>
                <a:cs typeface="Arial" pitchFamily="34" charset="0"/>
              </a:rPr>
              <a:t>R521.4</a:t>
            </a:r>
            <a:endParaRPr lang="en-ZA" sz="1400" b="1" dirty="0">
              <a:solidFill>
                <a:srgbClr val="FF0000"/>
              </a:solidFill>
              <a:latin typeface="Arial" pitchFamily="34" charset="0"/>
              <a:cs typeface="Arial" pitchFamily="34" charset="0"/>
            </a:endParaRPr>
          </a:p>
        </p:txBody>
      </p:sp>
      <p:pic>
        <p:nvPicPr>
          <p:cNvPr id="12" name="Picture 11"/>
          <p:cNvPicPr/>
          <p:nvPr/>
        </p:nvPicPr>
        <p:blipFill>
          <a:blip r:embed="rId4" cstate="print">
            <a:biLevel thresh="75000"/>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tretch>
            <a:fillRect/>
          </a:stretch>
        </p:blipFill>
        <p:spPr>
          <a:xfrm>
            <a:off x="3429000" y="1301686"/>
            <a:ext cx="1709056" cy="556856"/>
          </a:xfrm>
          <a:prstGeom prst="rect">
            <a:avLst/>
          </a:prstGeom>
        </p:spPr>
      </p:pic>
      <p:sp>
        <p:nvSpPr>
          <p:cNvPr id="13" name="TextBox 12"/>
          <p:cNvSpPr txBox="1"/>
          <p:nvPr/>
        </p:nvSpPr>
        <p:spPr>
          <a:xfrm>
            <a:off x="6128657" y="518285"/>
            <a:ext cx="2286000" cy="2400657"/>
          </a:xfrm>
          <a:prstGeom prst="rect">
            <a:avLst/>
          </a:prstGeom>
          <a:noFill/>
          <a:ln>
            <a:noFill/>
          </a:ln>
        </p:spPr>
        <p:txBody>
          <a:bodyPr wrap="square" rtlCol="0">
            <a:spAutoFit/>
          </a:bodyPr>
          <a:lstStyle/>
          <a:p>
            <a:pPr algn="ctr"/>
            <a:r>
              <a:rPr lang="en-ZA" sz="1400" b="1" dirty="0" smtClean="0">
                <a:latin typeface="Arial" pitchFamily="34" charset="0"/>
                <a:cs typeface="Arial" pitchFamily="34" charset="0"/>
              </a:rPr>
              <a:t>Projected Jobs </a:t>
            </a:r>
          </a:p>
          <a:p>
            <a:pPr algn="ctr"/>
            <a:r>
              <a:rPr lang="en-ZA" sz="1800" b="1" dirty="0" smtClean="0">
                <a:latin typeface="Arial" pitchFamily="34" charset="0"/>
                <a:cs typeface="Arial" pitchFamily="34" charset="0"/>
              </a:rPr>
              <a:t> </a:t>
            </a:r>
            <a:r>
              <a:rPr lang="en-ZA" sz="1800" b="1" dirty="0" smtClean="0">
                <a:solidFill>
                  <a:srgbClr val="FF0000"/>
                </a:solidFill>
                <a:latin typeface="Arial" pitchFamily="34" charset="0"/>
                <a:cs typeface="Arial" pitchFamily="34" charset="0"/>
              </a:rPr>
              <a:t>611</a:t>
            </a:r>
            <a:endParaRPr lang="en-ZA" sz="1400" b="1" dirty="0" smtClean="0">
              <a:latin typeface="Arial" pitchFamily="34" charset="0"/>
              <a:cs typeface="Arial" pitchFamily="34" charset="0"/>
            </a:endParaRPr>
          </a:p>
          <a:p>
            <a:endParaRPr lang="en-ZA" sz="1050" dirty="0">
              <a:latin typeface="Arial" pitchFamily="34" charset="0"/>
              <a:cs typeface="Arial" pitchFamily="34" charset="0"/>
            </a:endParaRPr>
          </a:p>
          <a:p>
            <a:endParaRPr lang="en-ZA" sz="1050" dirty="0" smtClean="0">
              <a:latin typeface="Arial" pitchFamily="34" charset="0"/>
              <a:cs typeface="Arial" pitchFamily="34" charset="0"/>
            </a:endParaRPr>
          </a:p>
          <a:p>
            <a:endParaRPr lang="en-ZA" sz="1050" dirty="0">
              <a:latin typeface="Arial" pitchFamily="34" charset="0"/>
              <a:cs typeface="Arial" pitchFamily="34" charset="0"/>
            </a:endParaRPr>
          </a:p>
          <a:p>
            <a:endParaRPr lang="en-ZA" sz="1050" dirty="0" smtClean="0">
              <a:latin typeface="Arial" pitchFamily="34" charset="0"/>
              <a:cs typeface="Arial" pitchFamily="34" charset="0"/>
            </a:endParaRPr>
          </a:p>
          <a:p>
            <a:pPr algn="ctr"/>
            <a:endParaRPr lang="en-ZA" sz="1000" b="1" dirty="0" smtClean="0">
              <a:latin typeface="Arial" pitchFamily="34" charset="0"/>
              <a:cs typeface="Arial" pitchFamily="34" charset="0"/>
            </a:endParaRPr>
          </a:p>
          <a:p>
            <a:pPr algn="ctr"/>
            <a:endParaRPr lang="en-ZA" sz="1000" b="1" dirty="0" smtClean="0">
              <a:latin typeface="Arial" pitchFamily="34" charset="0"/>
              <a:cs typeface="Arial" pitchFamily="34" charset="0"/>
            </a:endParaRPr>
          </a:p>
          <a:p>
            <a:pPr algn="ctr"/>
            <a:r>
              <a:rPr lang="en-ZA" sz="1000" b="1" dirty="0" smtClean="0">
                <a:latin typeface="Arial" pitchFamily="34" charset="0"/>
                <a:cs typeface="Arial" pitchFamily="34" charset="0"/>
              </a:rPr>
              <a:t>OEM= </a:t>
            </a:r>
            <a:r>
              <a:rPr lang="en-ZA" sz="1400" b="1" dirty="0" smtClean="0">
                <a:solidFill>
                  <a:srgbClr val="FF0000"/>
                </a:solidFill>
                <a:latin typeface="Arial" pitchFamily="34" charset="0"/>
                <a:cs typeface="Arial" pitchFamily="34" charset="0"/>
              </a:rPr>
              <a:t>0</a:t>
            </a:r>
          </a:p>
          <a:p>
            <a:pPr algn="ctr"/>
            <a:r>
              <a:rPr lang="en-ZA" sz="1000" b="1" dirty="0" smtClean="0">
                <a:latin typeface="Arial" pitchFamily="34" charset="0"/>
                <a:cs typeface="Arial" pitchFamily="34" charset="0"/>
              </a:rPr>
              <a:t>CM =</a:t>
            </a:r>
            <a:r>
              <a:rPr lang="en-ZA" sz="1400" b="1" dirty="0" smtClean="0">
                <a:solidFill>
                  <a:srgbClr val="FF0000"/>
                </a:solidFill>
                <a:latin typeface="Arial" pitchFamily="34" charset="0"/>
                <a:cs typeface="Arial" pitchFamily="34" charset="0"/>
              </a:rPr>
              <a:t>299</a:t>
            </a:r>
          </a:p>
          <a:p>
            <a:pPr algn="ctr"/>
            <a:r>
              <a:rPr lang="en-ZA" sz="1000" b="1" dirty="0" smtClean="0">
                <a:latin typeface="Arial" pitchFamily="34" charset="0"/>
                <a:cs typeface="Arial" pitchFamily="34" charset="0"/>
              </a:rPr>
              <a:t>P-AIS= </a:t>
            </a:r>
            <a:r>
              <a:rPr lang="en-ZA" sz="1400" b="1" dirty="0" smtClean="0">
                <a:solidFill>
                  <a:srgbClr val="FF0000"/>
                </a:solidFill>
                <a:latin typeface="Arial" pitchFamily="34" charset="0"/>
                <a:cs typeface="Arial" pitchFamily="34" charset="0"/>
              </a:rPr>
              <a:t>132</a:t>
            </a:r>
          </a:p>
          <a:p>
            <a:pPr algn="ctr"/>
            <a:r>
              <a:rPr lang="en-ZA" sz="1000" b="1" dirty="0" smtClean="0">
                <a:latin typeface="Arial" pitchFamily="34" charset="0"/>
                <a:cs typeface="Arial" pitchFamily="34" charset="0"/>
              </a:rPr>
              <a:t>MHCV &amp; HMC= </a:t>
            </a:r>
            <a:r>
              <a:rPr lang="en-ZA" sz="1400" b="1" dirty="0" smtClean="0">
                <a:solidFill>
                  <a:srgbClr val="FF0000"/>
                </a:solidFill>
                <a:latin typeface="Arial" pitchFamily="34" charset="0"/>
                <a:cs typeface="Arial" pitchFamily="34" charset="0"/>
              </a:rPr>
              <a:t>180</a:t>
            </a:r>
          </a:p>
        </p:txBody>
      </p:sp>
      <p:sp>
        <p:nvSpPr>
          <p:cNvPr id="14" name="TextBox 13"/>
          <p:cNvSpPr txBox="1"/>
          <p:nvPr/>
        </p:nvSpPr>
        <p:spPr>
          <a:xfrm>
            <a:off x="6279735" y="1164615"/>
            <a:ext cx="1524000" cy="83099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ZA" dirty="0" smtClean="0"/>
          </a:p>
          <a:p>
            <a:endParaRPr lang="en-ZA" dirty="0"/>
          </a:p>
        </p:txBody>
      </p:sp>
      <p:graphicFrame>
        <p:nvGraphicFramePr>
          <p:cNvPr id="6" name="Chart 5"/>
          <p:cNvGraphicFramePr/>
          <p:nvPr>
            <p:extLst>
              <p:ext uri="{D42A27DB-BD31-4B8C-83A1-F6EECF244321}">
                <p14:modId xmlns:p14="http://schemas.microsoft.com/office/powerpoint/2010/main" val="3140460069"/>
              </p:ext>
            </p:extLst>
          </p:nvPr>
        </p:nvGraphicFramePr>
        <p:xfrm>
          <a:off x="175593" y="3150127"/>
          <a:ext cx="3633462" cy="2489200"/>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p:cNvSpPr/>
          <p:nvPr/>
        </p:nvSpPr>
        <p:spPr>
          <a:xfrm>
            <a:off x="5260320" y="2845741"/>
            <a:ext cx="1348446" cy="276999"/>
          </a:xfrm>
          <a:prstGeom prst="rect">
            <a:avLst/>
          </a:prstGeom>
        </p:spPr>
        <p:txBody>
          <a:bodyPr wrap="none">
            <a:spAutoFit/>
          </a:bodyPr>
          <a:lstStyle/>
          <a:p>
            <a:pPr lvl="0" algn="ctr"/>
            <a:r>
              <a:rPr lang="en-ZA" sz="1200" b="1" dirty="0" smtClean="0">
                <a:solidFill>
                  <a:srgbClr val="000000"/>
                </a:solidFill>
                <a:latin typeface="Arial" pitchFamily="34" charset="0"/>
                <a:cs typeface="Arial" pitchFamily="34" charset="0"/>
              </a:rPr>
              <a:t>AIS Claims </a:t>
            </a:r>
            <a:r>
              <a:rPr lang="en-ZA" sz="1200" b="1" dirty="0">
                <a:solidFill>
                  <a:srgbClr val="000000"/>
                </a:solidFill>
                <a:latin typeface="Arial" pitchFamily="34" charset="0"/>
                <a:cs typeface="Arial" pitchFamily="34" charset="0"/>
              </a:rPr>
              <a:t>paid</a:t>
            </a:r>
          </a:p>
        </p:txBody>
      </p:sp>
      <p:graphicFrame>
        <p:nvGraphicFramePr>
          <p:cNvPr id="17" name="Chart 16"/>
          <p:cNvGraphicFramePr/>
          <p:nvPr>
            <p:extLst>
              <p:ext uri="{D42A27DB-BD31-4B8C-83A1-F6EECF244321}">
                <p14:modId xmlns:p14="http://schemas.microsoft.com/office/powerpoint/2010/main" val="1136716668"/>
              </p:ext>
            </p:extLst>
          </p:nvPr>
        </p:nvGraphicFramePr>
        <p:xfrm>
          <a:off x="4362450" y="3122740"/>
          <a:ext cx="3771900" cy="2413000"/>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5"/>
          <p:cNvSpPr txBox="1"/>
          <p:nvPr/>
        </p:nvSpPr>
        <p:spPr>
          <a:xfrm>
            <a:off x="2403020" y="5877272"/>
            <a:ext cx="5727226" cy="584775"/>
          </a:xfrm>
          <a:prstGeom prst="rect">
            <a:avLst/>
          </a:prstGeom>
          <a:noFill/>
          <a:ln w="38100">
            <a:solidFill>
              <a:srgbClr val="FFC000"/>
            </a:solidFill>
          </a:ln>
        </p:spPr>
        <p:txBody>
          <a:bodyPr wrap="square" rtlCol="0">
            <a:spAutoFit/>
          </a:bodyPr>
          <a:lstStyle/>
          <a:p>
            <a:pPr algn="ctr"/>
            <a:r>
              <a:rPr lang="en-ZA" sz="1600" b="1" dirty="0" smtClean="0">
                <a:solidFill>
                  <a:srgbClr val="660066"/>
                </a:solidFill>
                <a:latin typeface="Arial" pitchFamily="34" charset="0"/>
                <a:cs typeface="Arial" pitchFamily="34" charset="0"/>
              </a:rPr>
              <a:t>AIS contributed 14% of total value of approvals</a:t>
            </a:r>
          </a:p>
          <a:p>
            <a:pPr algn="ctr"/>
            <a:r>
              <a:rPr lang="en-ZA" sz="1600" b="1" dirty="0" smtClean="0">
                <a:solidFill>
                  <a:srgbClr val="660066"/>
                </a:solidFill>
                <a:latin typeface="Arial" pitchFamily="34" charset="0"/>
                <a:cs typeface="Arial" pitchFamily="34" charset="0"/>
              </a:rPr>
              <a:t>in </a:t>
            </a:r>
            <a:r>
              <a:rPr lang="en-ZA" sz="1600" b="1" dirty="0">
                <a:solidFill>
                  <a:srgbClr val="660066"/>
                </a:solidFill>
                <a:latin typeface="Arial" pitchFamily="34" charset="0"/>
                <a:cs typeface="Arial" pitchFamily="34" charset="0"/>
              </a:rPr>
              <a:t>the </a:t>
            </a:r>
            <a:r>
              <a:rPr lang="en-ZA" sz="1600" b="1" dirty="0" smtClean="0">
                <a:solidFill>
                  <a:srgbClr val="660066"/>
                </a:solidFill>
                <a:latin typeface="Arial" pitchFamily="34" charset="0"/>
                <a:cs typeface="Arial" pitchFamily="34" charset="0"/>
              </a:rPr>
              <a:t>Manufacturing </a:t>
            </a:r>
            <a:r>
              <a:rPr lang="en-ZA" sz="1600" b="1" dirty="0">
                <a:solidFill>
                  <a:srgbClr val="660066"/>
                </a:solidFill>
                <a:latin typeface="Arial" pitchFamily="34" charset="0"/>
                <a:cs typeface="Arial" pitchFamily="34" charset="0"/>
              </a:rPr>
              <a:t>Investment </a:t>
            </a:r>
            <a:r>
              <a:rPr lang="en-ZA" sz="1600" b="1" dirty="0" smtClean="0">
                <a:solidFill>
                  <a:srgbClr val="660066"/>
                </a:solidFill>
                <a:latin typeface="Arial" pitchFamily="34" charset="0"/>
                <a:cs typeface="Arial" pitchFamily="34" charset="0"/>
              </a:rPr>
              <a:t>Cluster</a:t>
            </a:r>
            <a:endParaRPr lang="en-ZA" sz="1600" b="1" dirty="0">
              <a:solidFill>
                <a:srgbClr val="660066"/>
              </a:solidFill>
              <a:latin typeface="Arial" pitchFamily="34" charset="0"/>
              <a:cs typeface="Arial" pitchFamily="34" charset="0"/>
            </a:endParaRPr>
          </a:p>
        </p:txBody>
      </p:sp>
    </p:spTree>
    <p:extLst>
      <p:ext uri="{BB962C8B-B14F-4D97-AF65-F5344CB8AC3E}">
        <p14:creationId xmlns:p14="http://schemas.microsoft.com/office/powerpoint/2010/main" val="3502969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78" y="0"/>
            <a:ext cx="8324022" cy="568712"/>
          </a:xfrm>
        </p:spPr>
        <p:txBody>
          <a:bodyPr/>
          <a:lstStyle/>
          <a:p>
            <a:r>
              <a:rPr lang="en-ZA" sz="1200" b="1" kern="1200" dirty="0" smtClean="0">
                <a:solidFill>
                  <a:srgbClr val="499200"/>
                </a:solidFill>
                <a:latin typeface="Arial Black" pitchFamily="34" charset="0"/>
                <a:ea typeface="+mn-ea"/>
                <a:cs typeface="Arial" panose="020B0604020202020204" pitchFamily="34" charset="0"/>
              </a:rPr>
              <a:t>AUTOMOTIVE </a:t>
            </a:r>
            <a:r>
              <a:rPr lang="en-ZA" sz="1200" b="1" dirty="0" smtClean="0">
                <a:solidFill>
                  <a:srgbClr val="499200"/>
                </a:solidFill>
                <a:latin typeface="Arial Black" pitchFamily="34" charset="0"/>
                <a:cs typeface="Arial" pitchFamily="34" charset="0"/>
              </a:rPr>
              <a:t>INCENTIVE SCHEME 2014/15-2015/16</a:t>
            </a:r>
            <a:br>
              <a:rPr lang="en-ZA" sz="1200" b="1" dirty="0" smtClean="0">
                <a:solidFill>
                  <a:srgbClr val="499200"/>
                </a:solidFill>
                <a:latin typeface="Arial Black" pitchFamily="34" charset="0"/>
                <a:cs typeface="Arial" pitchFamily="34" charset="0"/>
              </a:rPr>
            </a:br>
            <a:r>
              <a:rPr lang="en-ZA" sz="1200" b="1" dirty="0" smtClean="0">
                <a:solidFill>
                  <a:srgbClr val="499200"/>
                </a:solidFill>
                <a:latin typeface="Arial Black" pitchFamily="34" charset="0"/>
                <a:cs typeface="Arial" pitchFamily="34" charset="0"/>
              </a:rPr>
              <a:t>NATIONAL PERFORMANCE </a:t>
            </a:r>
            <a:endParaRPr lang="en-ZA" sz="1200" dirty="0">
              <a:solidFill>
                <a:srgbClr val="499200"/>
              </a:solidFill>
              <a:latin typeface="Arial Black"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28</a:t>
            </a:fld>
            <a:endParaRPr lang="en-US" dirty="0"/>
          </a:p>
        </p:txBody>
      </p:sp>
      <p:cxnSp>
        <p:nvCxnSpPr>
          <p:cNvPr id="6" name="Straight Connector 5"/>
          <p:cNvCxnSpPr/>
          <p:nvPr/>
        </p:nvCxnSpPr>
        <p:spPr bwMode="auto">
          <a:xfrm>
            <a:off x="295096" y="1497496"/>
            <a:ext cx="8382000"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4" name="TextBox 3"/>
          <p:cNvSpPr txBox="1"/>
          <p:nvPr/>
        </p:nvSpPr>
        <p:spPr>
          <a:xfrm>
            <a:off x="381000" y="454968"/>
            <a:ext cx="8001000" cy="230832"/>
          </a:xfrm>
          <a:prstGeom prst="rect">
            <a:avLst/>
          </a:prstGeom>
          <a:noFill/>
        </p:spPr>
        <p:txBody>
          <a:bodyPr wrap="square" rtlCol="0">
            <a:spAutoFit/>
          </a:bodyPr>
          <a:lstStyle/>
          <a:p>
            <a:r>
              <a:rPr lang="en-ZA" sz="900" b="1" dirty="0" smtClean="0">
                <a:solidFill>
                  <a:srgbClr val="FF0000"/>
                </a:solidFill>
                <a:latin typeface="Arial" pitchFamily="34" charset="0"/>
                <a:cs typeface="Arial" pitchFamily="34" charset="0"/>
              </a:rPr>
              <a:t>The AIS Sub-Components</a:t>
            </a:r>
          </a:p>
        </p:txBody>
      </p:sp>
      <p:sp>
        <p:nvSpPr>
          <p:cNvPr id="12" name="Rounded Rectangle 11"/>
          <p:cNvSpPr/>
          <p:nvPr/>
        </p:nvSpPr>
        <p:spPr bwMode="auto">
          <a:xfrm>
            <a:off x="500744" y="762000"/>
            <a:ext cx="1828800" cy="457200"/>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000" dirty="0" smtClean="0">
                <a:latin typeface="Arial" pitchFamily="34" charset="0"/>
                <a:cs typeface="Arial" pitchFamily="34" charset="0"/>
              </a:rPr>
              <a:t>Component Manufacturers (CMs)</a:t>
            </a:r>
            <a:endParaRPr kumimoji="0" lang="en-ZA"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ounded Rectangle 21"/>
          <p:cNvSpPr/>
          <p:nvPr/>
        </p:nvSpPr>
        <p:spPr bwMode="auto">
          <a:xfrm>
            <a:off x="2667000" y="768626"/>
            <a:ext cx="1795670" cy="457200"/>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000" dirty="0" smtClean="0">
                <a:latin typeface="Arial" pitchFamily="34" charset="0"/>
                <a:cs typeface="Arial" pitchFamily="34" charset="0"/>
              </a:rPr>
              <a:t>Original Equipment Manufacturers (OEMs)</a:t>
            </a:r>
            <a:endParaRPr kumimoji="0" lang="en-ZA"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ounded Rectangle 22"/>
          <p:cNvSpPr/>
          <p:nvPr/>
        </p:nvSpPr>
        <p:spPr bwMode="auto">
          <a:xfrm>
            <a:off x="4648201" y="762000"/>
            <a:ext cx="1754020" cy="533400"/>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000" dirty="0" smtClean="0">
                <a:latin typeface="Arial" pitchFamily="34" charset="0"/>
                <a:cs typeface="Arial" pitchFamily="34" charset="0"/>
              </a:rPr>
              <a:t>People-Carrier: Original Equipment Manufacturers (P-AIS)</a:t>
            </a:r>
            <a:endParaRPr kumimoji="0" lang="en-ZA"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Box 28"/>
          <p:cNvSpPr txBox="1"/>
          <p:nvPr/>
        </p:nvSpPr>
        <p:spPr>
          <a:xfrm>
            <a:off x="3192946" y="1990793"/>
            <a:ext cx="1828800" cy="276999"/>
          </a:xfrm>
          <a:prstGeom prst="rect">
            <a:avLst/>
          </a:prstGeom>
          <a:noFill/>
        </p:spPr>
        <p:txBody>
          <a:bodyPr wrap="square" rtlCol="0">
            <a:spAutoFit/>
          </a:bodyPr>
          <a:lstStyle/>
          <a:p>
            <a:r>
              <a:rPr lang="en-ZA" sz="1200" b="1" dirty="0" smtClean="0">
                <a:latin typeface="Arial" pitchFamily="34" charset="0"/>
                <a:cs typeface="Arial" pitchFamily="34" charset="0"/>
              </a:rPr>
              <a:t>Value of Approvals</a:t>
            </a:r>
            <a:endParaRPr lang="en-ZA" sz="1200" b="1" dirty="0">
              <a:latin typeface="Arial" pitchFamily="34" charset="0"/>
              <a:cs typeface="Arial" pitchFamily="34" charset="0"/>
            </a:endParaRPr>
          </a:p>
        </p:txBody>
      </p:sp>
      <p:sp>
        <p:nvSpPr>
          <p:cNvPr id="30" name="TextBox 29"/>
          <p:cNvSpPr txBox="1"/>
          <p:nvPr/>
        </p:nvSpPr>
        <p:spPr>
          <a:xfrm>
            <a:off x="500744" y="1497496"/>
            <a:ext cx="1828800" cy="276999"/>
          </a:xfrm>
          <a:prstGeom prst="rect">
            <a:avLst/>
          </a:prstGeom>
          <a:noFill/>
        </p:spPr>
        <p:txBody>
          <a:bodyPr wrap="square" rtlCol="0">
            <a:spAutoFit/>
          </a:bodyPr>
          <a:lstStyle/>
          <a:p>
            <a:r>
              <a:rPr lang="en-ZA" sz="1200" b="1" dirty="0" smtClean="0">
                <a:latin typeface="Arial" pitchFamily="34" charset="0"/>
                <a:cs typeface="Arial" pitchFamily="34" charset="0"/>
              </a:rPr>
              <a:t>Approved Projects </a:t>
            </a:r>
            <a:endParaRPr lang="en-ZA" sz="1200" b="1" dirty="0">
              <a:latin typeface="Arial" pitchFamily="34" charset="0"/>
              <a:cs typeface="Arial" pitchFamily="34" charset="0"/>
            </a:endParaRPr>
          </a:p>
        </p:txBody>
      </p:sp>
      <p:sp>
        <p:nvSpPr>
          <p:cNvPr id="31" name="TextBox 30"/>
          <p:cNvSpPr txBox="1"/>
          <p:nvPr/>
        </p:nvSpPr>
        <p:spPr>
          <a:xfrm>
            <a:off x="5851071" y="1475772"/>
            <a:ext cx="1816322" cy="276999"/>
          </a:xfrm>
          <a:prstGeom prst="rect">
            <a:avLst/>
          </a:prstGeom>
          <a:noFill/>
        </p:spPr>
        <p:txBody>
          <a:bodyPr wrap="square" rtlCol="0">
            <a:spAutoFit/>
          </a:bodyPr>
          <a:lstStyle/>
          <a:p>
            <a:pPr algn="ctr"/>
            <a:r>
              <a:rPr lang="en-ZA" sz="1200" b="1" dirty="0" smtClean="0">
                <a:latin typeface="Arial" pitchFamily="34" charset="0"/>
                <a:cs typeface="Arial" pitchFamily="34" charset="0"/>
              </a:rPr>
              <a:t>Projected Investment</a:t>
            </a:r>
            <a:endParaRPr lang="en-ZA" sz="1200" b="1" dirty="0">
              <a:latin typeface="Arial" pitchFamily="34" charset="0"/>
              <a:cs typeface="Arial"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530" y="1762475"/>
            <a:ext cx="1981199" cy="419926"/>
          </a:xfrm>
          <a:prstGeom prst="rect">
            <a:avLst/>
          </a:prstGeom>
          <a:effectLst>
            <a:glow rad="139700">
              <a:schemeClr val="accent4">
                <a:satMod val="175000"/>
                <a:alpha val="40000"/>
              </a:schemeClr>
            </a:glow>
          </a:effectLst>
        </p:spPr>
      </p:pic>
      <p:graphicFrame>
        <p:nvGraphicFramePr>
          <p:cNvPr id="19" name="Table 18"/>
          <p:cNvGraphicFramePr>
            <a:graphicFrameLocks noGrp="1"/>
          </p:cNvGraphicFramePr>
          <p:nvPr>
            <p:extLst>
              <p:ext uri="{D42A27DB-BD31-4B8C-83A1-F6EECF244321}">
                <p14:modId xmlns:p14="http://schemas.microsoft.com/office/powerpoint/2010/main" val="1913150854"/>
              </p:ext>
            </p:extLst>
          </p:nvPr>
        </p:nvGraphicFramePr>
        <p:xfrm>
          <a:off x="152401" y="2353647"/>
          <a:ext cx="2115552" cy="1371600"/>
        </p:xfrm>
        <a:graphic>
          <a:graphicData uri="http://schemas.openxmlformats.org/drawingml/2006/table">
            <a:tbl>
              <a:tblPr firstRow="1" bandRow="1">
                <a:tableStyleId>{5C22544A-7EE6-4342-B048-85BDC9FD1C3A}</a:tableStyleId>
              </a:tblPr>
              <a:tblGrid>
                <a:gridCol w="596694">
                  <a:extLst>
                    <a:ext uri="{9D8B030D-6E8A-4147-A177-3AD203B41FA5}">
                      <a16:colId xmlns:a16="http://schemas.microsoft.com/office/drawing/2014/main" val="20000"/>
                    </a:ext>
                  </a:extLst>
                </a:gridCol>
                <a:gridCol w="759429">
                  <a:extLst>
                    <a:ext uri="{9D8B030D-6E8A-4147-A177-3AD203B41FA5}">
                      <a16:colId xmlns:a16="http://schemas.microsoft.com/office/drawing/2014/main" val="20001"/>
                    </a:ext>
                  </a:extLst>
                </a:gridCol>
                <a:gridCol w="759429">
                  <a:extLst>
                    <a:ext uri="{9D8B030D-6E8A-4147-A177-3AD203B41FA5}">
                      <a16:colId xmlns:a16="http://schemas.microsoft.com/office/drawing/2014/main" val="20002"/>
                    </a:ext>
                  </a:extLst>
                </a:gridCol>
              </a:tblGrid>
              <a:tr h="171450">
                <a:tc>
                  <a:txBody>
                    <a:bodyPr/>
                    <a:lstStyle/>
                    <a:p>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2014/15</a:t>
                      </a:r>
                      <a:endParaRPr lang="en-ZA" sz="1000" u="sng"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2015/16</a:t>
                      </a:r>
                      <a:endParaRPr lang="en-ZA" sz="1000" u="sng"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ZA" sz="1000" dirty="0" smtClean="0">
                          <a:latin typeface="Arial" pitchFamily="34" charset="0"/>
                          <a:cs typeface="Arial" pitchFamily="34" charset="0"/>
                        </a:rPr>
                        <a:t>CM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45</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28</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71450">
                <a:tc>
                  <a:txBody>
                    <a:bodyPr/>
                    <a:lstStyle/>
                    <a:p>
                      <a:r>
                        <a:rPr lang="en-ZA" sz="1000" dirty="0" smtClean="0">
                          <a:latin typeface="Arial" pitchFamily="34" charset="0"/>
                          <a:cs typeface="Arial" pitchFamily="34" charset="0"/>
                        </a:rPr>
                        <a:t>OEM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4</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1</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71450">
                <a:tc>
                  <a:txBody>
                    <a:bodyPr/>
                    <a:lstStyle/>
                    <a:p>
                      <a:r>
                        <a:rPr lang="en-ZA" sz="1000" dirty="0" smtClean="0">
                          <a:latin typeface="Arial" pitchFamily="34" charset="0"/>
                          <a:cs typeface="Arial" pitchFamily="34" charset="0"/>
                        </a:rPr>
                        <a:t>P-AIS</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1</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3</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3"/>
                  </a:ext>
                </a:extLst>
              </a:tr>
              <a:tr h="171450">
                <a:tc>
                  <a:txBody>
                    <a:bodyPr/>
                    <a:lstStyle/>
                    <a:p>
                      <a:r>
                        <a:rPr lang="en-ZA" sz="1000" dirty="0" smtClean="0">
                          <a:latin typeface="Arial" pitchFamily="34" charset="0"/>
                          <a:cs typeface="Arial" pitchFamily="34" charset="0"/>
                        </a:rPr>
                        <a:t>MHCV/MHMC</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endParaRPr lang="en-ZA" sz="1000" b="1"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000" b="1" dirty="0" smtClean="0">
                          <a:solidFill>
                            <a:srgbClr val="FF0000"/>
                          </a:solidFill>
                          <a:latin typeface="Arial" pitchFamily="34" charset="0"/>
                          <a:cs typeface="Arial" pitchFamily="34" charset="0"/>
                        </a:rPr>
                        <a:t>3</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20" name="Picture 1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5738" y="1759335"/>
            <a:ext cx="1932214" cy="568024"/>
          </a:xfrm>
          <a:prstGeom prst="rect">
            <a:avLst/>
          </a:prstGeom>
          <a:effectLst>
            <a:glow rad="63500">
              <a:schemeClr val="accent4">
                <a:satMod val="175000"/>
                <a:alpha val="40000"/>
              </a:schemeClr>
            </a:glow>
          </a:effectLst>
        </p:spPr>
      </p:pic>
      <p:sp>
        <p:nvSpPr>
          <p:cNvPr id="21" name="TextBox 20"/>
          <p:cNvSpPr txBox="1"/>
          <p:nvPr/>
        </p:nvSpPr>
        <p:spPr>
          <a:xfrm>
            <a:off x="2667000" y="4800600"/>
            <a:ext cx="2880692" cy="492443"/>
          </a:xfrm>
          <a:prstGeom prst="rect">
            <a:avLst/>
          </a:prstGeom>
          <a:noFill/>
        </p:spPr>
        <p:txBody>
          <a:bodyPr wrap="square" rtlCol="0">
            <a:spAutoFit/>
          </a:bodyPr>
          <a:lstStyle/>
          <a:p>
            <a:pPr algn="ctr"/>
            <a:r>
              <a:rPr lang="en-ZA" sz="1600" b="1" dirty="0">
                <a:solidFill>
                  <a:srgbClr val="FF0000"/>
                </a:solidFill>
                <a:latin typeface="Arial" pitchFamily="34" charset="0"/>
                <a:cs typeface="Arial" pitchFamily="34" charset="0"/>
              </a:rPr>
              <a:t>3</a:t>
            </a:r>
            <a:r>
              <a:rPr lang="en-ZA" sz="1600" b="1" dirty="0" smtClean="0">
                <a:solidFill>
                  <a:srgbClr val="FF0000"/>
                </a:solidFill>
                <a:latin typeface="Arial" pitchFamily="34" charset="0"/>
                <a:cs typeface="Arial" pitchFamily="34" charset="0"/>
              </a:rPr>
              <a:t>5 </a:t>
            </a:r>
            <a:r>
              <a:rPr lang="en-ZA" sz="1000" b="1" dirty="0" smtClean="0">
                <a:solidFill>
                  <a:srgbClr val="FF0000"/>
                </a:solidFill>
                <a:latin typeface="Arial" pitchFamily="34" charset="0"/>
                <a:cs typeface="Arial" pitchFamily="34" charset="0"/>
              </a:rPr>
              <a:t> </a:t>
            </a:r>
            <a:r>
              <a:rPr lang="en-ZA" sz="1000" dirty="0" smtClean="0">
                <a:latin typeface="Arial" pitchFamily="34" charset="0"/>
                <a:cs typeface="Arial" pitchFamily="34" charset="0"/>
              </a:rPr>
              <a:t>AIS  approvals to the value of </a:t>
            </a:r>
            <a:r>
              <a:rPr lang="en-ZA" sz="1600" b="1" dirty="0" smtClean="0">
                <a:solidFill>
                  <a:srgbClr val="FF0000"/>
                </a:solidFill>
                <a:latin typeface="Arial" pitchFamily="34" charset="0"/>
                <a:cs typeface="Arial" pitchFamily="34" charset="0"/>
              </a:rPr>
              <a:t>R978.8</a:t>
            </a:r>
            <a:r>
              <a:rPr lang="en-ZA" sz="1000" b="1" dirty="0" smtClean="0">
                <a:solidFill>
                  <a:srgbClr val="FF0000"/>
                </a:solidFill>
                <a:latin typeface="Arial" pitchFamily="34" charset="0"/>
                <a:cs typeface="Arial" pitchFamily="34" charset="0"/>
              </a:rPr>
              <a:t> million  </a:t>
            </a:r>
            <a:r>
              <a:rPr lang="en-ZA" sz="1000" dirty="0" smtClean="0">
                <a:latin typeface="Arial" pitchFamily="34" charset="0"/>
                <a:cs typeface="Arial" pitchFamily="34" charset="0"/>
              </a:rPr>
              <a:t>for 2015/16.</a:t>
            </a:r>
            <a:endParaRPr lang="en-ZA" sz="1000" dirty="0"/>
          </a:p>
        </p:txBody>
      </p:sp>
      <p:pic>
        <p:nvPicPr>
          <p:cNvPr id="24" name="Picture 23"/>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29660" y="2267792"/>
            <a:ext cx="1992086" cy="681751"/>
          </a:xfrm>
          <a:prstGeom prst="rect">
            <a:avLst/>
          </a:prstGeom>
          <a:effectLst>
            <a:glow rad="63500">
              <a:schemeClr val="accent3">
                <a:satMod val="175000"/>
                <a:alpha val="40000"/>
              </a:schemeClr>
            </a:glow>
          </a:effectLst>
        </p:spPr>
      </p:pic>
      <p:pic>
        <p:nvPicPr>
          <p:cNvPr id="26" name="Picture 2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5096" y="3981297"/>
            <a:ext cx="1872344" cy="439284"/>
          </a:xfrm>
          <a:prstGeom prst="rect">
            <a:avLst/>
          </a:prstGeom>
          <a:effectLst>
            <a:glow rad="101600">
              <a:schemeClr val="accent4">
                <a:satMod val="175000"/>
                <a:alpha val="40000"/>
              </a:schemeClr>
            </a:glow>
          </a:effectLst>
        </p:spPr>
      </p:pic>
      <p:sp>
        <p:nvSpPr>
          <p:cNvPr id="32" name="TextBox 31"/>
          <p:cNvSpPr txBox="1"/>
          <p:nvPr/>
        </p:nvSpPr>
        <p:spPr>
          <a:xfrm>
            <a:off x="288470" y="3671500"/>
            <a:ext cx="1828800" cy="276999"/>
          </a:xfrm>
          <a:prstGeom prst="rect">
            <a:avLst/>
          </a:prstGeom>
          <a:noFill/>
        </p:spPr>
        <p:txBody>
          <a:bodyPr wrap="square" rtlCol="0">
            <a:spAutoFit/>
          </a:bodyPr>
          <a:lstStyle/>
          <a:p>
            <a:r>
              <a:rPr lang="en-ZA" sz="1200" b="1" dirty="0" smtClean="0">
                <a:latin typeface="Arial" pitchFamily="34" charset="0"/>
                <a:cs typeface="Arial" pitchFamily="34" charset="0"/>
              </a:rPr>
              <a:t>Value of claims paid</a:t>
            </a:r>
            <a:endParaRPr lang="en-ZA" sz="1200" b="1" dirty="0">
              <a:latin typeface="Arial" pitchFamily="34" charset="0"/>
              <a:cs typeface="Arial" pitchFamily="34" charset="0"/>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0" y="3941220"/>
            <a:ext cx="1812470" cy="465744"/>
          </a:xfrm>
          <a:prstGeom prst="rect">
            <a:avLst/>
          </a:prstGeom>
          <a:ln>
            <a:noFill/>
          </a:ln>
          <a:effectLst>
            <a:glow rad="1397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sp>
        <p:nvSpPr>
          <p:cNvPr id="36" name="TextBox 35"/>
          <p:cNvSpPr txBox="1"/>
          <p:nvPr/>
        </p:nvSpPr>
        <p:spPr>
          <a:xfrm>
            <a:off x="6066300" y="3676920"/>
            <a:ext cx="1719470" cy="276999"/>
          </a:xfrm>
          <a:prstGeom prst="rect">
            <a:avLst/>
          </a:prstGeom>
          <a:noFill/>
        </p:spPr>
        <p:txBody>
          <a:bodyPr wrap="square" rtlCol="0">
            <a:spAutoFit/>
          </a:bodyPr>
          <a:lstStyle/>
          <a:p>
            <a:pPr algn="ctr"/>
            <a:r>
              <a:rPr lang="en-ZA" sz="1200" b="1" dirty="0" smtClean="0">
                <a:latin typeface="Arial" pitchFamily="34" charset="0"/>
                <a:cs typeface="Arial" pitchFamily="34" charset="0"/>
              </a:rPr>
              <a:t>Projected Jobs</a:t>
            </a:r>
            <a:endParaRPr lang="en-ZA" sz="1200" b="1" dirty="0">
              <a:latin typeface="Arial" pitchFamily="34" charset="0"/>
              <a:cs typeface="Arial" pitchFamily="34" charset="0"/>
            </a:endParaRPr>
          </a:p>
        </p:txBody>
      </p:sp>
      <p:sp>
        <p:nvSpPr>
          <p:cNvPr id="27" name="Rounded Rectangle 26"/>
          <p:cNvSpPr/>
          <p:nvPr/>
        </p:nvSpPr>
        <p:spPr bwMode="auto">
          <a:xfrm>
            <a:off x="6672943" y="685800"/>
            <a:ext cx="1709057" cy="831574"/>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000" dirty="0" smtClean="0">
                <a:latin typeface="Arial" pitchFamily="34" charset="0"/>
                <a:cs typeface="Arial" pitchFamily="34" charset="0"/>
              </a:rPr>
              <a:t>Medium Heavy Vehicle Manufacturer (MHCV) &amp; Medium Heavy Component Manufacturer (MHCM)</a:t>
            </a:r>
            <a:endParaRPr kumimoji="0" lang="en-ZA"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2610826174"/>
              </p:ext>
            </p:extLst>
          </p:nvPr>
        </p:nvGraphicFramePr>
        <p:xfrm>
          <a:off x="216059" y="4486215"/>
          <a:ext cx="2450940" cy="1394460"/>
        </p:xfrm>
        <a:graphic>
          <a:graphicData uri="http://schemas.openxmlformats.org/drawingml/2006/table">
            <a:tbl>
              <a:tblPr firstRow="1" bandRow="1">
                <a:tableStyleId>{5C22544A-7EE6-4342-B048-85BDC9FD1C3A}</a:tableStyleId>
              </a:tblPr>
              <a:tblGrid>
                <a:gridCol w="691290">
                  <a:extLst>
                    <a:ext uri="{9D8B030D-6E8A-4147-A177-3AD203B41FA5}">
                      <a16:colId xmlns:a16="http://schemas.microsoft.com/office/drawing/2014/main" val="20000"/>
                    </a:ext>
                  </a:extLst>
                </a:gridCol>
                <a:gridCol w="879825">
                  <a:extLst>
                    <a:ext uri="{9D8B030D-6E8A-4147-A177-3AD203B41FA5}">
                      <a16:colId xmlns:a16="http://schemas.microsoft.com/office/drawing/2014/main" val="20001"/>
                    </a:ext>
                  </a:extLst>
                </a:gridCol>
                <a:gridCol w="879825">
                  <a:extLst>
                    <a:ext uri="{9D8B030D-6E8A-4147-A177-3AD203B41FA5}">
                      <a16:colId xmlns:a16="http://schemas.microsoft.com/office/drawing/2014/main" val="20002"/>
                    </a:ext>
                  </a:extLst>
                </a:gridCol>
              </a:tblGrid>
              <a:tr h="171450">
                <a:tc>
                  <a:txBody>
                    <a:bodyPr/>
                    <a:lstStyle/>
                    <a:p>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2014/15</a:t>
                      </a:r>
                      <a:endParaRPr lang="en-ZA" sz="1000" u="sng"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2015/16</a:t>
                      </a:r>
                      <a:endParaRPr lang="en-ZA" sz="1000" u="sng"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ZA" sz="1000" dirty="0" smtClean="0">
                          <a:latin typeface="Arial" pitchFamily="34" charset="0"/>
                          <a:cs typeface="Arial" pitchFamily="34" charset="0"/>
                        </a:rPr>
                        <a:t>CM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R224m</a:t>
                      </a:r>
                      <a:endParaRPr lang="en-ZA" sz="1000" b="1" dirty="0">
                        <a:solidFill>
                          <a:srgbClr val="FF0000"/>
                        </a:solidFill>
                        <a:latin typeface="Arial" pitchFamily="34" charset="0"/>
                        <a:cs typeface="Arial" pitchFamily="34" charset="0"/>
                      </a:endParaRPr>
                    </a:p>
                  </a:txBody>
                  <a:tcPr>
                    <a:noFill/>
                  </a:tcPr>
                </a:tc>
                <a:tc>
                  <a:txBody>
                    <a:bodyPr/>
                    <a:lstStyle/>
                    <a:p>
                      <a:r>
                        <a:rPr lang="en-ZA" sz="1050" b="1" dirty="0" smtClean="0">
                          <a:solidFill>
                            <a:srgbClr val="FF0000"/>
                          </a:solidFill>
                          <a:latin typeface="Arial" pitchFamily="34" charset="0"/>
                          <a:cs typeface="Arial" pitchFamily="34" charset="0"/>
                        </a:rPr>
                        <a:t>R348m</a:t>
                      </a:r>
                      <a:endParaRPr lang="en-ZA" sz="105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71450">
                <a:tc>
                  <a:txBody>
                    <a:bodyPr/>
                    <a:lstStyle/>
                    <a:p>
                      <a:r>
                        <a:rPr lang="en-ZA" sz="1000" dirty="0" smtClean="0">
                          <a:latin typeface="Arial" pitchFamily="34" charset="0"/>
                          <a:cs typeface="Arial" pitchFamily="34" charset="0"/>
                        </a:rPr>
                        <a:t>OEM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R305m</a:t>
                      </a:r>
                      <a:endParaRPr lang="en-ZA" sz="1000" b="1" dirty="0">
                        <a:solidFill>
                          <a:srgbClr val="FF0000"/>
                        </a:solidFill>
                        <a:latin typeface="Arial" pitchFamily="34" charset="0"/>
                        <a:cs typeface="Arial" pitchFamily="34" charset="0"/>
                      </a:endParaRPr>
                    </a:p>
                  </a:txBody>
                  <a:tcPr>
                    <a:noFill/>
                  </a:tcPr>
                </a:tc>
                <a:tc>
                  <a:txBody>
                    <a:bodyPr/>
                    <a:lstStyle/>
                    <a:p>
                      <a:r>
                        <a:rPr lang="en-ZA" sz="1050" b="1" dirty="0" smtClean="0">
                          <a:solidFill>
                            <a:srgbClr val="FF0000"/>
                          </a:solidFill>
                          <a:latin typeface="Arial" pitchFamily="34" charset="0"/>
                          <a:cs typeface="Arial" pitchFamily="34" charset="0"/>
                        </a:rPr>
                        <a:t>R115m</a:t>
                      </a:r>
                      <a:endParaRPr lang="en-ZA" sz="105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71450">
                <a:tc>
                  <a:txBody>
                    <a:bodyPr/>
                    <a:lstStyle/>
                    <a:p>
                      <a:r>
                        <a:rPr lang="en-ZA" sz="1000" dirty="0" smtClean="0">
                          <a:latin typeface="Arial" pitchFamily="34" charset="0"/>
                          <a:cs typeface="Arial" pitchFamily="34" charset="0"/>
                        </a:rPr>
                        <a:t>P-AIS</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50" b="1" dirty="0" smtClean="0">
                          <a:solidFill>
                            <a:srgbClr val="FF0000"/>
                          </a:solidFill>
                          <a:latin typeface="Arial" pitchFamily="34" charset="0"/>
                          <a:cs typeface="Arial" pitchFamily="34" charset="0"/>
                        </a:rPr>
                        <a:t>R7m</a:t>
                      </a:r>
                      <a:endParaRPr lang="en-ZA" sz="1050" b="1" dirty="0">
                        <a:solidFill>
                          <a:srgbClr val="FF0000"/>
                        </a:solidFill>
                        <a:latin typeface="Arial" pitchFamily="34" charset="0"/>
                        <a:cs typeface="Arial" pitchFamily="34" charset="0"/>
                      </a:endParaRPr>
                    </a:p>
                  </a:txBody>
                  <a:tcPr>
                    <a:noFill/>
                  </a:tcPr>
                </a:tc>
                <a:tc>
                  <a:txBody>
                    <a:bodyPr/>
                    <a:lstStyle/>
                    <a:p>
                      <a:r>
                        <a:rPr lang="en-ZA" sz="1050" b="1" dirty="0" smtClean="0">
                          <a:solidFill>
                            <a:srgbClr val="FF0000"/>
                          </a:solidFill>
                          <a:latin typeface="Arial" pitchFamily="34" charset="0"/>
                          <a:cs typeface="Arial" pitchFamily="34" charset="0"/>
                        </a:rPr>
                        <a:t>R3m</a:t>
                      </a:r>
                      <a:endParaRPr lang="en-ZA" sz="105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3"/>
                  </a:ext>
                </a:extLst>
              </a:tr>
              <a:tr h="171450">
                <a:tc>
                  <a:txBody>
                    <a:bodyPr/>
                    <a:lstStyle/>
                    <a:p>
                      <a:r>
                        <a:rPr lang="en-ZA" sz="1000" dirty="0" smtClean="0">
                          <a:latin typeface="Arial" pitchFamily="34" charset="0"/>
                          <a:cs typeface="Arial" pitchFamily="34" charset="0"/>
                        </a:rPr>
                        <a:t>MHCV/MHMC</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endParaRPr lang="en-ZA" sz="1000" b="1"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050" b="1" dirty="0" smtClean="0">
                          <a:solidFill>
                            <a:srgbClr val="FF0000"/>
                          </a:solidFill>
                          <a:latin typeface="Arial" pitchFamily="34" charset="0"/>
                          <a:cs typeface="Arial" pitchFamily="34" charset="0"/>
                        </a:rPr>
                        <a:t>R58m</a:t>
                      </a:r>
                      <a:endParaRPr lang="en-ZA" sz="105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52621485"/>
              </p:ext>
            </p:extLst>
          </p:nvPr>
        </p:nvGraphicFramePr>
        <p:xfrm>
          <a:off x="5827570" y="2263743"/>
          <a:ext cx="2252870" cy="1371600"/>
        </p:xfrm>
        <a:graphic>
          <a:graphicData uri="http://schemas.openxmlformats.org/drawingml/2006/table">
            <a:tbl>
              <a:tblPr firstRow="1" bandRow="1">
                <a:tableStyleId>{5C22544A-7EE6-4342-B048-85BDC9FD1C3A}</a:tableStyleId>
              </a:tblPr>
              <a:tblGrid>
                <a:gridCol w="635424">
                  <a:extLst>
                    <a:ext uri="{9D8B030D-6E8A-4147-A177-3AD203B41FA5}">
                      <a16:colId xmlns:a16="http://schemas.microsoft.com/office/drawing/2014/main" val="20000"/>
                    </a:ext>
                  </a:extLst>
                </a:gridCol>
                <a:gridCol w="808723">
                  <a:extLst>
                    <a:ext uri="{9D8B030D-6E8A-4147-A177-3AD203B41FA5}">
                      <a16:colId xmlns:a16="http://schemas.microsoft.com/office/drawing/2014/main" val="20001"/>
                    </a:ext>
                  </a:extLst>
                </a:gridCol>
                <a:gridCol w="808723">
                  <a:extLst>
                    <a:ext uri="{9D8B030D-6E8A-4147-A177-3AD203B41FA5}">
                      <a16:colId xmlns:a16="http://schemas.microsoft.com/office/drawing/2014/main" val="20002"/>
                    </a:ext>
                  </a:extLst>
                </a:gridCol>
              </a:tblGrid>
              <a:tr h="0">
                <a:tc>
                  <a:txBody>
                    <a:bodyPr/>
                    <a:lstStyle/>
                    <a:p>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2014/15</a:t>
                      </a:r>
                      <a:endParaRPr lang="en-ZA" sz="1000" u="sng"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2015/16</a:t>
                      </a:r>
                      <a:endParaRPr lang="en-ZA" sz="1000" u="sng"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ZA" sz="1000" dirty="0" smtClean="0">
                          <a:latin typeface="Arial" pitchFamily="34" charset="0"/>
                          <a:cs typeface="Arial" pitchFamily="34" charset="0"/>
                        </a:rPr>
                        <a:t>CM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R2.3b</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R2b</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71450">
                <a:tc>
                  <a:txBody>
                    <a:bodyPr/>
                    <a:lstStyle/>
                    <a:p>
                      <a:r>
                        <a:rPr lang="en-ZA" sz="1000" dirty="0" smtClean="0">
                          <a:latin typeface="Arial" pitchFamily="34" charset="0"/>
                          <a:cs typeface="Arial" pitchFamily="34" charset="0"/>
                        </a:rPr>
                        <a:t>OEM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R378m</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R1b</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71450">
                <a:tc>
                  <a:txBody>
                    <a:bodyPr/>
                    <a:lstStyle/>
                    <a:p>
                      <a:r>
                        <a:rPr lang="en-ZA" sz="1000" dirty="0" smtClean="0">
                          <a:latin typeface="Arial" pitchFamily="34" charset="0"/>
                          <a:cs typeface="Arial" pitchFamily="34" charset="0"/>
                        </a:rPr>
                        <a:t>P-AIS</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R524m</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R97m</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3"/>
                  </a:ext>
                </a:extLst>
              </a:tr>
              <a:tr h="171450">
                <a:tc>
                  <a:txBody>
                    <a:bodyPr/>
                    <a:lstStyle/>
                    <a:p>
                      <a:r>
                        <a:rPr lang="en-ZA" sz="1000" dirty="0" smtClean="0">
                          <a:latin typeface="Arial" pitchFamily="34" charset="0"/>
                          <a:cs typeface="Arial" pitchFamily="34" charset="0"/>
                        </a:rPr>
                        <a:t>MHCV/MHMC</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endParaRPr lang="en-ZA" sz="1000" b="1"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000" b="1" dirty="0" smtClean="0">
                          <a:solidFill>
                            <a:srgbClr val="FF0000"/>
                          </a:solidFill>
                          <a:latin typeface="Arial" pitchFamily="34" charset="0"/>
                          <a:cs typeface="Arial" pitchFamily="34" charset="0"/>
                        </a:rPr>
                        <a:t>R521m</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521141316"/>
              </p:ext>
            </p:extLst>
          </p:nvPr>
        </p:nvGraphicFramePr>
        <p:xfrm>
          <a:off x="5707901" y="4495800"/>
          <a:ext cx="2173828" cy="1371600"/>
        </p:xfrm>
        <a:graphic>
          <a:graphicData uri="http://schemas.openxmlformats.org/drawingml/2006/table">
            <a:tbl>
              <a:tblPr firstRow="1" bandRow="1">
                <a:tableStyleId>{5C22544A-7EE6-4342-B048-85BDC9FD1C3A}</a:tableStyleId>
              </a:tblPr>
              <a:tblGrid>
                <a:gridCol w="613130">
                  <a:extLst>
                    <a:ext uri="{9D8B030D-6E8A-4147-A177-3AD203B41FA5}">
                      <a16:colId xmlns:a16="http://schemas.microsoft.com/office/drawing/2014/main" val="20000"/>
                    </a:ext>
                  </a:extLst>
                </a:gridCol>
                <a:gridCol w="780349">
                  <a:extLst>
                    <a:ext uri="{9D8B030D-6E8A-4147-A177-3AD203B41FA5}">
                      <a16:colId xmlns:a16="http://schemas.microsoft.com/office/drawing/2014/main" val="20001"/>
                    </a:ext>
                  </a:extLst>
                </a:gridCol>
                <a:gridCol w="780349">
                  <a:extLst>
                    <a:ext uri="{9D8B030D-6E8A-4147-A177-3AD203B41FA5}">
                      <a16:colId xmlns:a16="http://schemas.microsoft.com/office/drawing/2014/main" val="20002"/>
                    </a:ext>
                  </a:extLst>
                </a:gridCol>
              </a:tblGrid>
              <a:tr h="171450">
                <a:tc>
                  <a:txBody>
                    <a:bodyPr/>
                    <a:lstStyle/>
                    <a:p>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2014/15</a:t>
                      </a:r>
                      <a:endParaRPr lang="en-ZA" sz="1000" u="sng"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2015/16</a:t>
                      </a:r>
                      <a:endParaRPr lang="en-ZA" sz="1000" u="sng"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ZA" sz="1000" dirty="0" smtClean="0">
                          <a:latin typeface="Arial" pitchFamily="34" charset="0"/>
                          <a:cs typeface="Arial" pitchFamily="34" charset="0"/>
                        </a:rPr>
                        <a:t>CM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959</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299</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71450">
                <a:tc>
                  <a:txBody>
                    <a:bodyPr/>
                    <a:lstStyle/>
                    <a:p>
                      <a:r>
                        <a:rPr lang="en-ZA" sz="1000" dirty="0" smtClean="0">
                          <a:latin typeface="Arial" pitchFamily="34" charset="0"/>
                          <a:cs typeface="Arial" pitchFamily="34" charset="0"/>
                        </a:rPr>
                        <a:t>OEM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0</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0</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71450">
                <a:tc>
                  <a:txBody>
                    <a:bodyPr/>
                    <a:lstStyle/>
                    <a:p>
                      <a:r>
                        <a:rPr lang="en-ZA" sz="1000" dirty="0" smtClean="0">
                          <a:latin typeface="Arial" pitchFamily="34" charset="0"/>
                          <a:cs typeface="Arial" pitchFamily="34" charset="0"/>
                        </a:rPr>
                        <a:t>P-AIS</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302</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132</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3"/>
                  </a:ext>
                </a:extLst>
              </a:tr>
              <a:tr h="171450">
                <a:tc>
                  <a:txBody>
                    <a:bodyPr/>
                    <a:lstStyle/>
                    <a:p>
                      <a:r>
                        <a:rPr lang="en-ZA" sz="1000" dirty="0" smtClean="0">
                          <a:latin typeface="Arial" pitchFamily="34" charset="0"/>
                          <a:cs typeface="Arial" pitchFamily="34" charset="0"/>
                        </a:rPr>
                        <a:t>MHCV/MHMC</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r>
                        <a:rPr lang="en-ZA" sz="1000" b="1" dirty="0" smtClean="0">
                          <a:solidFill>
                            <a:srgbClr val="FF0000"/>
                          </a:solidFill>
                          <a:latin typeface="Arial" pitchFamily="34" charset="0"/>
                          <a:cs typeface="Arial" pitchFamily="34" charset="0"/>
                        </a:rPr>
                        <a:t>0</a:t>
                      </a:r>
                      <a:endParaRPr lang="en-ZA" sz="1000" b="1"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000" b="1" dirty="0" smtClean="0">
                          <a:solidFill>
                            <a:srgbClr val="FF0000"/>
                          </a:solidFill>
                          <a:latin typeface="Arial" pitchFamily="34" charset="0"/>
                          <a:cs typeface="Arial" pitchFamily="34" charset="0"/>
                        </a:rPr>
                        <a:t>180</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953330005"/>
              </p:ext>
            </p:extLst>
          </p:nvPr>
        </p:nvGraphicFramePr>
        <p:xfrm>
          <a:off x="2895600" y="2962362"/>
          <a:ext cx="2223723" cy="1371600"/>
        </p:xfrm>
        <a:graphic>
          <a:graphicData uri="http://schemas.openxmlformats.org/drawingml/2006/table">
            <a:tbl>
              <a:tblPr firstRow="1" bandRow="1">
                <a:tableStyleId>{5C22544A-7EE6-4342-B048-85BDC9FD1C3A}</a:tableStyleId>
              </a:tblPr>
              <a:tblGrid>
                <a:gridCol w="627203">
                  <a:extLst>
                    <a:ext uri="{9D8B030D-6E8A-4147-A177-3AD203B41FA5}">
                      <a16:colId xmlns:a16="http://schemas.microsoft.com/office/drawing/2014/main" val="20000"/>
                    </a:ext>
                  </a:extLst>
                </a:gridCol>
                <a:gridCol w="798260">
                  <a:extLst>
                    <a:ext uri="{9D8B030D-6E8A-4147-A177-3AD203B41FA5}">
                      <a16:colId xmlns:a16="http://schemas.microsoft.com/office/drawing/2014/main" val="20001"/>
                    </a:ext>
                  </a:extLst>
                </a:gridCol>
                <a:gridCol w="798260">
                  <a:extLst>
                    <a:ext uri="{9D8B030D-6E8A-4147-A177-3AD203B41FA5}">
                      <a16:colId xmlns:a16="http://schemas.microsoft.com/office/drawing/2014/main" val="20002"/>
                    </a:ext>
                  </a:extLst>
                </a:gridCol>
              </a:tblGrid>
              <a:tr h="171450">
                <a:tc>
                  <a:txBody>
                    <a:bodyPr/>
                    <a:lstStyle/>
                    <a:p>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2014/15</a:t>
                      </a:r>
                      <a:endParaRPr lang="en-ZA" sz="1000" u="sng"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000" u="sng" dirty="0" smtClean="0">
                          <a:solidFill>
                            <a:schemeClr val="tx1"/>
                          </a:solidFill>
                          <a:latin typeface="Arial" pitchFamily="34" charset="0"/>
                          <a:cs typeface="Arial" pitchFamily="34" charset="0"/>
                        </a:rPr>
                        <a:t>2015/16</a:t>
                      </a:r>
                      <a:endParaRPr lang="en-ZA" sz="1000" u="sng"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ZA" sz="1000" dirty="0" smtClean="0">
                          <a:latin typeface="Arial" pitchFamily="34" charset="0"/>
                          <a:cs typeface="Arial" pitchFamily="34" charset="0"/>
                        </a:rPr>
                        <a:t>CM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R476.9m</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R585.7m</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71450">
                <a:tc>
                  <a:txBody>
                    <a:bodyPr/>
                    <a:lstStyle/>
                    <a:p>
                      <a:r>
                        <a:rPr lang="en-ZA" sz="1000" dirty="0" smtClean="0">
                          <a:latin typeface="Arial" pitchFamily="34" charset="0"/>
                          <a:cs typeface="Arial" pitchFamily="34" charset="0"/>
                        </a:rPr>
                        <a:t>OEM</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R77.4m</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R211m</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71450">
                <a:tc>
                  <a:txBody>
                    <a:bodyPr/>
                    <a:lstStyle/>
                    <a:p>
                      <a:r>
                        <a:rPr lang="en-ZA" sz="1000" dirty="0" smtClean="0">
                          <a:latin typeface="Arial" pitchFamily="34" charset="0"/>
                          <a:cs typeface="Arial" pitchFamily="34" charset="0"/>
                        </a:rPr>
                        <a:t>P-AIS</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000" b="1" dirty="0" smtClean="0">
                          <a:solidFill>
                            <a:srgbClr val="FF0000"/>
                          </a:solidFill>
                          <a:latin typeface="Arial" pitchFamily="34" charset="0"/>
                          <a:cs typeface="Arial" pitchFamily="34" charset="0"/>
                        </a:rPr>
                        <a:t>R131m</a:t>
                      </a:r>
                      <a:endParaRPr lang="en-ZA" sz="1000" b="1" dirty="0">
                        <a:solidFill>
                          <a:srgbClr val="FF0000"/>
                        </a:solidFill>
                        <a:latin typeface="Arial" pitchFamily="34" charset="0"/>
                        <a:cs typeface="Arial" pitchFamily="34" charset="0"/>
                      </a:endParaRPr>
                    </a:p>
                  </a:txBody>
                  <a:tcPr>
                    <a:noFill/>
                  </a:tcPr>
                </a:tc>
                <a:tc>
                  <a:txBody>
                    <a:bodyPr/>
                    <a:lstStyle/>
                    <a:p>
                      <a:r>
                        <a:rPr lang="en-ZA" sz="1000" b="1" dirty="0" smtClean="0">
                          <a:solidFill>
                            <a:srgbClr val="FF0000"/>
                          </a:solidFill>
                          <a:latin typeface="Arial" pitchFamily="34" charset="0"/>
                          <a:cs typeface="Arial" pitchFamily="34" charset="0"/>
                        </a:rPr>
                        <a:t>R27m</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3"/>
                  </a:ext>
                </a:extLst>
              </a:tr>
              <a:tr h="171450">
                <a:tc>
                  <a:txBody>
                    <a:bodyPr/>
                    <a:lstStyle/>
                    <a:p>
                      <a:r>
                        <a:rPr lang="en-ZA" sz="1000" dirty="0" smtClean="0">
                          <a:latin typeface="Arial" pitchFamily="34" charset="0"/>
                          <a:cs typeface="Arial" pitchFamily="34" charset="0"/>
                        </a:rPr>
                        <a:t>MHCV/MHMC</a:t>
                      </a:r>
                      <a:endParaRPr lang="en-ZA" sz="10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endParaRPr lang="en-ZA" sz="1000" b="1"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000" b="1" dirty="0" smtClean="0">
                          <a:solidFill>
                            <a:srgbClr val="FF0000"/>
                          </a:solidFill>
                          <a:latin typeface="Arial" pitchFamily="34" charset="0"/>
                          <a:cs typeface="Arial" pitchFamily="34" charset="0"/>
                        </a:rPr>
                        <a:t>R154.9m</a:t>
                      </a:r>
                      <a:endParaRPr lang="en-ZA" sz="10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1855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29</a:t>
            </a:fld>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42937289"/>
              </p:ext>
            </p:extLst>
          </p:nvPr>
        </p:nvGraphicFramePr>
        <p:xfrm>
          <a:off x="228600" y="288433"/>
          <a:ext cx="7772400" cy="5341303"/>
        </p:xfrm>
        <a:graphic>
          <a:graphicData uri="http://schemas.openxmlformats.org/drawingml/2006/table">
            <a:tbl>
              <a:tblPr firstRow="1" firstCol="1" bandRow="1"/>
              <a:tblGrid>
                <a:gridCol w="2057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81200">
                  <a:extLst>
                    <a:ext uri="{9D8B030D-6E8A-4147-A177-3AD203B41FA5}">
                      <a16:colId xmlns:a16="http://schemas.microsoft.com/office/drawing/2014/main" val="4100696476"/>
                    </a:ext>
                  </a:extLst>
                </a:gridCol>
              </a:tblGrid>
              <a:tr h="190535">
                <a:tc gridSpan="4">
                  <a:txBody>
                    <a:bodyPr/>
                    <a:lstStyle/>
                    <a:p>
                      <a:pPr algn="ctr">
                        <a:lnSpc>
                          <a:spcPct val="118000"/>
                        </a:lnSpc>
                        <a:spcAft>
                          <a:spcPts val="0"/>
                        </a:spcAft>
                      </a:pPr>
                      <a:r>
                        <a:rPr lang="en-ZA" sz="1200" b="1" kern="0" dirty="0" smtClean="0">
                          <a:solidFill>
                            <a:srgbClr val="499200"/>
                          </a:solidFill>
                          <a:effectLst/>
                          <a:latin typeface="Arial Black" pitchFamily="34" charset="0"/>
                          <a:ea typeface="Calibri"/>
                          <a:cs typeface="Times New Roman"/>
                        </a:rPr>
                        <a:t>NATIONAL: TOP FOUR APPROVALS</a:t>
                      </a:r>
                      <a:endParaRPr lang="en-ZA" sz="1050" kern="1400" dirty="0">
                        <a:solidFill>
                          <a:srgbClr val="499200"/>
                        </a:solidFill>
                        <a:effectLst/>
                        <a:latin typeface="Arial Black" pitchFamily="34" charset="0"/>
                        <a:ea typeface="Times New Roman"/>
                        <a:cs typeface="Times New Roman"/>
                      </a:endParaRPr>
                    </a:p>
                  </a:txBody>
                  <a:tcPr marL="50138" marR="501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dirty="0"/>
                    </a:p>
                  </a:txBody>
                  <a:tcPr marL="50138" marR="50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dirty="0"/>
                    </a:p>
                  </a:txBody>
                  <a:tcPr marL="50138" marR="50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7432">
                <a:tc>
                  <a:txBody>
                    <a:bodyPr/>
                    <a:lstStyle/>
                    <a:p>
                      <a:pPr algn="ctr">
                        <a:lnSpc>
                          <a:spcPct val="118000"/>
                        </a:lnSpc>
                        <a:spcAft>
                          <a:spcPts val="0"/>
                        </a:spcAft>
                      </a:pPr>
                      <a:endParaRPr lang="en-ZA" sz="900" kern="0" dirty="0">
                        <a:solidFill>
                          <a:srgbClr val="000000"/>
                        </a:solidFill>
                        <a:effectLst/>
                        <a:latin typeface="Calibri"/>
                        <a:ea typeface="Calibri"/>
                        <a:cs typeface="Times New Roman"/>
                      </a:endParaRPr>
                    </a:p>
                    <a:p>
                      <a:pPr algn="ctr">
                        <a:lnSpc>
                          <a:spcPct val="118000"/>
                        </a:lnSpc>
                        <a:spcAft>
                          <a:spcPts val="0"/>
                        </a:spcAft>
                      </a:pPr>
                      <a:endParaRPr lang="en-ZA" sz="900" kern="0" dirty="0" smtClean="0">
                        <a:solidFill>
                          <a:srgbClr val="000000"/>
                        </a:solidFill>
                        <a:effectLst/>
                        <a:latin typeface="Calibri"/>
                        <a:ea typeface="Calibri"/>
                        <a:cs typeface="Times New Roman"/>
                      </a:endParaRPr>
                    </a:p>
                    <a:p>
                      <a:pPr algn="ctr">
                        <a:lnSpc>
                          <a:spcPct val="118000"/>
                        </a:lnSpc>
                        <a:spcAft>
                          <a:spcPts val="0"/>
                        </a:spcAft>
                      </a:pPr>
                      <a:endParaRPr lang="en-ZA" sz="900" kern="0" dirty="0" smtClean="0">
                        <a:solidFill>
                          <a:srgbClr val="000000"/>
                        </a:solidFill>
                        <a:effectLst/>
                        <a:latin typeface="Calibri"/>
                        <a:ea typeface="Calibri"/>
                        <a:cs typeface="Times New Roman"/>
                      </a:endParaRPr>
                    </a:p>
                    <a:p>
                      <a:pPr algn="ctr">
                        <a:lnSpc>
                          <a:spcPct val="118000"/>
                        </a:lnSpc>
                        <a:spcAft>
                          <a:spcPts val="0"/>
                        </a:spcAft>
                      </a:pPr>
                      <a:endParaRPr lang="en-ZA" sz="900" kern="0" dirty="0" smtClean="0">
                        <a:solidFill>
                          <a:srgbClr val="000000"/>
                        </a:solidFill>
                        <a:effectLst/>
                        <a:latin typeface="Calibri"/>
                        <a:ea typeface="Calibri"/>
                        <a:cs typeface="Times New Roman"/>
                      </a:endParaRPr>
                    </a:p>
                    <a:p>
                      <a:pPr algn="ctr">
                        <a:lnSpc>
                          <a:spcPct val="118000"/>
                        </a:lnSpc>
                        <a:spcAft>
                          <a:spcPts val="0"/>
                        </a:spcAft>
                      </a:pPr>
                      <a:endParaRPr lang="en-ZA" sz="900" kern="0" dirty="0" smtClean="0">
                        <a:solidFill>
                          <a:srgbClr val="000000"/>
                        </a:solidFill>
                        <a:effectLst/>
                        <a:latin typeface="Calibri"/>
                        <a:ea typeface="Calibri"/>
                        <a:cs typeface="Times New Roman"/>
                      </a:endParaRPr>
                    </a:p>
                    <a:p>
                      <a:pPr algn="ctr">
                        <a:lnSpc>
                          <a:spcPct val="118000"/>
                        </a:lnSpc>
                        <a:spcAft>
                          <a:spcPts val="0"/>
                        </a:spcAft>
                      </a:pPr>
                      <a:endParaRPr lang="en-ZA" sz="800" kern="1400" dirty="0">
                        <a:solidFill>
                          <a:srgbClr val="000000"/>
                        </a:solidFill>
                        <a:effectLst/>
                        <a:latin typeface="Calibri"/>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r>
                        <a:rPr lang="en-US" sz="1000" b="1" kern="1400" dirty="0" smtClean="0">
                          <a:solidFill>
                            <a:srgbClr val="800000"/>
                          </a:solidFill>
                          <a:effectLst/>
                          <a:latin typeface="Arial"/>
                          <a:ea typeface="Times New Roman"/>
                          <a:cs typeface="Times New Roman"/>
                        </a:rPr>
                        <a:t>(KZN , Ladysmith)</a:t>
                      </a: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r>
                        <a:rPr lang="en-ZA" sz="1000" b="1" kern="1400" dirty="0" smtClean="0">
                          <a:solidFill>
                            <a:srgbClr val="800000"/>
                          </a:solidFill>
                          <a:effectLst/>
                          <a:latin typeface="Arial"/>
                          <a:ea typeface="Times New Roman"/>
                          <a:cs typeface="Times New Roman"/>
                        </a:rPr>
                        <a:t>R349</a:t>
                      </a:r>
                      <a:r>
                        <a:rPr lang="en-ZA" sz="1000" b="1" kern="1400" dirty="0">
                          <a:solidFill>
                            <a:srgbClr val="800000"/>
                          </a:solidFill>
                          <a:effectLst/>
                          <a:latin typeface="Arial"/>
                          <a:ea typeface="Times New Roman"/>
                          <a:cs typeface="Times New Roman"/>
                        </a:rPr>
                        <a:t> 922 700 </a:t>
                      </a:r>
                      <a:endParaRPr lang="en-ZA" sz="800" kern="1400" dirty="0">
                        <a:solidFill>
                          <a:srgbClr val="8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Approved</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800000"/>
                          </a:solidFill>
                          <a:effectLst/>
                          <a:latin typeface="Arial"/>
                          <a:ea typeface="Times New Roman"/>
                          <a:cs typeface="Times New Roman"/>
                        </a:rPr>
                        <a:t>R1.1 billion</a:t>
                      </a:r>
                      <a:endParaRPr lang="en-ZA" sz="800" kern="1400" dirty="0">
                        <a:solidFill>
                          <a:srgbClr val="8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Projected Investment</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800" kern="1400" dirty="0">
                          <a:solidFill>
                            <a:srgbClr val="00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b="1" kern="1400" dirty="0">
                          <a:solidFill>
                            <a:srgbClr val="800000"/>
                          </a:solidFill>
                          <a:effectLst/>
                          <a:latin typeface="Arial"/>
                          <a:ea typeface="Times New Roman"/>
                          <a:cs typeface="Times New Roman"/>
                        </a:rPr>
                        <a:t>814</a:t>
                      </a:r>
                      <a:endParaRPr lang="en-ZA" sz="800" kern="1400" dirty="0">
                        <a:solidFill>
                          <a:srgbClr val="8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Baseline Jobs</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nSpc>
                          <a:spcPct val="118000"/>
                        </a:lnSpc>
                        <a:spcAft>
                          <a:spcPts val="0"/>
                        </a:spcAft>
                      </a:pPr>
                      <a:endParaRPr lang="en-ZA" sz="800" kern="1400" dirty="0" smtClean="0">
                        <a:solidFill>
                          <a:srgbClr val="000000"/>
                        </a:solidFill>
                        <a:effectLst/>
                        <a:latin typeface="Calibri"/>
                        <a:ea typeface="Times New Roman"/>
                        <a:cs typeface="Times New Roman"/>
                      </a:endParaRPr>
                    </a:p>
                    <a:p>
                      <a:pP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endParaRPr lang="en-ZA" sz="900" kern="0" dirty="0">
                        <a:solidFill>
                          <a:srgbClr val="000000"/>
                        </a:solidFill>
                        <a:effectLst/>
                        <a:latin typeface="Calibri"/>
                        <a:ea typeface="Calibri"/>
                        <a:cs typeface="Times New Roman"/>
                      </a:endParaRPr>
                    </a:p>
                    <a:p>
                      <a:pP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txBody>
                  <a:tcPr marL="50138" marR="50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smtClean="0">
                          <a:solidFill>
                            <a:srgbClr val="F79646"/>
                          </a:solidFill>
                          <a:effectLst/>
                          <a:latin typeface="Arial"/>
                          <a:ea typeface="Times New Roman"/>
                          <a:cs typeface="Times New Roman"/>
                        </a:rPr>
                        <a:t>(Eastern Cape)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r>
                        <a:rPr lang="en-ZA" sz="900" kern="0" dirty="0">
                          <a:solidFill>
                            <a:srgbClr val="000000"/>
                          </a:solidFill>
                          <a:effectLst/>
                          <a:latin typeface="Calibri"/>
                          <a:ea typeface="Calibri"/>
                          <a:cs typeface="Times New Roman"/>
                        </a:rPr>
                        <a:t> </a:t>
                      </a:r>
                      <a:r>
                        <a:rPr lang="en-ZA" sz="1000" b="1" kern="1400" dirty="0" smtClean="0">
                          <a:solidFill>
                            <a:srgbClr val="800000"/>
                          </a:solidFill>
                          <a:effectLst/>
                          <a:latin typeface="Arial"/>
                          <a:ea typeface="Times New Roman"/>
                          <a:cs typeface="Times New Roman"/>
                        </a:rPr>
                        <a:t>R59 695 500</a:t>
                      </a:r>
                      <a:endParaRPr lang="en-ZA" sz="800" kern="1400" dirty="0" smtClean="0">
                        <a:solidFill>
                          <a:srgbClr val="8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Approved</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800" kern="1400" dirty="0" smtClean="0">
                          <a:solidFill>
                            <a:srgbClr val="00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1000" b="1" kern="1400" dirty="0" smtClean="0">
                          <a:solidFill>
                            <a:srgbClr val="800000"/>
                          </a:solidFill>
                          <a:effectLst/>
                          <a:latin typeface="Arial"/>
                          <a:ea typeface="Times New Roman"/>
                          <a:cs typeface="Times New Roman"/>
                        </a:rPr>
                        <a:t>R198.9 million</a:t>
                      </a:r>
                      <a:endParaRPr lang="en-ZA" sz="800" kern="1400" dirty="0" smtClean="0">
                        <a:solidFill>
                          <a:srgbClr val="8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Projected Investment</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900" b="1" kern="1400" dirty="0" smtClean="0">
                          <a:solidFill>
                            <a:srgbClr val="FF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900" b="1" kern="1400" dirty="0" smtClean="0">
                          <a:solidFill>
                            <a:srgbClr val="800000"/>
                          </a:solidFill>
                          <a:effectLst/>
                          <a:latin typeface="Arial"/>
                          <a:ea typeface="Times New Roman"/>
                          <a:cs typeface="Times New Roman"/>
                        </a:rPr>
                        <a:t>1 161</a:t>
                      </a:r>
                      <a:endParaRPr lang="en-ZA" sz="800" kern="1400" dirty="0" smtClean="0">
                        <a:solidFill>
                          <a:srgbClr val="8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Baseline Jobs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p>
                      <a:pPr>
                        <a:lnSpc>
                          <a:spcPct val="118000"/>
                        </a:lnSpc>
                        <a:spcAft>
                          <a:spcPts val="0"/>
                        </a:spcAft>
                      </a:pPr>
                      <a:r>
                        <a:rPr lang="en-ZA" sz="900" kern="0" dirty="0">
                          <a:solidFill>
                            <a:srgbClr val="000000"/>
                          </a:solidFill>
                          <a:effectLst/>
                          <a:latin typeface="Calibri"/>
                          <a:ea typeface="Calibri"/>
                          <a:cs typeface="Times New Roman"/>
                        </a:rPr>
                        <a:t> </a:t>
                      </a:r>
                      <a:endParaRPr lang="en-ZA" sz="800" kern="1400" dirty="0">
                        <a:solidFill>
                          <a:srgbClr val="000000"/>
                        </a:solidFill>
                        <a:effectLst/>
                        <a:latin typeface="Calibri"/>
                        <a:ea typeface="Times New Roman"/>
                        <a:cs typeface="Times New Roman"/>
                      </a:endParaRPr>
                    </a:p>
                  </a:txBody>
                  <a:tcPr marL="50138" marR="50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r>
                        <a:rPr lang="en-US" sz="1000" b="1" kern="1400" dirty="0" smtClean="0">
                          <a:solidFill>
                            <a:srgbClr val="800000"/>
                          </a:solidFill>
                          <a:effectLst/>
                          <a:latin typeface="Arial"/>
                          <a:ea typeface="Times New Roman"/>
                          <a:cs typeface="Times New Roman"/>
                        </a:rPr>
                        <a:t>(Eastern Cape, PE)</a:t>
                      </a: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r>
                        <a:rPr lang="en-ZA" sz="1000" b="1" kern="1400" dirty="0" smtClean="0">
                          <a:solidFill>
                            <a:srgbClr val="800000"/>
                          </a:solidFill>
                          <a:effectLst/>
                          <a:latin typeface="Arial"/>
                          <a:ea typeface="Times New Roman"/>
                          <a:cs typeface="Times New Roman"/>
                        </a:rPr>
                        <a:t>R112</a:t>
                      </a:r>
                      <a:r>
                        <a:rPr lang="en-ZA" sz="1000" b="1" kern="1400" dirty="0">
                          <a:solidFill>
                            <a:srgbClr val="800000"/>
                          </a:solidFill>
                          <a:effectLst/>
                          <a:latin typeface="Arial"/>
                          <a:ea typeface="Times New Roman"/>
                          <a:cs typeface="Times New Roman"/>
                        </a:rPr>
                        <a:t> 661 227</a:t>
                      </a:r>
                      <a:endParaRPr lang="en-ZA" sz="800" kern="1400" dirty="0">
                        <a:solidFill>
                          <a:srgbClr val="8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Approved</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800000"/>
                          </a:solidFill>
                          <a:effectLst/>
                          <a:latin typeface="Arial"/>
                          <a:ea typeface="Times New Roman"/>
                          <a:cs typeface="Times New Roman"/>
                        </a:rPr>
                        <a:t>R375 million</a:t>
                      </a:r>
                      <a:endParaRPr lang="en-ZA" sz="800" kern="1400" dirty="0">
                        <a:solidFill>
                          <a:srgbClr val="8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Projected Investment</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b="1" kern="1400" dirty="0">
                          <a:solidFill>
                            <a:srgbClr val="FF0000"/>
                          </a:solidFill>
                          <a:effectLst/>
                          <a:latin typeface="Arial"/>
                          <a:ea typeface="Times New Roman"/>
                          <a:cs typeface="Times New Roman"/>
                        </a:rPr>
                        <a:t> </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900" b="1" kern="1400" dirty="0">
                          <a:solidFill>
                            <a:srgbClr val="800000"/>
                          </a:solidFill>
                          <a:effectLst/>
                          <a:latin typeface="Arial"/>
                          <a:ea typeface="Times New Roman"/>
                          <a:cs typeface="Times New Roman"/>
                        </a:rPr>
                        <a:t>978</a:t>
                      </a:r>
                      <a:endParaRPr lang="en-ZA" sz="800" kern="1400" dirty="0">
                        <a:solidFill>
                          <a:srgbClr val="800000"/>
                        </a:solidFill>
                        <a:effectLst/>
                        <a:latin typeface="Calibri"/>
                        <a:ea typeface="Times New Roman"/>
                        <a:cs typeface="Times New Roman"/>
                      </a:endParaRPr>
                    </a:p>
                    <a:p>
                      <a:pPr algn="ctr">
                        <a:lnSpc>
                          <a:spcPct val="118000"/>
                        </a:lnSpc>
                        <a:spcAft>
                          <a:spcPts val="0"/>
                        </a:spcAft>
                      </a:pPr>
                      <a:r>
                        <a:rPr lang="en-ZA" sz="800" b="1" kern="1400" dirty="0">
                          <a:solidFill>
                            <a:srgbClr val="000000"/>
                          </a:solidFill>
                          <a:effectLst/>
                          <a:latin typeface="Arial"/>
                          <a:ea typeface="Times New Roman"/>
                          <a:cs typeface="Times New Roman"/>
                        </a:rPr>
                        <a:t>Baseline </a:t>
                      </a:r>
                      <a:r>
                        <a:rPr lang="en-ZA" sz="800" b="1" kern="1400" dirty="0" smtClean="0">
                          <a:solidFill>
                            <a:srgbClr val="000000"/>
                          </a:solidFill>
                          <a:effectLst/>
                          <a:latin typeface="Arial"/>
                          <a:ea typeface="Times New Roman"/>
                          <a:cs typeface="Times New Roman"/>
                        </a:rPr>
                        <a:t>Jobs</a:t>
                      </a:r>
                      <a:endParaRPr lang="en-ZA" sz="800" kern="1400" dirty="0">
                        <a:solidFill>
                          <a:srgbClr val="000000"/>
                        </a:solidFill>
                        <a:effectLst/>
                        <a:latin typeface="Calibri"/>
                        <a:ea typeface="Times New Roman"/>
                        <a:cs typeface="Times New Roman"/>
                      </a:endParaRPr>
                    </a:p>
                    <a:p>
                      <a:pPr algn="ctr">
                        <a:lnSpc>
                          <a:spcPct val="118000"/>
                        </a:lnSpc>
                        <a:spcAft>
                          <a:spcPts val="0"/>
                        </a:spcAft>
                      </a:pPr>
                      <a:r>
                        <a:rPr lang="en-ZA" sz="1000" b="1" kern="1400" dirty="0">
                          <a:solidFill>
                            <a:srgbClr val="F79646"/>
                          </a:solidFill>
                          <a:effectLst/>
                          <a:latin typeface="Arial"/>
                          <a:ea typeface="Times New Roman"/>
                          <a:cs typeface="Times New Roman"/>
                        </a:rPr>
                        <a:t> </a:t>
                      </a:r>
                      <a:endParaRPr lang="en-ZA" sz="800" kern="1400" dirty="0">
                        <a:solidFill>
                          <a:srgbClr val="0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p>
                      <a:pPr algn="ctr">
                        <a:lnSpc>
                          <a:spcPct val="118000"/>
                        </a:lnSpc>
                        <a:spcAft>
                          <a:spcPts val="0"/>
                        </a:spcAft>
                      </a:pPr>
                      <a:endParaRPr lang="en-ZA" sz="1000" b="1" kern="1400" dirty="0" smtClean="0">
                        <a:solidFill>
                          <a:srgbClr val="F79646"/>
                        </a:solidFill>
                        <a:effectLst/>
                        <a:latin typeface="Arial"/>
                        <a:ea typeface="Times New Roman"/>
                        <a:cs typeface="Times New Roman"/>
                      </a:endParaRPr>
                    </a:p>
                  </a:txBody>
                  <a:tcPr marL="50138" marR="50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r>
                        <a:rPr lang="en-US" sz="1000" b="1" kern="1400" dirty="0" smtClean="0">
                          <a:solidFill>
                            <a:srgbClr val="800000"/>
                          </a:solidFill>
                          <a:effectLst/>
                          <a:latin typeface="Arial"/>
                          <a:ea typeface="Times New Roman"/>
                          <a:cs typeface="Times New Roman"/>
                        </a:rPr>
                        <a:t>(North</a:t>
                      </a:r>
                      <a:r>
                        <a:rPr lang="en-US" sz="1000" b="1" kern="1400" baseline="0" dirty="0" smtClean="0">
                          <a:solidFill>
                            <a:srgbClr val="800000"/>
                          </a:solidFill>
                          <a:effectLst/>
                          <a:latin typeface="Arial"/>
                          <a:ea typeface="Times New Roman"/>
                          <a:cs typeface="Times New Roman"/>
                        </a:rPr>
                        <a:t> West)</a:t>
                      </a: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endParaRPr lang="en-ZA" sz="1000" b="1" kern="1400" dirty="0" smtClean="0">
                        <a:solidFill>
                          <a:srgbClr val="800000"/>
                        </a:solidFill>
                        <a:effectLst/>
                        <a:latin typeface="Arial"/>
                        <a:ea typeface="Times New Roman"/>
                        <a:cs typeface="Times New Roman"/>
                      </a:endParaRPr>
                    </a:p>
                    <a:p>
                      <a:pPr algn="ctr">
                        <a:lnSpc>
                          <a:spcPct val="118000"/>
                        </a:lnSpc>
                        <a:spcAft>
                          <a:spcPts val="0"/>
                        </a:spcAft>
                      </a:pPr>
                      <a:r>
                        <a:rPr lang="en-ZA" sz="1000" b="1" kern="1400" dirty="0" smtClean="0">
                          <a:solidFill>
                            <a:srgbClr val="800000"/>
                          </a:solidFill>
                          <a:effectLst/>
                          <a:latin typeface="Arial"/>
                          <a:ea typeface="Times New Roman"/>
                          <a:cs typeface="Times New Roman"/>
                        </a:rPr>
                        <a:t>R39 920 993</a:t>
                      </a:r>
                      <a:endParaRPr lang="en-ZA" sz="800" kern="1400" dirty="0" smtClean="0">
                        <a:solidFill>
                          <a:srgbClr val="8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Approved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800" kern="1400" dirty="0" smtClean="0">
                          <a:solidFill>
                            <a:srgbClr val="00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800" kern="1400" dirty="0" smtClean="0">
                          <a:solidFill>
                            <a:srgbClr val="00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1000" b="1" kern="1400" dirty="0" smtClean="0">
                          <a:solidFill>
                            <a:srgbClr val="800000"/>
                          </a:solidFill>
                          <a:effectLst/>
                          <a:latin typeface="Arial"/>
                          <a:ea typeface="Times New Roman"/>
                          <a:cs typeface="Times New Roman"/>
                        </a:rPr>
                        <a:t>R159.6 million</a:t>
                      </a:r>
                      <a:endParaRPr lang="en-ZA" sz="800" kern="1400" dirty="0" smtClean="0">
                        <a:solidFill>
                          <a:srgbClr val="800000"/>
                        </a:solidFill>
                        <a:effectLst/>
                        <a:latin typeface="Calibri"/>
                        <a:ea typeface="Times New Roman"/>
                        <a:cs typeface="Times New Roman"/>
                      </a:endParaRPr>
                    </a:p>
                    <a:p>
                      <a:pPr algn="ctr">
                        <a:lnSpc>
                          <a:spcPct val="118000"/>
                        </a:lnSpc>
                        <a:spcAft>
                          <a:spcPts val="0"/>
                        </a:spcAft>
                      </a:pPr>
                      <a:r>
                        <a:rPr lang="en-ZA" sz="800" kern="1400" dirty="0" smtClean="0">
                          <a:solidFill>
                            <a:srgbClr val="000000"/>
                          </a:solidFill>
                          <a:effectLst/>
                          <a:latin typeface="Arial"/>
                          <a:ea typeface="Times New Roman"/>
                          <a:cs typeface="Times New Roman"/>
                        </a:rPr>
                        <a:t> </a:t>
                      </a:r>
                      <a:r>
                        <a:rPr lang="en-ZA" sz="800" b="1" kern="1400" dirty="0" smtClean="0">
                          <a:solidFill>
                            <a:srgbClr val="000000"/>
                          </a:solidFill>
                          <a:effectLst/>
                          <a:latin typeface="Arial"/>
                          <a:ea typeface="Times New Roman"/>
                          <a:cs typeface="Times New Roman"/>
                        </a:rPr>
                        <a:t>Projected Investment</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900" b="1" kern="1400" dirty="0" smtClean="0">
                          <a:solidFill>
                            <a:srgbClr val="FF0000"/>
                          </a:solidFill>
                          <a:effectLst/>
                          <a:latin typeface="Arial"/>
                          <a:ea typeface="Times New Roman"/>
                          <a:cs typeface="Times New Roman"/>
                        </a:rPr>
                        <a:t> </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r>
                        <a:rPr lang="en-ZA" sz="1000" b="1" kern="1400" dirty="0" smtClean="0">
                          <a:solidFill>
                            <a:srgbClr val="800000"/>
                          </a:solidFill>
                          <a:effectLst/>
                          <a:latin typeface="Arial"/>
                          <a:ea typeface="Times New Roman"/>
                          <a:cs typeface="Times New Roman"/>
                        </a:rPr>
                        <a:t>878</a:t>
                      </a:r>
                      <a:endParaRPr lang="en-ZA" sz="800" kern="1400" dirty="0" smtClean="0">
                        <a:solidFill>
                          <a:srgbClr val="800000"/>
                        </a:solidFill>
                        <a:effectLst/>
                        <a:latin typeface="Calibri"/>
                        <a:ea typeface="Times New Roman"/>
                        <a:cs typeface="Times New Roman"/>
                      </a:endParaRPr>
                    </a:p>
                    <a:p>
                      <a:pPr algn="ctr">
                        <a:lnSpc>
                          <a:spcPct val="118000"/>
                        </a:lnSpc>
                        <a:spcAft>
                          <a:spcPts val="0"/>
                        </a:spcAft>
                      </a:pPr>
                      <a:r>
                        <a:rPr lang="en-ZA" sz="800" b="1" kern="1400" dirty="0" smtClean="0">
                          <a:solidFill>
                            <a:srgbClr val="000000"/>
                          </a:solidFill>
                          <a:effectLst/>
                          <a:latin typeface="Arial"/>
                          <a:ea typeface="Times New Roman"/>
                          <a:cs typeface="Times New Roman"/>
                        </a:rPr>
                        <a:t>Baseline Jobs</a:t>
                      </a:r>
                      <a:endParaRPr lang="en-ZA" sz="800" kern="1400" dirty="0" smtClean="0">
                        <a:solidFill>
                          <a:srgbClr val="000000"/>
                        </a:solidFill>
                        <a:effectLst/>
                        <a:latin typeface="Calibri"/>
                        <a:ea typeface="Times New Roman"/>
                        <a:cs typeface="Times New Roman"/>
                      </a:endParaRPr>
                    </a:p>
                    <a:p>
                      <a:pPr algn="ctr">
                        <a:lnSpc>
                          <a:spcPct val="118000"/>
                        </a:lnSpc>
                        <a:spcAft>
                          <a:spcPts val="0"/>
                        </a:spcAft>
                      </a:pPr>
                      <a:endParaRPr lang="en-ZA" sz="800" kern="1400" dirty="0">
                        <a:solidFill>
                          <a:srgbClr val="000000"/>
                        </a:solidFill>
                        <a:effectLst/>
                        <a:latin typeface="Calibri"/>
                        <a:ea typeface="Times New Roman"/>
                        <a:cs typeface="Times New Roman"/>
                      </a:endParaRPr>
                    </a:p>
                  </a:txBody>
                  <a:tcPr marL="50138" marR="50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037" name="Picture 143" descr="Description: C:\Users\NNtombela\pme share drive\NOMCEBO NTOMBELA\Trade and Industry Advisor\2016-17\AIS\logos\Sumitomo 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21" y="828543"/>
            <a:ext cx="1600200" cy="10576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45" descr="Description: C:\Users\NNtombela\pme share drive\NOMCEBO NTOMBELA\Trade and Industry Advisor\2016-17\AIS\logos\FAW ind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979" y="670599"/>
            <a:ext cx="8477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46" descr="Description: C:\Users\ELetsoalo\Pictures\metindustri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550" y="771262"/>
            <a:ext cx="1371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47" descr="Description: C:\Users\NNtombela\pme share drive\NOMCEBO NTOMBELA\Trade and Industry Advisor\2016-17\AIS\logos\bRIDGESTONE ind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042" y="794424"/>
            <a:ext cx="1533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71500" y="152400"/>
            <a:ext cx="7772400" cy="819150"/>
          </a:xfrm>
        </p:spPr>
        <p:txBody>
          <a:bodyPr/>
          <a:lstStyle/>
          <a:p>
            <a:r>
              <a:rPr lang="en-US" sz="1600" b="1" dirty="0" smtClean="0">
                <a:solidFill>
                  <a:srgbClr val="499200"/>
                </a:solidFill>
                <a:latin typeface="Arial Black" panose="020B0A04020102020204" pitchFamily="34" charset="0"/>
                <a:cs typeface="Arial" panose="020B0604020202020204" pitchFamily="34" charset="0"/>
              </a:rPr>
              <a:t>INCENTIVE SCHEMES </a:t>
            </a:r>
            <a:endParaRPr lang="en-ZA" sz="1600" b="1" dirty="0">
              <a:solidFill>
                <a:srgbClr val="499200"/>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7798715"/>
              </p:ext>
            </p:extLst>
          </p:nvPr>
        </p:nvGraphicFramePr>
        <p:xfrm>
          <a:off x="558803" y="838201"/>
          <a:ext cx="8071048" cy="4912054"/>
        </p:xfrm>
        <a:graphic>
          <a:graphicData uri="http://schemas.openxmlformats.org/drawingml/2006/table">
            <a:tbl>
              <a:tblPr firstRow="1" bandRow="1">
                <a:tableStyleId>{8A107856-5554-42FB-B03E-39F5DBC370BA}</a:tableStyleId>
              </a:tblPr>
              <a:tblGrid>
                <a:gridCol w="2289073">
                  <a:extLst>
                    <a:ext uri="{9D8B030D-6E8A-4147-A177-3AD203B41FA5}">
                      <a16:colId xmlns:a16="http://schemas.microsoft.com/office/drawing/2014/main" val="20000"/>
                    </a:ext>
                  </a:extLst>
                </a:gridCol>
                <a:gridCol w="5781975">
                  <a:extLst>
                    <a:ext uri="{9D8B030D-6E8A-4147-A177-3AD203B41FA5}">
                      <a16:colId xmlns:a16="http://schemas.microsoft.com/office/drawing/2014/main" val="20001"/>
                    </a:ext>
                  </a:extLst>
                </a:gridCol>
              </a:tblGrid>
              <a:tr h="2998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CLUSTER</a:t>
                      </a:r>
                    </a:p>
                  </a:txBody>
                  <a:tcPr marL="91438" marR="91438" marT="45713" marB="45713" anchor="ctr" horzOverflow="overflow">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INCENTIVE SCHEME</a:t>
                      </a:r>
                    </a:p>
                  </a:txBody>
                  <a:tcPr marL="91438" marR="91438" marT="45713" marB="45713" anchor="ctr" horzOverflow="overflow">
                    <a:solidFill>
                      <a:srgbClr val="FFCC66"/>
                    </a:solidFill>
                  </a:tcPr>
                </a:tc>
                <a:extLst>
                  <a:ext uri="{0D108BD9-81ED-4DB2-BD59-A6C34878D82A}">
                    <a16:rowId xmlns:a16="http://schemas.microsoft.com/office/drawing/2014/main" val="10000"/>
                  </a:ext>
                </a:extLst>
              </a:tr>
              <a:tr h="10970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COMPETITIVENESS INVESTMENT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8" marR="91438" marT="45713" marB="45713" anchor="ctr" horzOverflow="overflow">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Manufacturing Competitiveness Enhancement </a:t>
                      </a: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Programme</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(MCEP)</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Export Marketing &amp; Investment Assistance (EMIA)</a:t>
                      </a:r>
                    </a:p>
                    <a:p>
                      <a:pPr marL="0" marR="0" lvl="0" indent="0" algn="l" defTabSz="914400" rtl="0" eaLnBrk="1" fontAlgn="base" latinLnBrk="0" hangingPunct="1">
                        <a:lnSpc>
                          <a:spcPct val="100000"/>
                        </a:lnSpc>
                        <a:spcBef>
                          <a:spcPct val="20000"/>
                        </a:spcBef>
                        <a:spcAft>
                          <a:spcPct val="0"/>
                        </a:spcAft>
                        <a:buClrTx/>
                        <a:buSzTx/>
                        <a:buFontTx/>
                        <a:buChar char="•"/>
                        <a:tabLst/>
                      </a:pPr>
                      <a:r>
                        <a:rPr lang="en-ZA" sz="1200" dirty="0" smtClean="0">
                          <a:latin typeface="Arial" pitchFamily="34" charset="0"/>
                          <a:cs typeface="Arial" pitchFamily="34" charset="0"/>
                        </a:rPr>
                        <a:t> Sector Specific Assistance </a:t>
                      </a:r>
                      <a:r>
                        <a:rPr lang="en-ZA" sz="1200" b="0" dirty="0" smtClean="0">
                          <a:latin typeface="Arial" pitchFamily="34" charset="0"/>
                          <a:cs typeface="Arial" pitchFamily="34" charset="0"/>
                        </a:rPr>
                        <a:t>Scheme </a:t>
                      </a:r>
                      <a:r>
                        <a:rPr lang="en-ZA" sz="1200" b="0" i="1" dirty="0" smtClean="0">
                          <a:latin typeface="Arial" pitchFamily="34" charset="0"/>
                          <a:cs typeface="Arial" pitchFamily="34" charset="0"/>
                        </a:rPr>
                        <a:t>(SSAS)</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Capital Projects Feasibility </a:t>
                      </a: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Programme</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(CPFP) </a:t>
                      </a:r>
                    </a:p>
                    <a:p>
                      <a:pPr marL="0" marR="0" lvl="0" indent="0" algn="l" defTabSz="914400" rtl="0" eaLnBrk="1" fontAlgn="base" latinLnBrk="0" hangingPunct="1">
                        <a:lnSpc>
                          <a:spcPct val="100000"/>
                        </a:lnSpc>
                        <a:spcBef>
                          <a:spcPct val="0"/>
                        </a:spcBef>
                        <a:spcAft>
                          <a:spcPct val="0"/>
                        </a:spcAft>
                        <a:buClrTx/>
                        <a:buSzTx/>
                        <a:buFontTx/>
                        <a:buChar char="•"/>
                        <a:tabLst/>
                      </a:pPr>
                      <a:endParaRPr lang="en-ZA" sz="1200" dirty="0" smtClean="0">
                        <a:solidFill>
                          <a:schemeClr val="tx1"/>
                        </a:solidFill>
                        <a:latin typeface="Arial" pitchFamily="34" charset="0"/>
                        <a:cs typeface="Arial" pitchFamily="34" charset="0"/>
                      </a:endParaRPr>
                    </a:p>
                  </a:txBody>
                  <a:tcPr marL="91438" marR="91438" marT="45713" marB="45713" anchor="ctr" horzOverflow="overflow">
                    <a:solidFill>
                      <a:srgbClr val="FFFF99"/>
                    </a:solidFill>
                  </a:tcPr>
                </a:tc>
                <a:extLst>
                  <a:ext uri="{0D108BD9-81ED-4DB2-BD59-A6C34878D82A}">
                    <a16:rowId xmlns:a16="http://schemas.microsoft.com/office/drawing/2014/main" val="10001"/>
                  </a:ext>
                </a:extLst>
              </a:tr>
              <a:tr h="1064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MANUFACTURING INVESTMENT</a:t>
                      </a:r>
                    </a:p>
                  </a:txBody>
                  <a:tcPr marL="91438" marR="91438" marT="45713" marB="45713" anchor="ctr" horzOverflow="overflow">
                    <a:solidFill>
                      <a:srgbClr val="FFCC66"/>
                    </a:solidFill>
                  </a:tcPr>
                </a:tc>
                <a:tc>
                  <a:txBody>
                    <a:bodyPr/>
                    <a:lstStyle/>
                    <a:p>
                      <a:pPr marL="171450" lvl="0" indent="-171450" fontAlgn="base">
                        <a:buFont typeface="Arial" panose="020B0604020202020204" pitchFamily="34" charset="0"/>
                        <a:buChar char="•"/>
                      </a:pPr>
                      <a:r>
                        <a:rPr lang="en-US" sz="1200" kern="1200" dirty="0" smtClean="0">
                          <a:solidFill>
                            <a:schemeClr val="dk1"/>
                          </a:solidFill>
                          <a:effectLst/>
                          <a:latin typeface="Arial" panose="020B0604020202020204" pitchFamily="34" charset="0"/>
                          <a:ea typeface="+mn-ea"/>
                          <a:cs typeface="Arial" panose="020B0604020202020204" pitchFamily="34" charset="0"/>
                        </a:rPr>
                        <a:t>12i Tax Incentive</a:t>
                      </a:r>
                      <a:endParaRPr lang="en-ZA" sz="1200" dirty="0" smtClean="0">
                        <a:effectLst/>
                        <a:latin typeface="Arial" panose="020B0604020202020204" pitchFamily="34" charset="0"/>
                        <a:cs typeface="Arial" panose="020B0604020202020204" pitchFamily="34" charset="0"/>
                      </a:endParaRPr>
                    </a:p>
                    <a:p>
                      <a:pPr marL="171450" lvl="0" indent="-171450" fontAlgn="base">
                        <a:buFont typeface="Arial" panose="020B0604020202020204" pitchFamily="34" charset="0"/>
                        <a:buChar char="•"/>
                      </a:pPr>
                      <a:r>
                        <a:rPr lang="en-US" sz="1200" kern="1200" dirty="0" smtClean="0">
                          <a:solidFill>
                            <a:schemeClr val="dk1"/>
                          </a:solidFill>
                          <a:effectLst/>
                          <a:latin typeface="Arial" panose="020B0604020202020204" pitchFamily="34" charset="0"/>
                          <a:ea typeface="+mn-ea"/>
                          <a:cs typeface="Arial" panose="020B0604020202020204" pitchFamily="34" charset="0"/>
                        </a:rPr>
                        <a:t> Automotive Incentive Scheme (AIS)</a:t>
                      </a:r>
                      <a:endParaRPr lang="en-ZA" sz="1200" dirty="0" smtClean="0">
                        <a:effectLst/>
                        <a:latin typeface="Arial" panose="020B0604020202020204" pitchFamily="34" charset="0"/>
                        <a:cs typeface="Arial" panose="020B0604020202020204" pitchFamily="34" charset="0"/>
                      </a:endParaRPr>
                    </a:p>
                    <a:p>
                      <a:pPr marL="171450" lvl="0" indent="-171450" fontAlgn="base">
                        <a:buFont typeface="Arial" panose="020B0604020202020204" pitchFamily="34" charset="0"/>
                        <a:buChar char="•"/>
                      </a:pPr>
                      <a:r>
                        <a:rPr lang="en-ZA" sz="1200" kern="1200" dirty="0" smtClean="0">
                          <a:solidFill>
                            <a:schemeClr val="dk1"/>
                          </a:solidFill>
                          <a:effectLst/>
                          <a:latin typeface="Arial" panose="020B0604020202020204" pitchFamily="34" charset="0"/>
                          <a:ea typeface="+mn-ea"/>
                          <a:cs typeface="Arial" panose="020B0604020202020204" pitchFamily="34" charset="0"/>
                        </a:rPr>
                        <a:t> Aquaculture Development Incentive Programme (ADEP)</a:t>
                      </a:r>
                      <a:endParaRPr lang="en-ZA" sz="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kern="1200" dirty="0" smtClean="0">
                          <a:solidFill>
                            <a:schemeClr val="dk1"/>
                          </a:solidFill>
                          <a:effectLst/>
                          <a:latin typeface="Arial" panose="020B0604020202020204" pitchFamily="34" charset="0"/>
                          <a:ea typeface="+mn-ea"/>
                          <a:cs typeface="Arial" panose="020B0604020202020204" pitchFamily="34" charset="0"/>
                        </a:rPr>
                        <a:t> Enterprise Investment Programme (EIP</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8" marR="91438" marT="45713" marB="45713" anchor="ctr" horzOverflow="overflow">
                    <a:solidFill>
                      <a:srgbClr val="FFCC66"/>
                    </a:solidFill>
                  </a:tcPr>
                </a:tc>
                <a:extLst>
                  <a:ext uri="{0D108BD9-81ED-4DB2-BD59-A6C34878D82A}">
                    <a16:rowId xmlns:a16="http://schemas.microsoft.com/office/drawing/2014/main" val="10002"/>
                  </a:ext>
                </a:extLst>
              </a:tr>
              <a:tr h="524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SERVICES INVESTMENT</a:t>
                      </a:r>
                    </a:p>
                  </a:txBody>
                  <a:tcPr marL="91438" marR="91438" marT="45713" marB="45713">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Film &amp; Television Production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Business Process Services (BPS) </a:t>
                      </a:r>
                    </a:p>
                  </a:txBody>
                  <a:tcPr marL="91438" marR="91438" marT="45713" marB="45713">
                    <a:solidFill>
                      <a:srgbClr val="FFFF99"/>
                    </a:solidFill>
                  </a:tcPr>
                </a:tc>
                <a:extLst>
                  <a:ext uri="{0D108BD9-81ED-4DB2-BD59-A6C34878D82A}">
                    <a16:rowId xmlns:a16="http://schemas.microsoft.com/office/drawing/2014/main" val="10003"/>
                  </a:ext>
                </a:extLst>
              </a:tr>
              <a:tr h="989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BROADENING PARTICIPATION and INDUSTRIAL INNOVATION  CLUSTER</a:t>
                      </a:r>
                    </a:p>
                    <a:p>
                      <a:endParaRPr lang="en-ZA" sz="1200" dirty="0">
                        <a:latin typeface="Arial" panose="020B0604020202020204" pitchFamily="34" charset="0"/>
                        <a:cs typeface="Arial" panose="020B0604020202020204" pitchFamily="34" charset="0"/>
                      </a:endParaRPr>
                    </a:p>
                  </a:txBody>
                  <a:tcPr marL="91438" marR="91438" marT="45713" marB="45713">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ZA" sz="1200" dirty="0" smtClean="0">
                          <a:latin typeface="Arial" pitchFamily="34" charset="0"/>
                          <a:cs typeface="Arial" pitchFamily="34" charset="0"/>
                        </a:rPr>
                        <a:t> Support Programme for Industrial Innovation </a:t>
                      </a:r>
                      <a:r>
                        <a:rPr lang="en-ZA" sz="1200" b="0" dirty="0" smtClean="0">
                          <a:latin typeface="Arial" pitchFamily="34" charset="0"/>
                          <a:cs typeface="Arial" pitchFamily="34" charset="0"/>
                        </a:rPr>
                        <a:t>(</a:t>
                      </a:r>
                      <a:r>
                        <a:rPr lang="en-ZA" sz="1200" b="0" i="1" dirty="0" smtClean="0">
                          <a:latin typeface="Arial" pitchFamily="34" charset="0"/>
                          <a:cs typeface="Arial" pitchFamily="34" charset="0"/>
                        </a:rPr>
                        <a:t>SPII)</a:t>
                      </a:r>
                      <a:endParaRPr lang="en-ZA" sz="1200" b="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lang="en-ZA" sz="1200" dirty="0" smtClean="0">
                          <a:latin typeface="Arial" pitchFamily="34" charset="0"/>
                          <a:cs typeface="Arial" pitchFamily="34" charset="0"/>
                        </a:rPr>
                        <a:t> Technology and Human Resources for Industry Programme (THRIP)</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Incubator Support Programme (ISP)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Black Industrialist Scheme (BIS)</a:t>
                      </a:r>
                    </a:p>
                  </a:txBody>
                  <a:tcPr marL="91438" marR="91438" marT="45713" marB="45713">
                    <a:solidFill>
                      <a:srgbClr val="FFCC66"/>
                    </a:solidFill>
                  </a:tcPr>
                </a:tc>
                <a:extLst>
                  <a:ext uri="{0D108BD9-81ED-4DB2-BD59-A6C34878D82A}">
                    <a16:rowId xmlns:a16="http://schemas.microsoft.com/office/drawing/2014/main" val="10004"/>
                  </a:ext>
                </a:extLst>
              </a:tr>
              <a:tr h="901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INFRASTRUCTURE INVESTMENT</a:t>
                      </a:r>
                      <a:endParaRPr lang="en-ZA" sz="1200" dirty="0">
                        <a:latin typeface="Arial" panose="020B0604020202020204" pitchFamily="34" charset="0"/>
                        <a:cs typeface="Arial" panose="020B0604020202020204" pitchFamily="34" charset="0"/>
                      </a:endParaRPr>
                    </a:p>
                  </a:txBody>
                  <a:tcPr marL="91438" marR="91438" marT="45713" marB="45713">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Critical Infrastructure Programme (CIP) </a:t>
                      </a:r>
                    </a:p>
                    <a:p>
                      <a:pPr marL="0" marR="0" lvl="0" indent="0" algn="l" defTabSz="914400" rtl="0" eaLnBrk="1" fontAlgn="base" latinLnBrk="0" hangingPunct="1">
                        <a:lnSpc>
                          <a:spcPct val="100000"/>
                        </a:lnSpc>
                        <a:spcBef>
                          <a:spcPct val="0"/>
                        </a:spcBef>
                        <a:spcAft>
                          <a:spcPct val="0"/>
                        </a:spcAft>
                        <a:buClrTx/>
                        <a:buSzTx/>
                        <a:buFontTx/>
                        <a:buChar char="•"/>
                        <a:tabLst/>
                      </a:pPr>
                      <a:r>
                        <a:rPr lang="en-ZA" sz="1200" b="0" dirty="0" smtClean="0">
                          <a:solidFill>
                            <a:srgbClr val="FF0000"/>
                          </a:solidFill>
                          <a:latin typeface="Arial" panose="020B0604020202020204" pitchFamily="34" charset="0"/>
                          <a:cs typeface="Arial" panose="020B0604020202020204" pitchFamily="34" charset="0"/>
                        </a:rPr>
                        <a:t>Cluster Development Programme (CDP)</a:t>
                      </a:r>
                      <a:endParaRPr lang="en-ZA" sz="1200" b="0" dirty="0">
                        <a:solidFill>
                          <a:srgbClr val="FF0000"/>
                        </a:solidFill>
                        <a:latin typeface="Arial" panose="020B0604020202020204" pitchFamily="34" charset="0"/>
                        <a:cs typeface="Arial" panose="020B0604020202020204" pitchFamily="34" charset="0"/>
                      </a:endParaRPr>
                    </a:p>
                  </a:txBody>
                  <a:tcPr marL="91438" marR="91438" marT="45713" marB="45713">
                    <a:solidFill>
                      <a:srgbClr val="FFFF99"/>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2438400" y="6096000"/>
            <a:ext cx="6172200" cy="400110"/>
          </a:xfrm>
          <a:prstGeom prst="rect">
            <a:avLst/>
          </a:prstGeom>
        </p:spPr>
        <p:txBody>
          <a:bodyPr wrap="square">
            <a:spAutoFit/>
          </a:bodyPr>
          <a:lstStyle/>
          <a:p>
            <a:pPr algn="ctr"/>
            <a:r>
              <a:rPr lang="en-ZA" sz="1000" b="1" dirty="0">
                <a:latin typeface="Arial" pitchFamily="34" charset="0"/>
                <a:cs typeface="Arial" pitchFamily="34" charset="0"/>
              </a:rPr>
              <a:t>As of  the 1 April 2015 the administration of BBSDP and CIS was transferred to the newly formed Department of Small business Development</a:t>
            </a:r>
          </a:p>
        </p:txBody>
      </p:sp>
    </p:spTree>
    <p:extLst>
      <p:ext uri="{BB962C8B-B14F-4D97-AF65-F5344CB8AC3E}">
        <p14:creationId xmlns:p14="http://schemas.microsoft.com/office/powerpoint/2010/main" val="1145725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4" y="228600"/>
            <a:ext cx="8262256" cy="228600"/>
          </a:xfrm>
        </p:spPr>
        <p:txBody>
          <a:bodyPr/>
          <a:lstStyle/>
          <a:p>
            <a:r>
              <a:rPr lang="en-ZA" sz="1600" b="1" kern="1200" dirty="0" smtClean="0">
                <a:solidFill>
                  <a:srgbClr val="499200"/>
                </a:solidFill>
                <a:latin typeface="Arial Black" pitchFamily="34" charset="0"/>
                <a:ea typeface="+mn-ea"/>
                <a:cs typeface="Arial" panose="020B0604020202020204" pitchFamily="34" charset="0"/>
              </a:rPr>
              <a:t>AQUACULTURE DEVELOPMENT ENHANCEMENT PROGRAMME (</a:t>
            </a:r>
            <a:r>
              <a:rPr lang="en-ZA" sz="1600" b="1" kern="1200" dirty="0" err="1" smtClean="0">
                <a:solidFill>
                  <a:srgbClr val="499200"/>
                </a:solidFill>
                <a:latin typeface="Arial Black" pitchFamily="34" charset="0"/>
                <a:ea typeface="+mn-ea"/>
                <a:cs typeface="Arial" panose="020B0604020202020204" pitchFamily="34" charset="0"/>
              </a:rPr>
              <a:t>ADEP</a:t>
            </a:r>
            <a:r>
              <a:rPr lang="en-ZA" sz="1600" b="1" kern="1200" dirty="0" smtClean="0">
                <a:solidFill>
                  <a:srgbClr val="499200"/>
                </a:solidFill>
                <a:latin typeface="Arial Black" pitchFamily="34" charset="0"/>
                <a:ea typeface="+mn-ea"/>
                <a:cs typeface="Arial" panose="020B0604020202020204" pitchFamily="34" charset="0"/>
              </a:rPr>
              <a:t>)</a:t>
            </a:r>
            <a:endParaRPr lang="en-ZA" sz="1600" dirty="0">
              <a:solidFill>
                <a:srgbClr val="499200"/>
              </a:solidFill>
              <a:latin typeface="Arial Black"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30</a:t>
            </a:fld>
            <a:endParaRPr lang="en-US" dirty="0"/>
          </a:p>
        </p:txBody>
      </p:sp>
      <p:sp>
        <p:nvSpPr>
          <p:cNvPr id="29" name="TextBox 28"/>
          <p:cNvSpPr txBox="1"/>
          <p:nvPr/>
        </p:nvSpPr>
        <p:spPr>
          <a:xfrm>
            <a:off x="478971" y="3226217"/>
            <a:ext cx="1828800" cy="307777"/>
          </a:xfrm>
          <a:prstGeom prst="rect">
            <a:avLst/>
          </a:prstGeom>
          <a:noFill/>
        </p:spPr>
        <p:txBody>
          <a:bodyPr wrap="square" rtlCol="0">
            <a:spAutoFit/>
          </a:bodyPr>
          <a:lstStyle/>
          <a:p>
            <a:r>
              <a:rPr lang="en-ZA" sz="1400" b="1" dirty="0" smtClean="0">
                <a:latin typeface="Arial" pitchFamily="34" charset="0"/>
                <a:cs typeface="Arial" pitchFamily="34" charset="0"/>
              </a:rPr>
              <a:t>Claims paid</a:t>
            </a:r>
            <a:endParaRPr lang="en-ZA" sz="1400" b="1" dirty="0">
              <a:latin typeface="Arial" pitchFamily="34" charset="0"/>
              <a:cs typeface="Arial" pitchFamily="34" charset="0"/>
            </a:endParaRPr>
          </a:p>
        </p:txBody>
      </p:sp>
      <p:sp>
        <p:nvSpPr>
          <p:cNvPr id="30" name="TextBox 29"/>
          <p:cNvSpPr txBox="1"/>
          <p:nvPr/>
        </p:nvSpPr>
        <p:spPr>
          <a:xfrm>
            <a:off x="480951" y="722156"/>
            <a:ext cx="1828800" cy="307777"/>
          </a:xfrm>
          <a:prstGeom prst="rect">
            <a:avLst/>
          </a:prstGeom>
          <a:noFill/>
        </p:spPr>
        <p:txBody>
          <a:bodyPr wrap="square" rtlCol="0">
            <a:spAutoFit/>
          </a:bodyPr>
          <a:lstStyle/>
          <a:p>
            <a:r>
              <a:rPr lang="en-ZA" sz="1400" b="1" dirty="0" smtClean="0">
                <a:latin typeface="Arial" pitchFamily="34" charset="0"/>
                <a:cs typeface="Arial" pitchFamily="34" charset="0"/>
              </a:rPr>
              <a:t>Approved Projects </a:t>
            </a:r>
            <a:endParaRPr lang="en-ZA" sz="1400" b="1" dirty="0">
              <a:latin typeface="Arial" pitchFamily="34" charset="0"/>
              <a:cs typeface="Arial" pitchFamily="34" charset="0"/>
            </a:endParaRPr>
          </a:p>
        </p:txBody>
      </p:sp>
      <p:sp>
        <p:nvSpPr>
          <p:cNvPr id="31" name="TextBox 30"/>
          <p:cNvSpPr txBox="1"/>
          <p:nvPr/>
        </p:nvSpPr>
        <p:spPr>
          <a:xfrm>
            <a:off x="6248400" y="820122"/>
            <a:ext cx="2514600" cy="307777"/>
          </a:xfrm>
          <a:prstGeom prst="rect">
            <a:avLst/>
          </a:prstGeom>
          <a:noFill/>
        </p:spPr>
        <p:txBody>
          <a:bodyPr wrap="square" rtlCol="0">
            <a:spAutoFit/>
          </a:bodyPr>
          <a:lstStyle/>
          <a:p>
            <a:r>
              <a:rPr lang="en-ZA" sz="1400" b="1" dirty="0" smtClean="0">
                <a:latin typeface="Arial" pitchFamily="34" charset="0"/>
                <a:cs typeface="Arial" pitchFamily="34" charset="0"/>
              </a:rPr>
              <a:t>Projected Investment</a:t>
            </a:r>
            <a:endParaRPr lang="en-ZA" sz="1400" b="1" dirty="0">
              <a:latin typeface="Arial" pitchFamily="34" charset="0"/>
              <a:cs typeface="Arial"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65201"/>
            <a:ext cx="1981199" cy="419926"/>
          </a:xfrm>
          <a:prstGeom prst="rect">
            <a:avLst/>
          </a:prstGeom>
          <a:effectLst>
            <a:glow rad="139700">
              <a:schemeClr val="accent4">
                <a:satMod val="175000"/>
                <a:alpha val="40000"/>
              </a:schemeClr>
            </a:glow>
          </a:effectLst>
        </p:spPr>
      </p:pic>
      <p:graphicFrame>
        <p:nvGraphicFramePr>
          <p:cNvPr id="19" name="Table 18"/>
          <p:cNvGraphicFramePr>
            <a:graphicFrameLocks noGrp="1"/>
          </p:cNvGraphicFramePr>
          <p:nvPr>
            <p:extLst>
              <p:ext uri="{D42A27DB-BD31-4B8C-83A1-F6EECF244321}">
                <p14:modId xmlns:p14="http://schemas.microsoft.com/office/powerpoint/2010/main" val="3209028103"/>
              </p:ext>
            </p:extLst>
          </p:nvPr>
        </p:nvGraphicFramePr>
        <p:xfrm>
          <a:off x="107504" y="1705718"/>
          <a:ext cx="2664297" cy="1374682"/>
        </p:xfrm>
        <a:graphic>
          <a:graphicData uri="http://schemas.openxmlformats.org/drawingml/2006/table">
            <a:tbl>
              <a:tblPr firstRow="1" bandRow="1">
                <a:tableStyleId>{5C22544A-7EE6-4342-B048-85BDC9FD1C3A}</a:tableStyleId>
              </a:tblPr>
              <a:tblGrid>
                <a:gridCol w="740081">
                  <a:extLst>
                    <a:ext uri="{9D8B030D-6E8A-4147-A177-3AD203B41FA5}">
                      <a16:colId xmlns:a16="http://schemas.microsoft.com/office/drawing/2014/main" val="20000"/>
                    </a:ext>
                  </a:extLst>
                </a:gridCol>
                <a:gridCol w="814091">
                  <a:extLst>
                    <a:ext uri="{9D8B030D-6E8A-4147-A177-3AD203B41FA5}">
                      <a16:colId xmlns:a16="http://schemas.microsoft.com/office/drawing/2014/main" val="20001"/>
                    </a:ext>
                  </a:extLst>
                </a:gridCol>
                <a:gridCol w="1110125">
                  <a:extLst>
                    <a:ext uri="{9D8B030D-6E8A-4147-A177-3AD203B41FA5}">
                      <a16:colId xmlns:a16="http://schemas.microsoft.com/office/drawing/2014/main" val="20002"/>
                    </a:ext>
                  </a:extLst>
                </a:gridCol>
              </a:tblGrid>
              <a:tr h="643162">
                <a:tc>
                  <a:txBody>
                    <a:bodyPr/>
                    <a:lstStyle/>
                    <a:p>
                      <a:endParaRPr lang="en-ZA" sz="12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450">
                <a:tc>
                  <a:txBody>
                    <a:bodyPr/>
                    <a:lstStyle/>
                    <a:p>
                      <a:r>
                        <a:rPr lang="en-ZA" sz="1200" b="0" dirty="0" smtClean="0">
                          <a:solidFill>
                            <a:schemeClr val="tx1"/>
                          </a:solidFill>
                          <a:latin typeface="Arial" pitchFamily="34" charset="0"/>
                          <a:cs typeface="Arial" pitchFamily="34" charset="0"/>
                        </a:rPr>
                        <a:t>Number</a:t>
                      </a:r>
                      <a:endParaRPr lang="en-ZA" sz="1200" b="0"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11</a:t>
                      </a:r>
                      <a:endParaRPr lang="en-ZA" sz="1200" b="0" dirty="0">
                        <a:solidFill>
                          <a:srgbClr val="FF0000"/>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11</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450">
                <a:tc>
                  <a:txBody>
                    <a:bodyPr/>
                    <a:lstStyle/>
                    <a:p>
                      <a:r>
                        <a:rPr lang="en-ZA" sz="1200" b="0" dirty="0" smtClean="0">
                          <a:solidFill>
                            <a:schemeClr val="tx1"/>
                          </a:solidFill>
                          <a:latin typeface="Arial" pitchFamily="34" charset="0"/>
                          <a:cs typeface="Arial" pitchFamily="34" charset="0"/>
                        </a:rPr>
                        <a:t>Value</a:t>
                      </a:r>
                      <a:endParaRPr lang="en-ZA" sz="1200" b="0"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R28m</a:t>
                      </a:r>
                      <a:endParaRPr lang="en-ZA" sz="1200" b="0" dirty="0">
                        <a:solidFill>
                          <a:srgbClr val="FF0000"/>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R49 m</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0" name="Picture 1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7200" y="1122172"/>
            <a:ext cx="1932214" cy="568024"/>
          </a:xfrm>
          <a:prstGeom prst="rect">
            <a:avLst/>
          </a:prstGeom>
          <a:effectLst>
            <a:glow rad="63500">
              <a:schemeClr val="accent4">
                <a:satMod val="175000"/>
                <a:alpha val="40000"/>
              </a:schemeClr>
            </a:glow>
          </a:effectLst>
        </p:spPr>
      </p:pic>
      <p:sp>
        <p:nvSpPr>
          <p:cNvPr id="21" name="TextBox 20"/>
          <p:cNvSpPr txBox="1"/>
          <p:nvPr/>
        </p:nvSpPr>
        <p:spPr>
          <a:xfrm>
            <a:off x="2907476" y="2347246"/>
            <a:ext cx="2880692" cy="11695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800" b="1" dirty="0" smtClean="0">
                <a:solidFill>
                  <a:srgbClr val="FF0000"/>
                </a:solidFill>
                <a:latin typeface="Arial" pitchFamily="34" charset="0"/>
                <a:cs typeface="Arial" pitchFamily="34" charset="0"/>
              </a:rPr>
              <a:t>11 </a:t>
            </a:r>
            <a:r>
              <a:rPr lang="en-ZA" sz="1400" dirty="0" err="1" smtClean="0">
                <a:latin typeface="Arial" pitchFamily="34" charset="0"/>
                <a:cs typeface="Arial" pitchFamily="34" charset="0"/>
              </a:rPr>
              <a:t>ADEP</a:t>
            </a:r>
            <a:r>
              <a:rPr lang="en-ZA" sz="1400" dirty="0" smtClean="0">
                <a:latin typeface="Arial" pitchFamily="34" charset="0"/>
                <a:cs typeface="Arial" pitchFamily="34" charset="0"/>
              </a:rPr>
              <a:t> approvals to the value of </a:t>
            </a:r>
          </a:p>
          <a:p>
            <a:pPr algn="ctr"/>
            <a:r>
              <a:rPr lang="en-ZA" sz="2800" b="1" dirty="0" smtClean="0">
                <a:solidFill>
                  <a:srgbClr val="FF0000"/>
                </a:solidFill>
                <a:latin typeface="Arial" pitchFamily="34" charset="0"/>
                <a:cs typeface="Arial" pitchFamily="34" charset="0"/>
              </a:rPr>
              <a:t>R49</a:t>
            </a:r>
            <a:r>
              <a:rPr lang="en-ZA" sz="1400" b="1" dirty="0" smtClean="0">
                <a:solidFill>
                  <a:srgbClr val="FF0000"/>
                </a:solidFill>
                <a:latin typeface="Arial" pitchFamily="34" charset="0"/>
                <a:cs typeface="Arial" pitchFamily="34" charset="0"/>
              </a:rPr>
              <a:t> </a:t>
            </a:r>
            <a:r>
              <a:rPr lang="en-ZA" sz="1400" b="1" dirty="0">
                <a:solidFill>
                  <a:srgbClr val="FF0000"/>
                </a:solidFill>
                <a:latin typeface="Arial" pitchFamily="34" charset="0"/>
                <a:cs typeface="Arial" pitchFamily="34" charset="0"/>
              </a:rPr>
              <a:t>m</a:t>
            </a:r>
            <a:r>
              <a:rPr lang="en-ZA" sz="1400" b="1" dirty="0" smtClean="0">
                <a:solidFill>
                  <a:srgbClr val="FF0000"/>
                </a:solidFill>
                <a:latin typeface="Arial" pitchFamily="34" charset="0"/>
                <a:cs typeface="Arial" pitchFamily="34" charset="0"/>
              </a:rPr>
              <a:t>illion  </a:t>
            </a:r>
            <a:r>
              <a:rPr lang="en-ZA" sz="1400" dirty="0" smtClean="0">
                <a:latin typeface="Arial" pitchFamily="34" charset="0"/>
                <a:cs typeface="Arial" pitchFamily="34" charset="0"/>
              </a:rPr>
              <a:t>for 2015/16.</a:t>
            </a:r>
            <a:endParaRPr lang="en-ZA" sz="1400" dirty="0"/>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355" y="3606773"/>
            <a:ext cx="1981199" cy="509102"/>
          </a:xfrm>
          <a:prstGeom prst="rect">
            <a:avLst/>
          </a:prstGeom>
          <a:ln>
            <a:noFill/>
          </a:ln>
          <a:effectLst>
            <a:glow rad="1397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sp>
        <p:nvSpPr>
          <p:cNvPr id="36" name="TextBox 35"/>
          <p:cNvSpPr txBox="1"/>
          <p:nvPr/>
        </p:nvSpPr>
        <p:spPr>
          <a:xfrm>
            <a:off x="6096000" y="3226216"/>
            <a:ext cx="2514600" cy="307777"/>
          </a:xfrm>
          <a:prstGeom prst="rect">
            <a:avLst/>
          </a:prstGeom>
          <a:noFill/>
        </p:spPr>
        <p:txBody>
          <a:bodyPr wrap="square" rtlCol="0">
            <a:spAutoFit/>
          </a:bodyPr>
          <a:lstStyle/>
          <a:p>
            <a:r>
              <a:rPr lang="en-ZA" sz="1400" b="1" dirty="0" smtClean="0">
                <a:latin typeface="Arial" pitchFamily="34" charset="0"/>
                <a:cs typeface="Arial" pitchFamily="34" charset="0"/>
              </a:rPr>
              <a:t>Supported Jobs</a:t>
            </a:r>
            <a:endParaRPr lang="en-ZA" sz="1400" b="1" dirty="0">
              <a:latin typeface="Arial" pitchFamily="34" charset="0"/>
              <a:cs typeface="Arial"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1989728880"/>
              </p:ext>
            </p:extLst>
          </p:nvPr>
        </p:nvGraphicFramePr>
        <p:xfrm>
          <a:off x="6248400" y="1729722"/>
          <a:ext cx="2212032" cy="731520"/>
        </p:xfrm>
        <a:graphic>
          <a:graphicData uri="http://schemas.openxmlformats.org/drawingml/2006/table">
            <a:tbl>
              <a:tblPr firstRow="1" bandRow="1">
                <a:tableStyleId>{5C22544A-7EE6-4342-B048-85BDC9FD1C3A}</a:tableStyleId>
              </a:tblPr>
              <a:tblGrid>
                <a:gridCol w="91588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216374">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T w="12700" cap="flat" cmpd="sng" algn="ctr">
                      <a:solidFill>
                        <a:schemeClr val="bg2">
                          <a:lumMod val="60000"/>
                          <a:lumOff val="40000"/>
                        </a:schemeClr>
                      </a:solidFill>
                      <a:prstDash val="solid"/>
                      <a:round/>
                      <a:headEnd type="none" w="med" len="med"/>
                      <a:tailEnd type="none" w="med" len="med"/>
                    </a:lnT>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0000"/>
                  </a:ext>
                </a:extLst>
              </a:tr>
              <a:tr h="303230">
                <a:tc>
                  <a:txBody>
                    <a:bodyPr/>
                    <a:lstStyle/>
                    <a:p>
                      <a:r>
                        <a:rPr lang="en-ZA" sz="1200" b="0" dirty="0" smtClean="0">
                          <a:solidFill>
                            <a:srgbClr val="FF0000"/>
                          </a:solidFill>
                          <a:latin typeface="Arial" pitchFamily="34" charset="0"/>
                          <a:cs typeface="Arial" pitchFamily="34" charset="0"/>
                        </a:rPr>
                        <a:t>R101m</a:t>
                      </a:r>
                      <a:endParaRPr lang="en-ZA" sz="12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B w="12700" cap="flat" cmpd="sng" algn="ctr">
                      <a:solidFill>
                        <a:schemeClr val="bg2">
                          <a:lumMod val="60000"/>
                          <a:lumOff val="40000"/>
                        </a:schemeClr>
                      </a:solidFill>
                      <a:prstDash val="solid"/>
                      <a:round/>
                      <a:headEnd type="none" w="med" len="med"/>
                      <a:tailEnd type="none" w="med" len="med"/>
                    </a:lnB>
                    <a:noFill/>
                  </a:tcPr>
                </a:tc>
                <a:tc>
                  <a:txBody>
                    <a:bodyPr/>
                    <a:lstStyle/>
                    <a:p>
                      <a:r>
                        <a:rPr lang="en-ZA" sz="1800" b="1" dirty="0" smtClean="0">
                          <a:solidFill>
                            <a:srgbClr val="FF0000"/>
                          </a:solidFill>
                          <a:latin typeface="Arial" pitchFamily="34" charset="0"/>
                          <a:cs typeface="Arial" pitchFamily="34" charset="0"/>
                        </a:rPr>
                        <a:t>R202.8m</a:t>
                      </a:r>
                      <a:endParaRPr lang="en-ZA" sz="1800" b="1" dirty="0">
                        <a:solidFill>
                          <a:srgbClr val="FF0000"/>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544609422"/>
              </p:ext>
            </p:extLst>
          </p:nvPr>
        </p:nvGraphicFramePr>
        <p:xfrm>
          <a:off x="6151201" y="4343400"/>
          <a:ext cx="2223376" cy="731520"/>
        </p:xfrm>
        <a:graphic>
          <a:graphicData uri="http://schemas.openxmlformats.org/drawingml/2006/table">
            <a:tbl>
              <a:tblPr firstRow="1" bandRow="1">
                <a:tableStyleId>{5C22544A-7EE6-4342-B048-85BDC9FD1C3A}</a:tableStyleId>
              </a:tblPr>
              <a:tblGrid>
                <a:gridCol w="1111688">
                  <a:extLst>
                    <a:ext uri="{9D8B030D-6E8A-4147-A177-3AD203B41FA5}">
                      <a16:colId xmlns:a16="http://schemas.microsoft.com/office/drawing/2014/main" val="20000"/>
                    </a:ext>
                  </a:extLst>
                </a:gridCol>
                <a:gridCol w="1111688">
                  <a:extLst>
                    <a:ext uri="{9D8B030D-6E8A-4147-A177-3AD203B41FA5}">
                      <a16:colId xmlns:a16="http://schemas.microsoft.com/office/drawing/2014/main" val="20001"/>
                    </a:ext>
                  </a:extLst>
                </a:gridCol>
              </a:tblGrid>
              <a:tr h="0">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T w="12700" cap="flat" cmpd="sng" algn="ctr">
                      <a:solidFill>
                        <a:schemeClr val="bg2">
                          <a:lumMod val="60000"/>
                          <a:lumOff val="40000"/>
                        </a:schemeClr>
                      </a:solidFill>
                      <a:prstDash val="solid"/>
                      <a:round/>
                      <a:headEnd type="none" w="med" len="med"/>
                      <a:tailEnd type="none" w="med" len="med"/>
                    </a:lnT>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US" sz="1200" b="0" dirty="0" smtClean="0">
                          <a:solidFill>
                            <a:srgbClr val="FF0000"/>
                          </a:solidFill>
                          <a:latin typeface="Arial" pitchFamily="34" charset="0"/>
                          <a:cs typeface="Arial" pitchFamily="34" charset="0"/>
                        </a:rPr>
                        <a:t>141</a:t>
                      </a:r>
                      <a:endParaRPr lang="en-ZA" sz="12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B w="12700" cap="flat" cmpd="sng" algn="ctr">
                      <a:solidFill>
                        <a:schemeClr val="bg2">
                          <a:lumMod val="60000"/>
                          <a:lumOff val="40000"/>
                        </a:schemeClr>
                      </a:solidFill>
                      <a:prstDash val="solid"/>
                      <a:round/>
                      <a:headEnd type="none" w="med" len="med"/>
                      <a:tailEnd type="none" w="med" len="med"/>
                    </a:lnB>
                    <a:noFill/>
                  </a:tcPr>
                </a:tc>
                <a:tc>
                  <a:txBody>
                    <a:bodyPr/>
                    <a:lstStyle/>
                    <a:p>
                      <a:r>
                        <a:rPr lang="en-US" sz="1800" b="1" dirty="0" smtClean="0">
                          <a:solidFill>
                            <a:srgbClr val="FF0000"/>
                          </a:solidFill>
                          <a:latin typeface="Arial" pitchFamily="34" charset="0"/>
                          <a:cs typeface="Arial" pitchFamily="34" charset="0"/>
                        </a:rPr>
                        <a:t>148</a:t>
                      </a:r>
                      <a:endParaRPr lang="en-ZA" sz="1800" b="1" dirty="0">
                        <a:solidFill>
                          <a:srgbClr val="FF0000"/>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2" name="Title 1"/>
          <p:cNvSpPr txBox="1">
            <a:spLocks/>
          </p:cNvSpPr>
          <p:nvPr/>
        </p:nvSpPr>
        <p:spPr bwMode="auto">
          <a:xfrm>
            <a:off x="721920" y="341156"/>
            <a:ext cx="7652657"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400" b="1" dirty="0" smtClean="0">
                <a:solidFill>
                  <a:schemeClr val="tx1"/>
                </a:solidFill>
                <a:latin typeface="Arial" pitchFamily="34" charset="0"/>
                <a:cs typeface="Arial" pitchFamily="34" charset="0"/>
              </a:rPr>
              <a:t>NATIONAL </a:t>
            </a:r>
            <a:r>
              <a:rPr lang="en-ZA" sz="1400" b="1" dirty="0" err="1" smtClean="0">
                <a:solidFill>
                  <a:schemeClr val="tx1"/>
                </a:solidFill>
                <a:latin typeface="Arial" pitchFamily="34" charset="0"/>
                <a:cs typeface="Arial" pitchFamily="34" charset="0"/>
              </a:rPr>
              <a:t>ADEP</a:t>
            </a:r>
            <a:r>
              <a:rPr lang="en-ZA" sz="1400" b="1" dirty="0" smtClean="0">
                <a:solidFill>
                  <a:schemeClr val="tx1"/>
                </a:solidFill>
                <a:latin typeface="Arial" pitchFamily="34" charset="0"/>
                <a:cs typeface="Arial" pitchFamily="34" charset="0"/>
              </a:rPr>
              <a:t> PERFORMANCE 2014/15-2015/16</a:t>
            </a:r>
            <a:endParaRPr lang="en-ZA" sz="1200" b="1" dirty="0">
              <a:solidFill>
                <a:schemeClr val="tx1"/>
              </a:solidFill>
              <a:latin typeface="Arial" pitchFamily="34" charset="0"/>
              <a:cs typeface="Arial"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521933971"/>
              </p:ext>
            </p:extLst>
          </p:nvPr>
        </p:nvGraphicFramePr>
        <p:xfrm>
          <a:off x="107506" y="4115875"/>
          <a:ext cx="2664294" cy="1097280"/>
        </p:xfrm>
        <a:graphic>
          <a:graphicData uri="http://schemas.openxmlformats.org/drawingml/2006/table">
            <a:tbl>
              <a:tblPr firstRow="1" bandRow="1">
                <a:tableStyleId>{5C22544A-7EE6-4342-B048-85BDC9FD1C3A}</a:tableStyleId>
              </a:tblPr>
              <a:tblGrid>
                <a:gridCol w="79208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171450">
                <a:tc>
                  <a:txBody>
                    <a:bodyPr/>
                    <a:lstStyle/>
                    <a:p>
                      <a:endParaRPr lang="en-ZA" sz="12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450">
                <a:tc>
                  <a:txBody>
                    <a:bodyPr/>
                    <a:lstStyle/>
                    <a:p>
                      <a:r>
                        <a:rPr lang="en-ZA" sz="1200" b="0" dirty="0" smtClean="0">
                          <a:solidFill>
                            <a:schemeClr val="tx1"/>
                          </a:solidFill>
                          <a:latin typeface="Arial" pitchFamily="34" charset="0"/>
                          <a:cs typeface="Arial" pitchFamily="34" charset="0"/>
                        </a:rPr>
                        <a:t>Number</a:t>
                      </a:r>
                      <a:endParaRPr lang="en-ZA" sz="1200" b="0"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13</a:t>
                      </a:r>
                      <a:endParaRPr lang="en-ZA" sz="1200" b="0" dirty="0">
                        <a:solidFill>
                          <a:srgbClr val="FF0000"/>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13</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450">
                <a:tc>
                  <a:txBody>
                    <a:bodyPr/>
                    <a:lstStyle/>
                    <a:p>
                      <a:r>
                        <a:rPr lang="en-ZA" sz="1200" b="0" dirty="0" smtClean="0">
                          <a:solidFill>
                            <a:schemeClr val="tx1"/>
                          </a:solidFill>
                          <a:latin typeface="Arial" pitchFamily="34" charset="0"/>
                          <a:cs typeface="Arial" pitchFamily="34" charset="0"/>
                        </a:rPr>
                        <a:t>Value</a:t>
                      </a:r>
                      <a:endParaRPr lang="en-ZA" sz="1200" b="0"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R12m</a:t>
                      </a:r>
                      <a:endParaRPr lang="en-ZA" sz="1200" b="0" dirty="0">
                        <a:solidFill>
                          <a:srgbClr val="FF0000"/>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R14 m</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5" name="Picture 24" descr="C:\Users\RB\AppData\Local\Microsoft\Windows\Temporary Internet Files\Content.IE5\T8GE2JOG\8699758661_64fbe8cbd2_z[1].jpg"/>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566783" y="3624151"/>
            <a:ext cx="1302385" cy="474345"/>
          </a:xfrm>
          <a:prstGeom prst="rect">
            <a:avLst/>
          </a:prstGeom>
          <a:noFill/>
          <a:ln>
            <a:noFill/>
          </a:ln>
          <a:effectLst>
            <a:glow rad="139700">
              <a:schemeClr val="accent4">
                <a:satMod val="175000"/>
                <a:alpha val="40000"/>
              </a:schemeClr>
            </a:glow>
          </a:effectLst>
        </p:spPr>
      </p:pic>
      <p:sp>
        <p:nvSpPr>
          <p:cNvPr id="24" name="TextBox 23"/>
          <p:cNvSpPr txBox="1"/>
          <p:nvPr/>
        </p:nvSpPr>
        <p:spPr>
          <a:xfrm>
            <a:off x="2666999" y="5685380"/>
            <a:ext cx="5707577" cy="584775"/>
          </a:xfrm>
          <a:prstGeom prst="rect">
            <a:avLst/>
          </a:prstGeom>
          <a:noFill/>
          <a:ln w="28575">
            <a:solidFill>
              <a:srgbClr val="499200"/>
            </a:solidFill>
          </a:ln>
        </p:spPr>
        <p:txBody>
          <a:bodyPr wrap="square" rtlCol="0">
            <a:spAutoFit/>
          </a:bodyPr>
          <a:lstStyle/>
          <a:p>
            <a:r>
              <a:rPr lang="en-ZA" sz="1600" b="1" dirty="0" err="1" smtClean="0">
                <a:solidFill>
                  <a:srgbClr val="660066"/>
                </a:solidFill>
                <a:latin typeface="Arial" panose="020B0604020202020204" pitchFamily="34" charset="0"/>
                <a:cs typeface="Arial" panose="020B0604020202020204" pitchFamily="34" charset="0"/>
              </a:rPr>
              <a:t>ADEP</a:t>
            </a:r>
            <a:r>
              <a:rPr lang="en-ZA" sz="1600" b="1" dirty="0" smtClean="0">
                <a:solidFill>
                  <a:srgbClr val="660066"/>
                </a:solidFill>
                <a:latin typeface="Arial" panose="020B0604020202020204" pitchFamily="34" charset="0"/>
                <a:cs typeface="Arial" panose="020B0604020202020204" pitchFamily="34" charset="0"/>
              </a:rPr>
              <a:t> contributed 1% to the value of approvals in the Manufacturing Investment Cluster.</a:t>
            </a:r>
          </a:p>
        </p:txBody>
      </p:sp>
    </p:spTree>
    <p:extLst>
      <p:ext uri="{BB962C8B-B14F-4D97-AF65-F5344CB8AC3E}">
        <p14:creationId xmlns:p14="http://schemas.microsoft.com/office/powerpoint/2010/main" val="3870153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31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481" y="1988443"/>
            <a:ext cx="3200400" cy="2489672"/>
          </a:xfrm>
          <a:prstGeom prst="rect">
            <a:avLst/>
          </a:prstGeom>
        </p:spPr>
      </p:pic>
      <p:cxnSp>
        <p:nvCxnSpPr>
          <p:cNvPr id="20" name="Elbow Connector 19"/>
          <p:cNvCxnSpPr>
            <a:endCxn id="30" idx="2"/>
          </p:cNvCxnSpPr>
          <p:nvPr/>
        </p:nvCxnSpPr>
        <p:spPr bwMode="auto">
          <a:xfrm rot="16200000" flipV="1">
            <a:off x="4206118" y="2094456"/>
            <a:ext cx="751838" cy="741930"/>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4" name="Elbow Connector 23"/>
          <p:cNvCxnSpPr>
            <a:endCxn id="35" idx="0"/>
          </p:cNvCxnSpPr>
          <p:nvPr/>
        </p:nvCxnSpPr>
        <p:spPr bwMode="auto">
          <a:xfrm rot="5400000">
            <a:off x="4130329" y="4096466"/>
            <a:ext cx="597064" cy="306361"/>
          </a:xfrm>
          <a:prstGeom prst="bentConnector3">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graphicFrame>
        <p:nvGraphicFramePr>
          <p:cNvPr id="15" name="Table 14"/>
          <p:cNvGraphicFramePr>
            <a:graphicFrameLocks noGrp="1"/>
          </p:cNvGraphicFramePr>
          <p:nvPr>
            <p:extLst>
              <p:ext uri="{D42A27DB-BD31-4B8C-83A1-F6EECF244321}">
                <p14:modId xmlns:p14="http://schemas.microsoft.com/office/powerpoint/2010/main" val="717159523"/>
              </p:ext>
            </p:extLst>
          </p:nvPr>
        </p:nvGraphicFramePr>
        <p:xfrm>
          <a:off x="228600" y="372358"/>
          <a:ext cx="2285999" cy="1786711"/>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85799">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NORTH WEST</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2</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0</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11">
                <a:tc>
                  <a:txBody>
                    <a:bodyPr/>
                    <a:lstStyle/>
                    <a:p>
                      <a:r>
                        <a:rPr lang="en-ZA" sz="900" dirty="0" smtClean="0">
                          <a:solidFill>
                            <a:schemeClr val="tx1"/>
                          </a:solidFill>
                          <a:latin typeface="Arial" pitchFamily="34" charset="0"/>
                          <a:cs typeface="Arial" pitchFamily="34" charset="0"/>
                        </a:rPr>
                        <a:t>Value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R3.1m (11%)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Projected Jobs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17</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900" dirty="0" smtClean="0">
                          <a:solidFill>
                            <a:schemeClr val="tx1"/>
                          </a:solidFill>
                          <a:latin typeface="Arial" pitchFamily="34" charset="0"/>
                          <a:cs typeface="Arial" pitchFamily="34" charset="0"/>
                        </a:rPr>
                        <a:t>Projected Investment</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R8.9m  </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19" name="Elbow Connector 18"/>
          <p:cNvCxnSpPr>
            <a:endCxn id="33" idx="1"/>
          </p:cNvCxnSpPr>
          <p:nvPr/>
        </p:nvCxnSpPr>
        <p:spPr bwMode="auto">
          <a:xfrm rot="16200000" flipH="1">
            <a:off x="5023306" y="3869874"/>
            <a:ext cx="1746082" cy="787236"/>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3" name="Elbow Connector 22"/>
          <p:cNvCxnSpPr>
            <a:endCxn id="15" idx="2"/>
          </p:cNvCxnSpPr>
          <p:nvPr/>
        </p:nvCxnSpPr>
        <p:spPr bwMode="auto">
          <a:xfrm rot="10800000">
            <a:off x="1371599" y="2159070"/>
            <a:ext cx="3048024" cy="583513"/>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6" name="Elbow Connector 25"/>
          <p:cNvCxnSpPr>
            <a:endCxn id="37" idx="3"/>
          </p:cNvCxnSpPr>
          <p:nvPr/>
        </p:nvCxnSpPr>
        <p:spPr bwMode="auto">
          <a:xfrm rot="5400000">
            <a:off x="2836506" y="4308747"/>
            <a:ext cx="282434" cy="164228"/>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7" name="Elbow Connector 26"/>
          <p:cNvCxnSpPr>
            <a:endCxn id="31" idx="1"/>
          </p:cNvCxnSpPr>
          <p:nvPr/>
        </p:nvCxnSpPr>
        <p:spPr bwMode="auto">
          <a:xfrm rot="5400000" flipH="1" flipV="1">
            <a:off x="5464926" y="1315058"/>
            <a:ext cx="843047" cy="800100"/>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47" name="Elbow Connector 46"/>
          <p:cNvCxnSpPr>
            <a:endCxn id="32" idx="1"/>
          </p:cNvCxnSpPr>
          <p:nvPr/>
        </p:nvCxnSpPr>
        <p:spPr bwMode="auto">
          <a:xfrm>
            <a:off x="5638800" y="2742578"/>
            <a:ext cx="651165" cy="553476"/>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sp>
        <p:nvSpPr>
          <p:cNvPr id="28" name="Rectangle 27"/>
          <p:cNvSpPr/>
          <p:nvPr/>
        </p:nvSpPr>
        <p:spPr>
          <a:xfrm>
            <a:off x="1031546" y="95359"/>
            <a:ext cx="7387173" cy="307777"/>
          </a:xfrm>
          <a:prstGeom prst="rect">
            <a:avLst/>
          </a:prstGeom>
          <a:noFill/>
          <a:ln>
            <a:noFill/>
          </a:ln>
        </p:spPr>
        <p:txBody>
          <a:bodyPr wrap="square">
            <a:spAutoFit/>
          </a:bodyPr>
          <a:lstStyle/>
          <a:p>
            <a:pPr lvl="0" algn="ctr"/>
            <a:r>
              <a:rPr lang="en-ZA" sz="1400" b="1" dirty="0" smtClean="0">
                <a:solidFill>
                  <a:srgbClr val="499200"/>
                </a:solidFill>
                <a:latin typeface="Arial Black" panose="020B0A04020102020204" pitchFamily="34" charset="0"/>
                <a:cs typeface="Arial" pitchFamily="34" charset="0"/>
              </a:rPr>
              <a:t>ADEP GEOGRAPHIC DISTRIBUTION: 2014/15 - 2015/16</a:t>
            </a:r>
            <a:endParaRPr lang="en-ZA" sz="1400" b="1" dirty="0">
              <a:solidFill>
                <a:srgbClr val="499200"/>
              </a:solidFill>
              <a:latin typeface="Arial Black" panose="020B0A04020102020204" pitchFamily="34" charset="0"/>
              <a:cs typeface="Arial"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1722233518"/>
              </p:ext>
            </p:extLst>
          </p:nvPr>
        </p:nvGraphicFramePr>
        <p:xfrm>
          <a:off x="3068073" y="409471"/>
          <a:ext cx="2285999" cy="1680031"/>
        </p:xfrm>
        <a:graphic>
          <a:graphicData uri="http://schemas.openxmlformats.org/drawingml/2006/table">
            <a:tbl>
              <a:tblPr firstRow="1" bandRow="1">
                <a:tableStyleId>{5C22544A-7EE6-4342-B048-85BDC9FD1C3A}</a:tableStyleId>
              </a:tblPr>
              <a:tblGrid>
                <a:gridCol w="970527">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29672">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GAUTENG</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dirty="0" smtClean="0">
                          <a:solidFill>
                            <a:schemeClr val="tx1"/>
                          </a:solidFill>
                          <a:latin typeface="Arial" pitchFamily="34" charset="0"/>
                          <a:cs typeface="Arial" pitchFamily="34" charset="0"/>
                        </a:rPr>
                        <a:t>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1</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11">
                <a:tc>
                  <a:txBody>
                    <a:bodyPr/>
                    <a:lstStyle/>
                    <a:p>
                      <a:r>
                        <a:rPr lang="en-ZA" sz="900" dirty="0" smtClean="0">
                          <a:solidFill>
                            <a:schemeClr val="tx1"/>
                          </a:solidFill>
                          <a:latin typeface="Arial" pitchFamily="34" charset="0"/>
                          <a:cs typeface="Arial" pitchFamily="34" charset="0"/>
                        </a:rPr>
                        <a:t>Value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Arial" pitchFamily="34" charset="0"/>
                          <a:cs typeface="Arial" pitchFamily="34" charset="0"/>
                        </a:rPr>
                        <a:t>R1.1m (4%)</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R2.1m</a:t>
                      </a:r>
                      <a:r>
                        <a:rPr lang="en-ZA" sz="900" b="1" baseline="0" dirty="0" smtClean="0">
                          <a:solidFill>
                            <a:schemeClr val="tx1"/>
                          </a:solidFill>
                          <a:latin typeface="Arial" pitchFamily="34" charset="0"/>
                          <a:cs typeface="Arial" pitchFamily="34" charset="0"/>
                        </a:rPr>
                        <a:t> (4%)</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Projected Jobs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5</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900" dirty="0" smtClean="0">
                          <a:solidFill>
                            <a:schemeClr val="tx1"/>
                          </a:solidFill>
                          <a:latin typeface="Arial" pitchFamily="34" charset="0"/>
                          <a:cs typeface="Arial" pitchFamily="34" charset="0"/>
                        </a:rPr>
                        <a:t>Projected Investment</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R3.3m  </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R8.2m</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913695014"/>
              </p:ext>
            </p:extLst>
          </p:nvPr>
        </p:nvGraphicFramePr>
        <p:xfrm>
          <a:off x="6286499" y="453569"/>
          <a:ext cx="2285999" cy="1680031"/>
        </p:xfrm>
        <a:graphic>
          <a:graphicData uri="http://schemas.openxmlformats.org/drawingml/2006/table">
            <a:tbl>
              <a:tblPr firstRow="1" bandRow="1">
                <a:tableStyleId>{5C22544A-7EE6-4342-B048-85BDC9FD1C3A}</a:tableStyleId>
              </a:tblPr>
              <a:tblGrid>
                <a:gridCol w="952501">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47698">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LIMPOPO</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0</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3</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11">
                <a:tc>
                  <a:txBody>
                    <a:bodyPr/>
                    <a:lstStyle/>
                    <a:p>
                      <a:r>
                        <a:rPr lang="en-ZA" sz="900" dirty="0" smtClean="0">
                          <a:solidFill>
                            <a:schemeClr val="tx1"/>
                          </a:solidFill>
                          <a:latin typeface="Arial" pitchFamily="34" charset="0"/>
                          <a:cs typeface="Arial" pitchFamily="34" charset="0"/>
                        </a:rPr>
                        <a:t>Value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R4.1m</a:t>
                      </a:r>
                      <a:r>
                        <a:rPr lang="en-ZA" sz="900" b="1" baseline="0" dirty="0" smtClean="0">
                          <a:solidFill>
                            <a:schemeClr val="tx1"/>
                          </a:solidFill>
                          <a:latin typeface="Arial" pitchFamily="34" charset="0"/>
                          <a:cs typeface="Arial" pitchFamily="34" charset="0"/>
                        </a:rPr>
                        <a:t> (8%)</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Projected Jobs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19</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129">
                <a:tc>
                  <a:txBody>
                    <a:bodyPr/>
                    <a:lstStyle/>
                    <a:p>
                      <a:r>
                        <a:rPr lang="en-ZA" sz="900" dirty="0" smtClean="0">
                          <a:solidFill>
                            <a:schemeClr val="tx1"/>
                          </a:solidFill>
                          <a:latin typeface="Arial" pitchFamily="34" charset="0"/>
                          <a:cs typeface="Arial" pitchFamily="34" charset="0"/>
                        </a:rPr>
                        <a:t>Projected Investment</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R10.3m</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26163439"/>
              </p:ext>
            </p:extLst>
          </p:nvPr>
        </p:nvGraphicFramePr>
        <p:xfrm>
          <a:off x="6289965" y="2456039"/>
          <a:ext cx="2285999" cy="1680031"/>
        </p:xfrm>
        <a:graphic>
          <a:graphicData uri="http://schemas.openxmlformats.org/drawingml/2006/table">
            <a:tbl>
              <a:tblPr firstRow="1" bandRow="1">
                <a:tableStyleId>{5C22544A-7EE6-4342-B048-85BDC9FD1C3A}</a:tableStyleId>
              </a:tblPr>
              <a:tblGrid>
                <a:gridCol w="949035">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51164">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MPUMALANGA</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1</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11">
                <a:tc>
                  <a:txBody>
                    <a:bodyPr/>
                    <a:lstStyle/>
                    <a:p>
                      <a:r>
                        <a:rPr lang="en-ZA" sz="900" dirty="0" smtClean="0">
                          <a:solidFill>
                            <a:schemeClr val="tx1"/>
                          </a:solidFill>
                          <a:latin typeface="Arial" pitchFamily="34" charset="0"/>
                          <a:cs typeface="Arial" pitchFamily="34" charset="0"/>
                        </a:rPr>
                        <a:t>Value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R2.7m (10%)</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R6m (12%)</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Projected Jobs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27</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22</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900" dirty="0" smtClean="0">
                          <a:solidFill>
                            <a:schemeClr val="tx1"/>
                          </a:solidFill>
                          <a:latin typeface="Arial" pitchFamily="34" charset="0"/>
                          <a:cs typeface="Arial" pitchFamily="34" charset="0"/>
                        </a:rPr>
                        <a:t>Projected Investment</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R10.4m</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R21.1m</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067483062"/>
              </p:ext>
            </p:extLst>
          </p:nvPr>
        </p:nvGraphicFramePr>
        <p:xfrm>
          <a:off x="6289965" y="4296518"/>
          <a:ext cx="2320635" cy="1680031"/>
        </p:xfrm>
        <a:graphic>
          <a:graphicData uri="http://schemas.openxmlformats.org/drawingml/2006/table">
            <a:tbl>
              <a:tblPr firstRow="1" bandRow="1">
                <a:tableStyleId>{5C22544A-7EE6-4342-B048-85BDC9FD1C3A}</a:tableStyleId>
              </a:tblPr>
              <a:tblGrid>
                <a:gridCol w="963414">
                  <a:extLst>
                    <a:ext uri="{9D8B030D-6E8A-4147-A177-3AD203B41FA5}">
                      <a16:colId xmlns:a16="http://schemas.microsoft.com/office/drawing/2014/main" val="20000"/>
                    </a:ext>
                  </a:extLst>
                </a:gridCol>
                <a:gridCol w="696191">
                  <a:extLst>
                    <a:ext uri="{9D8B030D-6E8A-4147-A177-3AD203B41FA5}">
                      <a16:colId xmlns:a16="http://schemas.microsoft.com/office/drawing/2014/main" val="20001"/>
                    </a:ext>
                  </a:extLst>
                </a:gridCol>
                <a:gridCol w="661030">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KWAZULU-NATAL</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baseline="0" dirty="0" smtClean="0">
                          <a:solidFill>
                            <a:schemeClr val="tx1"/>
                          </a:solidFill>
                          <a:latin typeface="Arial" pitchFamily="34" charset="0"/>
                          <a:cs typeface="Arial" pitchFamily="34" charset="0"/>
                        </a:rPr>
                        <a:t>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1</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11">
                <a:tc>
                  <a:txBody>
                    <a:bodyPr/>
                    <a:lstStyle/>
                    <a:p>
                      <a:r>
                        <a:rPr lang="en-ZA" sz="900" dirty="0" smtClean="0">
                          <a:solidFill>
                            <a:schemeClr val="tx1"/>
                          </a:solidFill>
                          <a:latin typeface="Arial" pitchFamily="34" charset="0"/>
                          <a:cs typeface="Arial" pitchFamily="34" charset="0"/>
                        </a:rPr>
                        <a:t>Value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R5.6m (20%)</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R2.2m</a:t>
                      </a:r>
                      <a:r>
                        <a:rPr lang="en-ZA" sz="900" b="1" baseline="0" dirty="0" smtClean="0">
                          <a:solidFill>
                            <a:schemeClr val="tx1"/>
                          </a:solidFill>
                          <a:latin typeface="Arial" pitchFamily="34" charset="0"/>
                          <a:cs typeface="Arial" pitchFamily="34" charset="0"/>
                        </a:rPr>
                        <a:t> (4%)</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Projected Jobs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28</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7</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900" dirty="0" smtClean="0">
                          <a:solidFill>
                            <a:schemeClr val="tx1"/>
                          </a:solidFill>
                          <a:latin typeface="Arial" pitchFamily="34" charset="0"/>
                          <a:cs typeface="Arial" pitchFamily="34" charset="0"/>
                        </a:rPr>
                        <a:t>Projected Investment</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R18.8m</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R7.4m</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618394084"/>
              </p:ext>
            </p:extLst>
          </p:nvPr>
        </p:nvGraphicFramePr>
        <p:xfrm>
          <a:off x="3132681" y="4548178"/>
          <a:ext cx="2285999" cy="1649551"/>
        </p:xfrm>
        <a:graphic>
          <a:graphicData uri="http://schemas.openxmlformats.org/drawingml/2006/table">
            <a:tbl>
              <a:tblPr firstRow="1" bandRow="1">
                <a:tableStyleId>{5C22544A-7EE6-4342-B048-85BDC9FD1C3A}</a:tableStyleId>
              </a:tblPr>
              <a:tblGrid>
                <a:gridCol w="98211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94280">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EASTERN</a:t>
                      </a:r>
                      <a:r>
                        <a:rPr lang="en-ZA" sz="900" b="1" baseline="0" dirty="0" smtClean="0">
                          <a:solidFill>
                            <a:schemeClr val="tx1"/>
                          </a:solidFill>
                          <a:latin typeface="Arial" pitchFamily="34" charset="0"/>
                          <a:cs typeface="Arial" pitchFamily="34" charset="0"/>
                        </a:rPr>
                        <a:t> CAPE</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711">
                <a:tc>
                  <a:txBody>
                    <a:bodyPr/>
                    <a:lstStyle/>
                    <a:p>
                      <a:r>
                        <a:rPr lang="en-ZA" sz="900" dirty="0" smtClean="0">
                          <a:solidFill>
                            <a:schemeClr val="tx1"/>
                          </a:solidFill>
                          <a:latin typeface="Arial" pitchFamily="34" charset="0"/>
                          <a:cs typeface="Arial" pitchFamily="34" charset="0"/>
                        </a:rPr>
                        <a:t>Approvals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baseline="0" dirty="0" smtClean="0">
                          <a:solidFill>
                            <a:schemeClr val="tx1"/>
                          </a:solidFill>
                          <a:latin typeface="Arial" pitchFamily="34" charset="0"/>
                          <a:cs typeface="Arial" pitchFamily="34" charset="0"/>
                        </a:rPr>
                        <a:t>2 </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0</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11">
                <a:tc>
                  <a:txBody>
                    <a:bodyPr/>
                    <a:lstStyle/>
                    <a:p>
                      <a:r>
                        <a:rPr lang="en-ZA" sz="900" dirty="0" smtClean="0">
                          <a:solidFill>
                            <a:schemeClr val="tx1"/>
                          </a:solidFill>
                          <a:latin typeface="Arial" pitchFamily="34" charset="0"/>
                          <a:cs typeface="Arial" pitchFamily="34" charset="0"/>
                        </a:rPr>
                        <a:t>Value</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R5.1m (18%)</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900">
                <a:tc>
                  <a:txBody>
                    <a:bodyPr/>
                    <a:lstStyle/>
                    <a:p>
                      <a:r>
                        <a:rPr lang="en-ZA" sz="900" dirty="0" smtClean="0">
                          <a:solidFill>
                            <a:schemeClr val="tx1"/>
                          </a:solidFill>
                          <a:latin typeface="Arial" pitchFamily="34" charset="0"/>
                          <a:cs typeface="Arial" pitchFamily="34" charset="0"/>
                        </a:rPr>
                        <a:t>Projected Jobs</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110</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900">
                <a:tc>
                  <a:txBody>
                    <a:bodyPr/>
                    <a:lstStyle/>
                    <a:p>
                      <a:r>
                        <a:rPr lang="en-ZA" sz="900" dirty="0" smtClean="0">
                          <a:solidFill>
                            <a:schemeClr val="tx1"/>
                          </a:solidFill>
                          <a:latin typeface="Arial" pitchFamily="34" charset="0"/>
                          <a:cs typeface="Arial" pitchFamily="34" charset="0"/>
                        </a:rPr>
                        <a:t>Projected Investment</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R17.3m</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790578778"/>
              </p:ext>
            </p:extLst>
          </p:nvPr>
        </p:nvGraphicFramePr>
        <p:xfrm>
          <a:off x="195113" y="3434798"/>
          <a:ext cx="2700496" cy="2194560"/>
        </p:xfrm>
        <a:graphic>
          <a:graphicData uri="http://schemas.openxmlformats.org/drawingml/2006/table">
            <a:tbl>
              <a:tblPr firstRow="1" bandRow="1">
                <a:tableStyleId>{5C22544A-7EE6-4342-B048-85BDC9FD1C3A}</a:tableStyleId>
              </a:tblPr>
              <a:tblGrid>
                <a:gridCol w="971066">
                  <a:extLst>
                    <a:ext uri="{9D8B030D-6E8A-4147-A177-3AD203B41FA5}">
                      <a16:colId xmlns:a16="http://schemas.microsoft.com/office/drawing/2014/main" val="20000"/>
                    </a:ext>
                  </a:extLst>
                </a:gridCol>
                <a:gridCol w="738821">
                  <a:extLst>
                    <a:ext uri="{9D8B030D-6E8A-4147-A177-3AD203B41FA5}">
                      <a16:colId xmlns:a16="http://schemas.microsoft.com/office/drawing/2014/main" val="20001"/>
                    </a:ext>
                  </a:extLst>
                </a:gridCol>
                <a:gridCol w="990609">
                  <a:extLst>
                    <a:ext uri="{9D8B030D-6E8A-4147-A177-3AD203B41FA5}">
                      <a16:colId xmlns:a16="http://schemas.microsoft.com/office/drawing/2014/main" val="20002"/>
                    </a:ext>
                  </a:extLst>
                </a:gridCol>
              </a:tblGrid>
              <a:tr h="207900">
                <a:tc gridSpan="3">
                  <a:txBody>
                    <a:bodyPr/>
                    <a:lstStyle/>
                    <a:p>
                      <a:pPr algn="ctr"/>
                      <a:r>
                        <a:rPr lang="en-ZA" sz="1200" b="1" dirty="0" smtClean="0">
                          <a:solidFill>
                            <a:schemeClr val="tx1"/>
                          </a:solidFill>
                          <a:latin typeface="Arial" pitchFamily="34" charset="0"/>
                          <a:cs typeface="Arial" pitchFamily="34" charset="0"/>
                        </a:rPr>
                        <a:t>WESTERN</a:t>
                      </a:r>
                      <a:r>
                        <a:rPr lang="en-ZA" sz="1200" b="1" baseline="0" dirty="0" smtClean="0">
                          <a:solidFill>
                            <a:schemeClr val="tx1"/>
                          </a:solidFill>
                          <a:latin typeface="Arial" pitchFamily="34" charset="0"/>
                          <a:cs typeface="Arial" pitchFamily="34" charset="0"/>
                        </a:rPr>
                        <a:t> CAPE</a:t>
                      </a:r>
                      <a:endParaRPr lang="en-ZA" sz="12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100" b="1" dirty="0" smtClean="0">
                          <a:solidFill>
                            <a:schemeClr val="tx1"/>
                          </a:solidFill>
                          <a:latin typeface="Arial" pitchFamily="34" charset="0"/>
                          <a:cs typeface="Arial" pitchFamily="34" charset="0"/>
                        </a:rPr>
                        <a:t>2014/15</a:t>
                      </a:r>
                      <a:endParaRPr lang="en-ZA" sz="11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b="1" dirty="0" smtClean="0">
                          <a:solidFill>
                            <a:schemeClr val="tx1"/>
                          </a:solidFill>
                          <a:latin typeface="Arial" pitchFamily="34" charset="0"/>
                          <a:cs typeface="Arial" pitchFamily="34" charset="0"/>
                        </a:rPr>
                        <a:t>2015/16</a:t>
                      </a:r>
                      <a:endParaRPr lang="en-ZA" sz="12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262711">
                <a:tc>
                  <a:txBody>
                    <a:bodyPr/>
                    <a:lstStyle/>
                    <a:p>
                      <a:r>
                        <a:rPr lang="en-ZA" sz="1200" dirty="0" smtClean="0">
                          <a:solidFill>
                            <a:schemeClr val="tx1"/>
                          </a:solidFill>
                          <a:latin typeface="Arial" pitchFamily="34" charset="0"/>
                          <a:cs typeface="Arial" pitchFamily="34" charset="0"/>
                        </a:rPr>
                        <a:t>Approvals</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100" baseline="0" dirty="0" smtClean="0">
                          <a:solidFill>
                            <a:schemeClr val="tx1"/>
                          </a:solidFill>
                          <a:latin typeface="Arial" pitchFamily="34" charset="0"/>
                          <a:cs typeface="Arial" pitchFamily="34" charset="0"/>
                        </a:rPr>
                        <a:t>4</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b="1" dirty="0" smtClean="0">
                          <a:solidFill>
                            <a:schemeClr val="tx1"/>
                          </a:solidFill>
                          <a:latin typeface="Arial" pitchFamily="34" charset="0"/>
                          <a:cs typeface="Arial" pitchFamily="34" charset="0"/>
                        </a:rPr>
                        <a:t>5</a:t>
                      </a:r>
                      <a:endParaRPr lang="en-ZA" sz="12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262711">
                <a:tc>
                  <a:txBody>
                    <a:bodyPr/>
                    <a:lstStyle/>
                    <a:p>
                      <a:r>
                        <a:rPr lang="en-ZA" sz="1200" dirty="0" smtClean="0">
                          <a:solidFill>
                            <a:schemeClr val="tx1"/>
                          </a:solidFill>
                          <a:latin typeface="Arial" pitchFamily="34" charset="0"/>
                          <a:cs typeface="Arial" pitchFamily="34" charset="0"/>
                        </a:rPr>
                        <a:t>Value</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100" dirty="0" smtClean="0">
                          <a:solidFill>
                            <a:schemeClr val="tx1"/>
                          </a:solidFill>
                          <a:latin typeface="Arial" pitchFamily="34" charset="0"/>
                          <a:cs typeface="Arial" pitchFamily="34" charset="0"/>
                        </a:rPr>
                        <a:t>R10.4m</a:t>
                      </a:r>
                      <a:r>
                        <a:rPr lang="en-ZA" sz="1100" baseline="0" dirty="0" smtClean="0">
                          <a:solidFill>
                            <a:schemeClr val="tx1"/>
                          </a:solidFill>
                          <a:latin typeface="Arial" pitchFamily="34" charset="0"/>
                          <a:cs typeface="Arial" pitchFamily="34" charset="0"/>
                        </a:rPr>
                        <a:t> (37%)</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b="1" dirty="0" smtClean="0">
                          <a:solidFill>
                            <a:schemeClr val="tx1"/>
                          </a:solidFill>
                          <a:latin typeface="Arial" pitchFamily="34" charset="0"/>
                          <a:cs typeface="Arial" pitchFamily="34" charset="0"/>
                        </a:rPr>
                        <a:t>R34.5m</a:t>
                      </a:r>
                      <a:r>
                        <a:rPr lang="en-ZA" sz="1200" b="1" baseline="0" dirty="0" smtClean="0">
                          <a:solidFill>
                            <a:schemeClr val="tx1"/>
                          </a:solidFill>
                          <a:latin typeface="Arial" pitchFamily="34" charset="0"/>
                          <a:cs typeface="Arial" pitchFamily="34" charset="0"/>
                        </a:rPr>
                        <a:t> (71%)</a:t>
                      </a:r>
                      <a:endParaRPr lang="en-ZA" sz="12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207900">
                <a:tc>
                  <a:txBody>
                    <a:bodyPr/>
                    <a:lstStyle/>
                    <a:p>
                      <a:r>
                        <a:rPr lang="en-ZA" sz="1200" dirty="0" smtClean="0">
                          <a:solidFill>
                            <a:schemeClr val="tx1"/>
                          </a:solidFill>
                          <a:latin typeface="Arial" pitchFamily="34" charset="0"/>
                          <a:cs typeface="Arial" pitchFamily="34" charset="0"/>
                        </a:rPr>
                        <a:t>Projected Jobs</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100" dirty="0" smtClean="0">
                          <a:solidFill>
                            <a:schemeClr val="tx1"/>
                          </a:solidFill>
                          <a:latin typeface="Arial" pitchFamily="34" charset="0"/>
                          <a:cs typeface="Arial" pitchFamily="34" charset="0"/>
                        </a:rPr>
                        <a:t>69</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b="1" dirty="0" smtClean="0">
                          <a:solidFill>
                            <a:schemeClr val="tx1"/>
                          </a:solidFill>
                          <a:latin typeface="Arial" pitchFamily="34" charset="0"/>
                          <a:cs typeface="Arial" pitchFamily="34" charset="0"/>
                        </a:rPr>
                        <a:t>203</a:t>
                      </a:r>
                      <a:endParaRPr lang="en-ZA" sz="12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207900">
                <a:tc>
                  <a:txBody>
                    <a:bodyPr/>
                    <a:lstStyle/>
                    <a:p>
                      <a:r>
                        <a:rPr lang="en-ZA" sz="1200" dirty="0" smtClean="0">
                          <a:solidFill>
                            <a:schemeClr val="tx1"/>
                          </a:solidFill>
                          <a:latin typeface="Arial" pitchFamily="34" charset="0"/>
                          <a:cs typeface="Arial" pitchFamily="34" charset="0"/>
                        </a:rPr>
                        <a:t>Projected Investment</a:t>
                      </a:r>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100" dirty="0" smtClean="0">
                          <a:solidFill>
                            <a:schemeClr val="tx1"/>
                          </a:solidFill>
                          <a:latin typeface="Arial" pitchFamily="34" charset="0"/>
                          <a:cs typeface="Arial" pitchFamily="34" charset="0"/>
                        </a:rPr>
                        <a:t>R42.6m</a:t>
                      </a:r>
                      <a:endParaRPr lang="en-ZA" sz="11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200" b="1" dirty="0" smtClean="0">
                          <a:solidFill>
                            <a:schemeClr val="tx1"/>
                          </a:solidFill>
                          <a:latin typeface="Arial" pitchFamily="34" charset="0"/>
                          <a:cs typeface="Arial" pitchFamily="34" charset="0"/>
                        </a:rPr>
                        <a:t>R155.6m</a:t>
                      </a:r>
                      <a:endParaRPr lang="en-ZA" sz="12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bl>
          </a:graphicData>
        </a:graphic>
      </p:graphicFrame>
      <p:sp>
        <p:nvSpPr>
          <p:cNvPr id="25" name="TextBox 24"/>
          <p:cNvSpPr txBox="1"/>
          <p:nvPr/>
        </p:nvSpPr>
        <p:spPr>
          <a:xfrm>
            <a:off x="2267745" y="6165304"/>
            <a:ext cx="5885656" cy="584775"/>
          </a:xfrm>
          <a:prstGeom prst="rect">
            <a:avLst/>
          </a:prstGeom>
          <a:noFill/>
          <a:ln w="28575">
            <a:solidFill>
              <a:srgbClr val="499200"/>
            </a:solidFill>
          </a:ln>
        </p:spPr>
        <p:txBody>
          <a:bodyPr wrap="square" rtlCol="0">
            <a:spAutoFit/>
          </a:bodyPr>
          <a:lstStyle/>
          <a:p>
            <a:r>
              <a:rPr lang="en-ZA" sz="1600" b="1" dirty="0" smtClean="0">
                <a:solidFill>
                  <a:srgbClr val="660066"/>
                </a:solidFill>
                <a:latin typeface="Arial" panose="020B0604020202020204" pitchFamily="34" charset="0"/>
                <a:cs typeface="Arial" panose="020B0604020202020204" pitchFamily="34" charset="0"/>
              </a:rPr>
              <a:t>WC accounted for 71% of the total value approved during 2015/16.</a:t>
            </a:r>
            <a:endParaRPr lang="en-ZA" sz="16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46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21E0E819-F60D-4076-B274-674B7EAB4542}" type="slidenum">
              <a:rPr lang="en-US" smtClean="0"/>
              <a:pPr/>
              <a:t>32</a:t>
            </a:fld>
            <a:endParaRPr lang="en-US" dirty="0" smtClean="0"/>
          </a:p>
        </p:txBody>
      </p:sp>
      <p:graphicFrame>
        <p:nvGraphicFramePr>
          <p:cNvPr id="5" name="Diagram 4"/>
          <p:cNvGraphicFramePr/>
          <p:nvPr>
            <p:extLst>
              <p:ext uri="{D42A27DB-BD31-4B8C-83A1-F6EECF244321}">
                <p14:modId xmlns:p14="http://schemas.microsoft.com/office/powerpoint/2010/main" val="3585255211"/>
              </p:ext>
            </p:extLst>
          </p:nvPr>
        </p:nvGraphicFramePr>
        <p:xfrm>
          <a:off x="609600" y="3657600"/>
          <a:ext cx="3722265"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729649904"/>
              </p:ext>
            </p:extLst>
          </p:nvPr>
        </p:nvGraphicFramePr>
        <p:xfrm>
          <a:off x="4572000" y="3657600"/>
          <a:ext cx="3821537" cy="21368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1"/>
          <p:cNvSpPr txBox="1">
            <a:spLocks/>
          </p:cNvSpPr>
          <p:nvPr/>
        </p:nvSpPr>
        <p:spPr>
          <a:xfrm>
            <a:off x="609600" y="762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400" kern="0" dirty="0" err="1" smtClean="0">
                <a:solidFill>
                  <a:srgbClr val="499200"/>
                </a:solidFill>
                <a:latin typeface="Arial Black" pitchFamily="34" charset="0"/>
              </a:rPr>
              <a:t>ADEP</a:t>
            </a:r>
            <a:r>
              <a:rPr lang="en-ZA" sz="1400" kern="0" dirty="0">
                <a:solidFill>
                  <a:srgbClr val="499200"/>
                </a:solidFill>
                <a:latin typeface="Arial Black" pitchFamily="34" charset="0"/>
              </a:rPr>
              <a:t> </a:t>
            </a:r>
            <a:r>
              <a:rPr lang="en-ZA" sz="1400" kern="0" dirty="0" smtClean="0">
                <a:solidFill>
                  <a:srgbClr val="499200"/>
                </a:solidFill>
                <a:latin typeface="Arial Black" pitchFamily="34" charset="0"/>
              </a:rPr>
              <a:t>NATIONAL PERFORMANCE PER SUB-SECTOR</a:t>
            </a:r>
            <a:br>
              <a:rPr lang="en-ZA" sz="1400" kern="0" dirty="0" smtClean="0">
                <a:solidFill>
                  <a:srgbClr val="499200"/>
                </a:solidFill>
                <a:latin typeface="Arial Black" pitchFamily="34" charset="0"/>
              </a:rPr>
            </a:br>
            <a:endParaRPr lang="en-ZA" sz="1400" kern="0" dirty="0">
              <a:solidFill>
                <a:srgbClr val="499200"/>
              </a:solidFill>
              <a:latin typeface="Arial Black"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871961835"/>
              </p:ext>
            </p:extLst>
          </p:nvPr>
        </p:nvGraphicFramePr>
        <p:xfrm>
          <a:off x="457200" y="609600"/>
          <a:ext cx="4114800" cy="2971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Chart 12"/>
          <p:cNvGraphicFramePr>
            <a:graphicFrameLocks/>
          </p:cNvGraphicFramePr>
          <p:nvPr>
            <p:extLst>
              <p:ext uri="{D42A27DB-BD31-4B8C-83A1-F6EECF244321}">
                <p14:modId xmlns:p14="http://schemas.microsoft.com/office/powerpoint/2010/main" val="1353089631"/>
              </p:ext>
            </p:extLst>
          </p:nvPr>
        </p:nvGraphicFramePr>
        <p:xfrm>
          <a:off x="4686300" y="609600"/>
          <a:ext cx="4152900" cy="2971800"/>
        </p:xfrm>
        <a:graphic>
          <a:graphicData uri="http://schemas.openxmlformats.org/drawingml/2006/chart">
            <c:chart xmlns:c="http://schemas.openxmlformats.org/drawingml/2006/chart" xmlns:r="http://schemas.openxmlformats.org/officeDocument/2006/relationships" r:id="rId14"/>
          </a:graphicData>
        </a:graphic>
      </p:graphicFrame>
      <p:sp>
        <p:nvSpPr>
          <p:cNvPr id="14" name="TextBox 13"/>
          <p:cNvSpPr txBox="1"/>
          <p:nvPr/>
        </p:nvSpPr>
        <p:spPr>
          <a:xfrm>
            <a:off x="3200400" y="6096000"/>
            <a:ext cx="4876800" cy="307777"/>
          </a:xfrm>
          <a:prstGeom prst="rect">
            <a:avLst/>
          </a:prstGeom>
          <a:noFill/>
        </p:spPr>
        <p:txBody>
          <a:bodyPr wrap="square" rtlCol="0">
            <a:spAutoFit/>
          </a:bodyPr>
          <a:lstStyle/>
          <a:p>
            <a:r>
              <a:rPr lang="en-ZA" sz="1400" dirty="0" smtClean="0"/>
              <a:t>* Sub-sector information not available per province</a:t>
            </a:r>
            <a:endParaRPr lang="en-ZA" sz="1400" dirty="0"/>
          </a:p>
        </p:txBody>
      </p:sp>
    </p:spTree>
    <p:extLst>
      <p:ext uri="{BB962C8B-B14F-4D97-AF65-F5344CB8AC3E}">
        <p14:creationId xmlns:p14="http://schemas.microsoft.com/office/powerpoint/2010/main" val="183617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E4042A7-9222-4A5B-9FCF-5269391F6427}" type="slidenum">
              <a:rPr lang="en-US" smtClean="0">
                <a:solidFill>
                  <a:srgbClr val="000000"/>
                </a:solidFill>
              </a:rPr>
              <a:pPr>
                <a:defRPr/>
              </a:pPr>
              <a:t>33</a:t>
            </a:fld>
            <a:endParaRPr lang="en-US" dirty="0">
              <a:solidFill>
                <a:srgbClr val="000000"/>
              </a:solidFill>
            </a:endParaRPr>
          </a:p>
        </p:txBody>
      </p:sp>
      <p:graphicFrame>
        <p:nvGraphicFramePr>
          <p:cNvPr id="4" name="Diagram 3"/>
          <p:cNvGraphicFramePr/>
          <p:nvPr>
            <p:extLst>
              <p:ext uri="{D42A27DB-BD31-4B8C-83A1-F6EECF244321}">
                <p14:modId xmlns:p14="http://schemas.microsoft.com/office/powerpoint/2010/main" val="1585630858"/>
              </p:ext>
            </p:extLst>
          </p:nvPr>
        </p:nvGraphicFramePr>
        <p:xfrm>
          <a:off x="304800" y="677107"/>
          <a:ext cx="4038600" cy="4961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077821259"/>
              </p:ext>
            </p:extLst>
          </p:nvPr>
        </p:nvGraphicFramePr>
        <p:xfrm>
          <a:off x="4343400" y="507830"/>
          <a:ext cx="4267200" cy="58929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533400" y="903835"/>
            <a:ext cx="1066800" cy="338554"/>
          </a:xfrm>
          <a:prstGeom prst="rect">
            <a:avLst/>
          </a:prstGeom>
          <a:noFill/>
        </p:spPr>
        <p:txBody>
          <a:bodyPr wrap="square" rtlCol="0">
            <a:spAutoFit/>
          </a:bodyPr>
          <a:lstStyle/>
          <a:p>
            <a:r>
              <a:rPr lang="en-US" sz="1600" dirty="0" smtClean="0">
                <a:solidFill>
                  <a:srgbClr val="000000"/>
                </a:solidFill>
                <a:latin typeface="Rockwell Condensed" pitchFamily="18" charset="0"/>
              </a:rPr>
              <a:t>2014/15</a:t>
            </a:r>
            <a:endParaRPr lang="en-ZA" sz="1600" dirty="0">
              <a:solidFill>
                <a:srgbClr val="000000"/>
              </a:solidFill>
              <a:latin typeface="Rockwell Condensed" pitchFamily="18" charset="0"/>
            </a:endParaRPr>
          </a:p>
        </p:txBody>
      </p:sp>
      <p:sp>
        <p:nvSpPr>
          <p:cNvPr id="8" name="TextBox 7"/>
          <p:cNvSpPr txBox="1"/>
          <p:nvPr/>
        </p:nvSpPr>
        <p:spPr>
          <a:xfrm>
            <a:off x="4914900" y="734558"/>
            <a:ext cx="990600" cy="338554"/>
          </a:xfrm>
          <a:prstGeom prst="rect">
            <a:avLst/>
          </a:prstGeom>
          <a:noFill/>
        </p:spPr>
        <p:txBody>
          <a:bodyPr wrap="square" rtlCol="0">
            <a:spAutoFit/>
          </a:bodyPr>
          <a:lstStyle/>
          <a:p>
            <a:r>
              <a:rPr lang="en-US" sz="1600" dirty="0" smtClean="0">
                <a:latin typeface="Rockwell Condensed" pitchFamily="18" charset="0"/>
              </a:rPr>
              <a:t>2015/16</a:t>
            </a:r>
            <a:endParaRPr lang="en-ZA" sz="1600" dirty="0">
              <a:latin typeface="Rockwell Condensed" pitchFamily="18" charset="0"/>
            </a:endParaRPr>
          </a:p>
        </p:txBody>
      </p:sp>
      <p:sp>
        <p:nvSpPr>
          <p:cNvPr id="9" name="TextBox 8"/>
          <p:cNvSpPr txBox="1"/>
          <p:nvPr/>
        </p:nvSpPr>
        <p:spPr>
          <a:xfrm>
            <a:off x="6515100" y="338553"/>
            <a:ext cx="1295400" cy="338554"/>
          </a:xfrm>
          <a:prstGeom prst="rect">
            <a:avLst/>
          </a:prstGeom>
          <a:noFill/>
        </p:spPr>
        <p:txBody>
          <a:bodyPr wrap="square" rtlCol="0">
            <a:spAutoFit/>
          </a:bodyPr>
          <a:lstStyle/>
          <a:p>
            <a:r>
              <a:rPr lang="en-US" sz="1600" dirty="0" smtClean="0">
                <a:latin typeface="Rockwell Condensed" pitchFamily="18" charset="0"/>
                <a:cs typeface="Arial" pitchFamily="34" charset="0"/>
              </a:rPr>
              <a:t>Total: R14m</a:t>
            </a:r>
            <a:endParaRPr lang="en-ZA" sz="1600" dirty="0">
              <a:latin typeface="Rockwell Condensed" pitchFamily="18" charset="0"/>
              <a:cs typeface="Arial" pitchFamily="34" charset="0"/>
            </a:endParaRPr>
          </a:p>
        </p:txBody>
      </p:sp>
      <p:sp>
        <p:nvSpPr>
          <p:cNvPr id="10" name="TextBox 9"/>
          <p:cNvSpPr txBox="1"/>
          <p:nvPr/>
        </p:nvSpPr>
        <p:spPr>
          <a:xfrm>
            <a:off x="1981200" y="338553"/>
            <a:ext cx="1371600" cy="338554"/>
          </a:xfrm>
          <a:prstGeom prst="rect">
            <a:avLst/>
          </a:prstGeom>
          <a:noFill/>
        </p:spPr>
        <p:txBody>
          <a:bodyPr wrap="square" rtlCol="0">
            <a:spAutoFit/>
          </a:bodyPr>
          <a:lstStyle/>
          <a:p>
            <a:r>
              <a:rPr lang="en-US" sz="1600" dirty="0" smtClean="0">
                <a:latin typeface="Rockwell Condensed" pitchFamily="18" charset="0"/>
                <a:cs typeface="Arial" pitchFamily="34" charset="0"/>
              </a:rPr>
              <a:t>Total:R12m</a:t>
            </a:r>
            <a:endParaRPr lang="en-ZA" sz="1600" dirty="0">
              <a:latin typeface="Rockwell Condensed" pitchFamily="18" charset="0"/>
              <a:cs typeface="Arial" pitchFamily="34" charset="0"/>
            </a:endParaRPr>
          </a:p>
        </p:txBody>
      </p:sp>
      <p:sp>
        <p:nvSpPr>
          <p:cNvPr id="11" name="TextBox 10"/>
          <p:cNvSpPr txBox="1"/>
          <p:nvPr/>
        </p:nvSpPr>
        <p:spPr>
          <a:xfrm>
            <a:off x="2667000" y="-1"/>
            <a:ext cx="4495800" cy="338554"/>
          </a:xfrm>
          <a:prstGeom prst="rect">
            <a:avLst/>
          </a:prstGeom>
          <a:noFill/>
        </p:spPr>
        <p:txBody>
          <a:bodyPr wrap="square" rtlCol="0">
            <a:spAutoFit/>
          </a:bodyPr>
          <a:lstStyle/>
          <a:p>
            <a:r>
              <a:rPr lang="en-US" sz="1600" b="1" dirty="0" err="1" smtClean="0">
                <a:solidFill>
                  <a:srgbClr val="499200"/>
                </a:solidFill>
                <a:latin typeface="Arial" pitchFamily="34" charset="0"/>
                <a:cs typeface="Arial" pitchFamily="34" charset="0"/>
              </a:rPr>
              <a:t>ADEP</a:t>
            </a:r>
            <a:r>
              <a:rPr lang="en-US" sz="1600" b="1" dirty="0" smtClean="0">
                <a:solidFill>
                  <a:srgbClr val="499200"/>
                </a:solidFill>
                <a:latin typeface="Arial" pitchFamily="34" charset="0"/>
                <a:cs typeface="Arial" pitchFamily="34" charset="0"/>
              </a:rPr>
              <a:t> CLAIMS PAID PER PROVINCE</a:t>
            </a:r>
            <a:endParaRPr lang="en-ZA" sz="1600" b="1" dirty="0">
              <a:solidFill>
                <a:srgbClr val="499200"/>
              </a:solidFill>
              <a:latin typeface="Arial" pitchFamily="34" charset="0"/>
              <a:cs typeface="Arial" pitchFamily="34" charset="0"/>
            </a:endParaRPr>
          </a:p>
        </p:txBody>
      </p:sp>
    </p:spTree>
    <p:extLst>
      <p:ext uri="{BB962C8B-B14F-4D97-AF65-F5344CB8AC3E}">
        <p14:creationId xmlns:p14="http://schemas.microsoft.com/office/powerpoint/2010/main" val="2710321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0"/>
            <a:ext cx="8461513" cy="457200"/>
          </a:xfrm>
        </p:spPr>
        <p:txBody>
          <a:bodyPr/>
          <a:lstStyle/>
          <a:p>
            <a:r>
              <a:rPr lang="en-ZA" sz="1400" dirty="0" smtClean="0">
                <a:solidFill>
                  <a:srgbClr val="499200"/>
                </a:solidFill>
                <a:latin typeface="Arial Black" pitchFamily="34" charset="0"/>
              </a:rPr>
              <a:t>NATIONAL: </a:t>
            </a:r>
            <a:r>
              <a:rPr lang="en-ZA" sz="1400" dirty="0" err="1" smtClean="0">
                <a:solidFill>
                  <a:srgbClr val="499200"/>
                </a:solidFill>
                <a:latin typeface="Arial Black" pitchFamily="34" charset="0"/>
              </a:rPr>
              <a:t>ADEP</a:t>
            </a:r>
            <a:r>
              <a:rPr lang="en-ZA" sz="1400" dirty="0" smtClean="0">
                <a:solidFill>
                  <a:srgbClr val="499200"/>
                </a:solidFill>
                <a:latin typeface="Arial Black" pitchFamily="34" charset="0"/>
              </a:rPr>
              <a:t> TOP TWO APPROVALS</a:t>
            </a:r>
            <a:endParaRPr lang="en-ZA" sz="1400" dirty="0">
              <a:solidFill>
                <a:srgbClr val="499200"/>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34</a:t>
            </a:fld>
            <a:endParaRPr lang="en-US"/>
          </a:p>
        </p:txBody>
      </p:sp>
      <p:sp>
        <p:nvSpPr>
          <p:cNvPr id="5" name="Rectangle 4"/>
          <p:cNvSpPr>
            <a:spLocks noChangeArrowheads="1"/>
          </p:cNvSpPr>
          <p:nvPr/>
        </p:nvSpPr>
        <p:spPr bwMode="auto">
          <a:xfrm>
            <a:off x="96361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112395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11129522"/>
              </p:ext>
            </p:extLst>
          </p:nvPr>
        </p:nvGraphicFramePr>
        <p:xfrm>
          <a:off x="533400" y="838200"/>
          <a:ext cx="7772400" cy="4243578"/>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360344">
                <a:tc>
                  <a:txBody>
                    <a:bodyPr/>
                    <a:lstStyle/>
                    <a:p>
                      <a:pPr algn="ctr">
                        <a:lnSpc>
                          <a:spcPct val="118000"/>
                        </a:lnSpc>
                        <a:spcAft>
                          <a:spcPts val="0"/>
                        </a:spcAft>
                      </a:pPr>
                      <a:r>
                        <a:rPr lang="en-ZA" sz="1600" u="sng" kern="0" dirty="0" err="1">
                          <a:solidFill>
                            <a:schemeClr val="tx1"/>
                          </a:solidFill>
                          <a:effectLst/>
                          <a:latin typeface="Arial" panose="020B0604020202020204" pitchFamily="34" charset="0"/>
                          <a:cs typeface="Arial" panose="020B0604020202020204" pitchFamily="34" charset="0"/>
                        </a:rPr>
                        <a:t>BUFFELSJAG</a:t>
                      </a:r>
                      <a:r>
                        <a:rPr lang="en-ZA" sz="1600" u="sng" kern="0" dirty="0">
                          <a:solidFill>
                            <a:schemeClr val="tx1"/>
                          </a:solidFill>
                          <a:effectLst/>
                          <a:latin typeface="Arial" panose="020B0604020202020204" pitchFamily="34" charset="0"/>
                          <a:cs typeface="Arial" panose="020B0604020202020204" pitchFamily="34" charset="0"/>
                        </a:rPr>
                        <a:t> ABALONE FARM (PTY) LTD</a:t>
                      </a:r>
                      <a:endParaRPr lang="en-ZA" sz="1600" u="sng"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smtClean="0">
                          <a:solidFill>
                            <a:schemeClr val="tx1"/>
                          </a:solidFill>
                          <a:effectLst/>
                          <a:latin typeface="Arial" panose="020B0604020202020204" pitchFamily="34" charset="0"/>
                          <a:cs typeface="Arial" panose="020B0604020202020204" pitchFamily="34" charset="0"/>
                        </a:rPr>
                        <a:t>Approved: R12.2 </a:t>
                      </a:r>
                      <a:r>
                        <a:rPr lang="en-ZA" sz="1200" kern="0" dirty="0">
                          <a:solidFill>
                            <a:schemeClr val="tx1"/>
                          </a:solidFill>
                          <a:effectLst/>
                          <a:latin typeface="Arial" panose="020B0604020202020204" pitchFamily="34" charset="0"/>
                          <a:cs typeface="Arial" panose="020B0604020202020204" pitchFamily="34" charset="0"/>
                        </a:rPr>
                        <a:t>million</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smtClean="0">
                          <a:solidFill>
                            <a:schemeClr val="tx1"/>
                          </a:solidFill>
                          <a:effectLst/>
                          <a:latin typeface="Arial" panose="020B0604020202020204" pitchFamily="34" charset="0"/>
                          <a:cs typeface="Arial" panose="020B0604020202020204" pitchFamily="34" charset="0"/>
                        </a:rPr>
                        <a:t>Projected Investment: R12.2 </a:t>
                      </a:r>
                      <a:r>
                        <a:rPr lang="en-ZA" sz="1200" kern="0" dirty="0">
                          <a:solidFill>
                            <a:schemeClr val="tx1"/>
                          </a:solidFill>
                          <a:effectLst/>
                          <a:latin typeface="Arial" panose="020B0604020202020204" pitchFamily="34" charset="0"/>
                          <a:cs typeface="Arial" panose="020B0604020202020204" pitchFamily="34" charset="0"/>
                        </a:rPr>
                        <a:t>million</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smtClean="0">
                          <a:solidFill>
                            <a:schemeClr val="tx1"/>
                          </a:solidFill>
                          <a:effectLst/>
                          <a:latin typeface="Arial" panose="020B0604020202020204" pitchFamily="34" charset="0"/>
                          <a:cs typeface="Arial" panose="020B0604020202020204" pitchFamily="34" charset="0"/>
                        </a:rPr>
                        <a:t>Projected Jobs: 63</a:t>
                      </a:r>
                      <a:endParaRPr lang="en-ZA" sz="1200"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ea typeface="Times New Roman"/>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8000"/>
                        </a:lnSpc>
                        <a:spcAft>
                          <a:spcPts val="0"/>
                        </a:spcAft>
                      </a:pPr>
                      <a:r>
                        <a:rPr lang="en-ZA" sz="1600" u="sng" kern="0" dirty="0" err="1">
                          <a:solidFill>
                            <a:schemeClr val="tx1"/>
                          </a:solidFill>
                          <a:effectLst/>
                          <a:latin typeface="Arial" panose="020B0604020202020204" pitchFamily="34" charset="0"/>
                          <a:cs typeface="Arial" panose="020B0604020202020204" pitchFamily="34" charset="0"/>
                        </a:rPr>
                        <a:t>DUNKELD</a:t>
                      </a:r>
                      <a:r>
                        <a:rPr lang="en-ZA" sz="1600" u="sng" kern="0" dirty="0">
                          <a:solidFill>
                            <a:schemeClr val="tx1"/>
                          </a:solidFill>
                          <a:effectLst/>
                          <a:latin typeface="Arial" panose="020B0604020202020204" pitchFamily="34" charset="0"/>
                          <a:cs typeface="Arial" panose="020B0604020202020204" pitchFamily="34" charset="0"/>
                        </a:rPr>
                        <a:t> TROUT HATCHERIES (PTY) LTD</a:t>
                      </a:r>
                      <a:endParaRPr lang="en-ZA" sz="1600" u="sng"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smtClean="0">
                          <a:solidFill>
                            <a:schemeClr val="tx1"/>
                          </a:solidFill>
                          <a:effectLst/>
                          <a:latin typeface="Arial" panose="020B0604020202020204" pitchFamily="34" charset="0"/>
                          <a:cs typeface="Arial" panose="020B0604020202020204" pitchFamily="34" charset="0"/>
                        </a:rPr>
                        <a:t>Approved: R6 </a:t>
                      </a:r>
                      <a:r>
                        <a:rPr lang="en-ZA" sz="1200" kern="0" dirty="0">
                          <a:solidFill>
                            <a:schemeClr val="tx1"/>
                          </a:solidFill>
                          <a:effectLst/>
                          <a:latin typeface="Arial" panose="020B0604020202020204" pitchFamily="34" charset="0"/>
                          <a:cs typeface="Arial" panose="020B0604020202020204" pitchFamily="34" charset="0"/>
                        </a:rPr>
                        <a:t>million</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smtClean="0">
                          <a:solidFill>
                            <a:schemeClr val="tx1"/>
                          </a:solidFill>
                          <a:effectLst/>
                          <a:latin typeface="Arial" panose="020B0604020202020204" pitchFamily="34" charset="0"/>
                          <a:cs typeface="Arial" panose="020B0604020202020204" pitchFamily="34" charset="0"/>
                        </a:rPr>
                        <a:t>Projected Investment: R21.1 </a:t>
                      </a:r>
                      <a:r>
                        <a:rPr lang="en-ZA" sz="1200" kern="0" dirty="0">
                          <a:solidFill>
                            <a:schemeClr val="tx1"/>
                          </a:solidFill>
                          <a:effectLst/>
                          <a:latin typeface="Arial" panose="020B0604020202020204" pitchFamily="34" charset="0"/>
                          <a:cs typeface="Arial" panose="020B0604020202020204" pitchFamily="34" charset="0"/>
                        </a:rPr>
                        <a:t>million</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a:solidFill>
                            <a:schemeClr val="tx1"/>
                          </a:solidFill>
                          <a:effectLst/>
                          <a:latin typeface="Arial" panose="020B0604020202020204" pitchFamily="34" charset="0"/>
                          <a:cs typeface="Arial" panose="020B0604020202020204" pitchFamily="34" charset="0"/>
                        </a:rPr>
                        <a:t> </a:t>
                      </a:r>
                      <a:endParaRPr lang="en-ZA" sz="1200"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kern="0" dirty="0" smtClean="0">
                          <a:solidFill>
                            <a:schemeClr val="tx1"/>
                          </a:solidFill>
                          <a:effectLst/>
                          <a:latin typeface="Arial" panose="020B0604020202020204" pitchFamily="34" charset="0"/>
                          <a:cs typeface="Arial" panose="020B0604020202020204" pitchFamily="34" charset="0"/>
                        </a:rPr>
                        <a:t>Projected Jobs: 22</a:t>
                      </a:r>
                      <a:endParaRPr lang="en-ZA" sz="1200" kern="1400" dirty="0">
                        <a:solidFill>
                          <a:schemeClr val="tx1"/>
                        </a:solidFill>
                        <a:effectLst/>
                        <a:latin typeface="Arial" panose="020B0604020202020204" pitchFamily="34" charset="0"/>
                        <a:cs typeface="Arial" panose="020B0604020202020204" pitchFamily="34" charset="0"/>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685800" y="276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4191000" y="5912078"/>
            <a:ext cx="2971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Selection is based on highest projected investment </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88549"/>
            <a:ext cx="1585670" cy="1585670"/>
          </a:xfrm>
          <a:prstGeom prst="rect">
            <a:avLst/>
          </a:prstGeom>
        </p:spPr>
      </p:pic>
      <p:pic>
        <p:nvPicPr>
          <p:cNvPr id="13" name="Picture 1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059642" y="2888549"/>
            <a:ext cx="2633094" cy="1771650"/>
          </a:xfrm>
          <a:prstGeom prst="rect">
            <a:avLst/>
          </a:prstGeom>
        </p:spPr>
      </p:pic>
    </p:spTree>
    <p:extLst>
      <p:ext uri="{BB962C8B-B14F-4D97-AF65-F5344CB8AC3E}">
        <p14:creationId xmlns:p14="http://schemas.microsoft.com/office/powerpoint/2010/main" val="1190121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35</a:t>
            </a:fld>
            <a:endParaRPr lang="en-US" dirty="0"/>
          </a:p>
        </p:txBody>
      </p:sp>
      <p:sp>
        <p:nvSpPr>
          <p:cNvPr id="30" name="TextBox 29"/>
          <p:cNvSpPr txBox="1"/>
          <p:nvPr/>
        </p:nvSpPr>
        <p:spPr>
          <a:xfrm>
            <a:off x="721920" y="2664659"/>
            <a:ext cx="2426525" cy="307777"/>
          </a:xfrm>
          <a:prstGeom prst="rect">
            <a:avLst/>
          </a:prstGeom>
          <a:noFill/>
        </p:spPr>
        <p:txBody>
          <a:bodyPr wrap="square" rtlCol="0">
            <a:spAutoFit/>
          </a:bodyPr>
          <a:lstStyle/>
          <a:p>
            <a:r>
              <a:rPr lang="en-ZA" sz="1400" b="1" dirty="0" smtClean="0">
                <a:latin typeface="Arial" pitchFamily="34" charset="0"/>
                <a:cs typeface="Arial" pitchFamily="34" charset="0"/>
              </a:rPr>
              <a:t>Number of Claims Paid</a:t>
            </a:r>
            <a:endParaRPr lang="en-ZA" sz="1400" b="1" dirty="0">
              <a:latin typeface="Arial" pitchFamily="34" charset="0"/>
              <a:cs typeface="Arial"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927498105"/>
              </p:ext>
            </p:extLst>
          </p:nvPr>
        </p:nvGraphicFramePr>
        <p:xfrm>
          <a:off x="669221" y="4267200"/>
          <a:ext cx="1872592" cy="731520"/>
        </p:xfrm>
        <a:graphic>
          <a:graphicData uri="http://schemas.openxmlformats.org/drawingml/2006/table">
            <a:tbl>
              <a:tblPr firstRow="1" bandRow="1">
                <a:tableStyleId>{5C22544A-7EE6-4342-B048-85BDC9FD1C3A}</a:tableStyleId>
              </a:tblPr>
              <a:tblGrid>
                <a:gridCol w="734427">
                  <a:extLst>
                    <a:ext uri="{9D8B030D-6E8A-4147-A177-3AD203B41FA5}">
                      <a16:colId xmlns:a16="http://schemas.microsoft.com/office/drawing/2014/main" val="20000"/>
                    </a:ext>
                  </a:extLst>
                </a:gridCol>
                <a:gridCol w="1138165">
                  <a:extLst>
                    <a:ext uri="{9D8B030D-6E8A-4147-A177-3AD203B41FA5}">
                      <a16:colId xmlns:a16="http://schemas.microsoft.com/office/drawing/2014/main" val="20001"/>
                    </a:ext>
                  </a:extLst>
                </a:gridCol>
              </a:tblGrid>
              <a:tr h="171450">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450">
                <a:tc>
                  <a:txBody>
                    <a:bodyPr/>
                    <a:lstStyle/>
                    <a:p>
                      <a:r>
                        <a:rPr lang="en-ZA" sz="1200" b="0" dirty="0" smtClean="0">
                          <a:solidFill>
                            <a:srgbClr val="FF0000"/>
                          </a:solidFill>
                          <a:latin typeface="Arial" pitchFamily="34" charset="0"/>
                          <a:cs typeface="Arial" pitchFamily="34" charset="0"/>
                        </a:rPr>
                        <a:t>798</a:t>
                      </a:r>
                      <a:endParaRPr lang="en-ZA" sz="1200" b="0" dirty="0">
                        <a:solidFill>
                          <a:srgbClr val="FF0000"/>
                        </a:solidFill>
                        <a:latin typeface="Arial" pitchFamily="34" charset="0"/>
                        <a:cs typeface="Arial" pitchFamily="34" charset="0"/>
                      </a:endParaRPr>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836</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0"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 y="3361969"/>
            <a:ext cx="1932214" cy="568024"/>
          </a:xfrm>
          <a:prstGeom prst="rect">
            <a:avLst/>
          </a:prstGeom>
          <a:effectLst>
            <a:glow rad="63500">
              <a:schemeClr val="accent4">
                <a:satMod val="175000"/>
                <a:alpha val="40000"/>
              </a:schemeClr>
            </a:glow>
          </a:effectLst>
        </p:spPr>
      </p:pic>
      <p:sp>
        <p:nvSpPr>
          <p:cNvPr id="21" name="TextBox 20"/>
          <p:cNvSpPr txBox="1"/>
          <p:nvPr/>
        </p:nvSpPr>
        <p:spPr>
          <a:xfrm>
            <a:off x="2907476" y="1008792"/>
            <a:ext cx="2880692" cy="11695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800" b="1" dirty="0" smtClean="0">
                <a:solidFill>
                  <a:srgbClr val="FF0000"/>
                </a:solidFill>
                <a:latin typeface="Arial" pitchFamily="34" charset="0"/>
                <a:cs typeface="Arial" pitchFamily="34" charset="0"/>
              </a:rPr>
              <a:t>836 </a:t>
            </a:r>
            <a:r>
              <a:rPr lang="en-ZA" sz="1400" dirty="0" smtClean="0">
                <a:latin typeface="Arial" pitchFamily="34" charset="0"/>
                <a:cs typeface="Arial" pitchFamily="34" charset="0"/>
              </a:rPr>
              <a:t>MIP claims paid to the value of </a:t>
            </a:r>
          </a:p>
          <a:p>
            <a:pPr algn="ctr"/>
            <a:r>
              <a:rPr lang="en-ZA" sz="2800" b="1" dirty="0" smtClean="0">
                <a:solidFill>
                  <a:srgbClr val="FF0000"/>
                </a:solidFill>
                <a:latin typeface="Arial" pitchFamily="34" charset="0"/>
                <a:cs typeface="Arial" pitchFamily="34" charset="0"/>
              </a:rPr>
              <a:t>R597</a:t>
            </a:r>
            <a:r>
              <a:rPr lang="en-ZA" sz="1400" b="1" dirty="0" smtClean="0">
                <a:solidFill>
                  <a:srgbClr val="FF0000"/>
                </a:solidFill>
                <a:latin typeface="Arial" pitchFamily="34" charset="0"/>
                <a:cs typeface="Arial" pitchFamily="34" charset="0"/>
              </a:rPr>
              <a:t> </a:t>
            </a:r>
            <a:r>
              <a:rPr lang="en-ZA" sz="1400" b="1" dirty="0">
                <a:solidFill>
                  <a:srgbClr val="FF0000"/>
                </a:solidFill>
                <a:latin typeface="Arial" pitchFamily="34" charset="0"/>
                <a:cs typeface="Arial" pitchFamily="34" charset="0"/>
              </a:rPr>
              <a:t>m</a:t>
            </a:r>
            <a:r>
              <a:rPr lang="en-ZA" sz="1400" b="1" dirty="0" smtClean="0">
                <a:solidFill>
                  <a:srgbClr val="FF0000"/>
                </a:solidFill>
                <a:latin typeface="Arial" pitchFamily="34" charset="0"/>
                <a:cs typeface="Arial" pitchFamily="34" charset="0"/>
              </a:rPr>
              <a:t>illion  </a:t>
            </a:r>
            <a:r>
              <a:rPr lang="en-ZA" sz="1400" dirty="0" smtClean="0">
                <a:latin typeface="Arial" pitchFamily="34" charset="0"/>
                <a:cs typeface="Arial" pitchFamily="34" charset="0"/>
              </a:rPr>
              <a:t>for 2015/16.</a:t>
            </a:r>
            <a:endParaRPr lang="en-ZA" sz="14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251" y="3391430"/>
            <a:ext cx="1981199" cy="509102"/>
          </a:xfrm>
          <a:prstGeom prst="rect">
            <a:avLst/>
          </a:prstGeom>
          <a:ln>
            <a:noFill/>
          </a:ln>
          <a:effectLst>
            <a:glow rad="1397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sp>
        <p:nvSpPr>
          <p:cNvPr id="36" name="TextBox 35"/>
          <p:cNvSpPr txBox="1"/>
          <p:nvPr/>
        </p:nvSpPr>
        <p:spPr>
          <a:xfrm>
            <a:off x="6105896" y="2664657"/>
            <a:ext cx="2514600" cy="307777"/>
          </a:xfrm>
          <a:prstGeom prst="rect">
            <a:avLst/>
          </a:prstGeom>
          <a:noFill/>
        </p:spPr>
        <p:txBody>
          <a:bodyPr wrap="square" rtlCol="0">
            <a:spAutoFit/>
          </a:bodyPr>
          <a:lstStyle/>
          <a:p>
            <a:r>
              <a:rPr lang="en-ZA" sz="1400" b="1" dirty="0" smtClean="0">
                <a:latin typeface="Arial" pitchFamily="34" charset="0"/>
                <a:cs typeface="Arial" pitchFamily="34" charset="0"/>
              </a:rPr>
              <a:t>Jobs Supported</a:t>
            </a:r>
            <a:endParaRPr lang="en-ZA" sz="1400" b="1" dirty="0">
              <a:latin typeface="Arial" pitchFamily="34" charset="0"/>
              <a:cs typeface="Arial"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1641824029"/>
              </p:ext>
            </p:extLst>
          </p:nvPr>
        </p:nvGraphicFramePr>
        <p:xfrm>
          <a:off x="3153391" y="4267200"/>
          <a:ext cx="2210696" cy="731520"/>
        </p:xfrm>
        <a:graphic>
          <a:graphicData uri="http://schemas.openxmlformats.org/drawingml/2006/table">
            <a:tbl>
              <a:tblPr firstRow="1" bandRow="1">
                <a:tableStyleId>{5C22544A-7EE6-4342-B048-85BDC9FD1C3A}</a:tableStyleId>
              </a:tblPr>
              <a:tblGrid>
                <a:gridCol w="1105348">
                  <a:extLst>
                    <a:ext uri="{9D8B030D-6E8A-4147-A177-3AD203B41FA5}">
                      <a16:colId xmlns:a16="http://schemas.microsoft.com/office/drawing/2014/main" val="20000"/>
                    </a:ext>
                  </a:extLst>
                </a:gridCol>
                <a:gridCol w="1105348">
                  <a:extLst>
                    <a:ext uri="{9D8B030D-6E8A-4147-A177-3AD203B41FA5}">
                      <a16:colId xmlns:a16="http://schemas.microsoft.com/office/drawing/2014/main" val="20001"/>
                    </a:ext>
                  </a:extLst>
                </a:gridCol>
              </a:tblGrid>
              <a:tr h="216374">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T w="12700" cap="flat" cmpd="sng" algn="ctr">
                      <a:solidFill>
                        <a:schemeClr val="bg2">
                          <a:lumMod val="60000"/>
                          <a:lumOff val="40000"/>
                        </a:schemeClr>
                      </a:solidFill>
                      <a:prstDash val="solid"/>
                      <a:round/>
                      <a:headEnd type="none" w="med" len="med"/>
                      <a:tailEnd type="none" w="med" len="med"/>
                    </a:lnT>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0000"/>
                  </a:ext>
                </a:extLst>
              </a:tr>
              <a:tr h="303230">
                <a:tc>
                  <a:txBody>
                    <a:bodyPr/>
                    <a:lstStyle/>
                    <a:p>
                      <a:r>
                        <a:rPr lang="en-ZA" sz="1200" b="0" dirty="0" smtClean="0">
                          <a:solidFill>
                            <a:srgbClr val="FF0000"/>
                          </a:solidFill>
                          <a:latin typeface="Arial" pitchFamily="34" charset="0"/>
                          <a:cs typeface="Arial" pitchFamily="34" charset="0"/>
                        </a:rPr>
                        <a:t>R638m</a:t>
                      </a:r>
                      <a:endParaRPr lang="en-ZA" sz="12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B w="12700" cap="flat" cmpd="sng" algn="ctr">
                      <a:solidFill>
                        <a:schemeClr val="bg2">
                          <a:lumMod val="60000"/>
                          <a:lumOff val="40000"/>
                        </a:schemeClr>
                      </a:solidFill>
                      <a:prstDash val="solid"/>
                      <a:round/>
                      <a:headEnd type="none" w="med" len="med"/>
                      <a:tailEnd type="none" w="med" len="med"/>
                    </a:lnB>
                    <a:noFill/>
                  </a:tcPr>
                </a:tc>
                <a:tc>
                  <a:txBody>
                    <a:bodyPr/>
                    <a:lstStyle/>
                    <a:p>
                      <a:r>
                        <a:rPr lang="en-ZA" sz="1800" b="1" dirty="0" smtClean="0">
                          <a:solidFill>
                            <a:srgbClr val="FF0000"/>
                          </a:solidFill>
                          <a:latin typeface="Arial" pitchFamily="34" charset="0"/>
                          <a:cs typeface="Arial" pitchFamily="34" charset="0"/>
                        </a:rPr>
                        <a:t>R597m</a:t>
                      </a:r>
                      <a:endParaRPr lang="en-ZA" sz="1800" b="1" dirty="0">
                        <a:solidFill>
                          <a:srgbClr val="FF0000"/>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690130185"/>
              </p:ext>
            </p:extLst>
          </p:nvPr>
        </p:nvGraphicFramePr>
        <p:xfrm>
          <a:off x="6161094" y="4267200"/>
          <a:ext cx="2213482" cy="731520"/>
        </p:xfrm>
        <a:graphic>
          <a:graphicData uri="http://schemas.openxmlformats.org/drawingml/2006/table">
            <a:tbl>
              <a:tblPr firstRow="1" bandRow="1">
                <a:tableStyleId>{5C22544A-7EE6-4342-B048-85BDC9FD1C3A}</a:tableStyleId>
              </a:tblPr>
              <a:tblGrid>
                <a:gridCol w="1106741">
                  <a:extLst>
                    <a:ext uri="{9D8B030D-6E8A-4147-A177-3AD203B41FA5}">
                      <a16:colId xmlns:a16="http://schemas.microsoft.com/office/drawing/2014/main" val="20000"/>
                    </a:ext>
                  </a:extLst>
                </a:gridCol>
                <a:gridCol w="1106741">
                  <a:extLst>
                    <a:ext uri="{9D8B030D-6E8A-4147-A177-3AD203B41FA5}">
                      <a16:colId xmlns:a16="http://schemas.microsoft.com/office/drawing/2014/main" val="20001"/>
                    </a:ext>
                  </a:extLst>
                </a:gridCol>
              </a:tblGrid>
              <a:tr h="0">
                <a:tc>
                  <a:txBody>
                    <a:bodyPr/>
                    <a:lstStyle/>
                    <a:p>
                      <a:r>
                        <a:rPr lang="en-ZA" sz="1200" u="sng" dirty="0" smtClean="0">
                          <a:solidFill>
                            <a:schemeClr val="tx1"/>
                          </a:solidFill>
                          <a:latin typeface="Arial" pitchFamily="34" charset="0"/>
                          <a:cs typeface="Arial" pitchFamily="34" charset="0"/>
                        </a:rPr>
                        <a:t>2014/15</a:t>
                      </a:r>
                      <a:endParaRPr lang="en-ZA" sz="1200" u="sng" dirty="0">
                        <a:solidFill>
                          <a:schemeClr val="tx1"/>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T w="12700" cap="flat" cmpd="sng" algn="ctr">
                      <a:solidFill>
                        <a:schemeClr val="bg2">
                          <a:lumMod val="60000"/>
                          <a:lumOff val="40000"/>
                        </a:schemeClr>
                      </a:solidFill>
                      <a:prstDash val="solid"/>
                      <a:round/>
                      <a:headEnd type="none" w="med" len="med"/>
                      <a:tailEnd type="none" w="med" len="med"/>
                    </a:lnT>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US" sz="1200" b="0" dirty="0" smtClean="0">
                          <a:solidFill>
                            <a:srgbClr val="FF0000"/>
                          </a:solidFill>
                          <a:latin typeface="Arial" pitchFamily="34" charset="0"/>
                          <a:cs typeface="Arial" pitchFamily="34" charset="0"/>
                        </a:rPr>
                        <a:t>33 257</a:t>
                      </a:r>
                      <a:endParaRPr lang="en-ZA" sz="1200" b="0" dirty="0">
                        <a:solidFill>
                          <a:srgbClr val="FF0000"/>
                        </a:solidFill>
                        <a:latin typeface="Arial" pitchFamily="34" charset="0"/>
                        <a:cs typeface="Arial" pitchFamily="34" charset="0"/>
                      </a:endParaRPr>
                    </a:p>
                  </a:txBody>
                  <a:tcPr>
                    <a:lnL w="12700" cap="flat" cmpd="sng" algn="ctr">
                      <a:solidFill>
                        <a:schemeClr val="bg2">
                          <a:lumMod val="60000"/>
                          <a:lumOff val="40000"/>
                        </a:schemeClr>
                      </a:solidFill>
                      <a:prstDash val="solid"/>
                      <a:round/>
                      <a:headEnd type="none" w="med" len="med"/>
                      <a:tailEnd type="none" w="med" len="med"/>
                    </a:lnL>
                    <a:lnB w="12700" cap="flat" cmpd="sng" algn="ctr">
                      <a:solidFill>
                        <a:schemeClr val="bg2">
                          <a:lumMod val="60000"/>
                          <a:lumOff val="40000"/>
                        </a:schemeClr>
                      </a:solidFill>
                      <a:prstDash val="solid"/>
                      <a:round/>
                      <a:headEnd type="none" w="med" len="med"/>
                      <a:tailEnd type="none" w="med" len="med"/>
                    </a:lnB>
                    <a:noFill/>
                  </a:tcPr>
                </a:tc>
                <a:tc>
                  <a:txBody>
                    <a:bodyPr/>
                    <a:lstStyle/>
                    <a:p>
                      <a:r>
                        <a:rPr lang="en-US" sz="1800" b="1" dirty="0" smtClean="0">
                          <a:solidFill>
                            <a:srgbClr val="FF0000"/>
                          </a:solidFill>
                          <a:latin typeface="Arial" pitchFamily="34" charset="0"/>
                          <a:cs typeface="Arial" pitchFamily="34" charset="0"/>
                        </a:rPr>
                        <a:t>31</a:t>
                      </a:r>
                      <a:r>
                        <a:rPr lang="en-US" sz="1800" b="1" baseline="0" dirty="0" smtClean="0">
                          <a:solidFill>
                            <a:srgbClr val="FF0000"/>
                          </a:solidFill>
                          <a:latin typeface="Arial" pitchFamily="34" charset="0"/>
                          <a:cs typeface="Arial" pitchFamily="34" charset="0"/>
                        </a:rPr>
                        <a:t> 359</a:t>
                      </a:r>
                      <a:endParaRPr lang="en-ZA" sz="1800" b="1" dirty="0">
                        <a:solidFill>
                          <a:srgbClr val="FF0000"/>
                        </a:solidFill>
                        <a:latin typeface="Arial" pitchFamily="34" charset="0"/>
                        <a:cs typeface="Arial" pitchFamily="34" charset="0"/>
                      </a:endParaRPr>
                    </a:p>
                  </a:txBody>
                  <a:tcPr>
                    <a:lnR w="12700" cap="flat" cmpd="sng" algn="ctr">
                      <a:solidFill>
                        <a:schemeClr val="bg2">
                          <a:lumMod val="60000"/>
                          <a:lumOff val="40000"/>
                        </a:schemeClr>
                      </a:solidFill>
                      <a:prstDash val="solid"/>
                      <a:round/>
                      <a:headEnd type="none" w="med" len="med"/>
                      <a:tailEnd type="none" w="med" len="med"/>
                    </a:lnR>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4" name="Title 1"/>
          <p:cNvSpPr txBox="1">
            <a:spLocks/>
          </p:cNvSpPr>
          <p:nvPr/>
        </p:nvSpPr>
        <p:spPr bwMode="auto">
          <a:xfrm>
            <a:off x="721920" y="194929"/>
            <a:ext cx="7652657"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400" b="1" dirty="0" smtClean="0">
                <a:solidFill>
                  <a:schemeClr val="tx1"/>
                </a:solidFill>
                <a:latin typeface="Arial" pitchFamily="34" charset="0"/>
                <a:cs typeface="Arial" pitchFamily="34" charset="0"/>
              </a:rPr>
              <a:t>NATIONAL MIP PERFORMANCE</a:t>
            </a:r>
            <a:r>
              <a:rPr lang="en-ZA" sz="1400" b="1" dirty="0">
                <a:solidFill>
                  <a:schemeClr val="tx1"/>
                </a:solidFill>
                <a:latin typeface="Arial" pitchFamily="34" charset="0"/>
                <a:cs typeface="Arial" pitchFamily="34" charset="0"/>
              </a:rPr>
              <a:t> </a:t>
            </a:r>
            <a:r>
              <a:rPr lang="en-ZA" sz="1400" b="1" dirty="0" smtClean="0">
                <a:solidFill>
                  <a:schemeClr val="tx1"/>
                </a:solidFill>
                <a:latin typeface="Arial" pitchFamily="34" charset="0"/>
                <a:cs typeface="Arial" pitchFamily="34" charset="0"/>
              </a:rPr>
              <a:t>2014/15-2015/16</a:t>
            </a:r>
            <a:endParaRPr lang="en-ZA" sz="1200" b="1" dirty="0">
              <a:solidFill>
                <a:schemeClr val="tx1"/>
              </a:solidFill>
              <a:latin typeface="Arial" pitchFamily="34" charset="0"/>
              <a:cs typeface="Arial" pitchFamily="34" charset="0"/>
            </a:endParaRPr>
          </a:p>
        </p:txBody>
      </p:sp>
      <p:sp>
        <p:nvSpPr>
          <p:cNvPr id="26" name="Title 1"/>
          <p:cNvSpPr>
            <a:spLocks noGrp="1"/>
          </p:cNvSpPr>
          <p:nvPr>
            <p:ph type="title"/>
          </p:nvPr>
        </p:nvSpPr>
        <p:spPr>
          <a:xfrm>
            <a:off x="457200" y="10886"/>
            <a:ext cx="8229600" cy="374543"/>
          </a:xfrm>
        </p:spPr>
        <p:txBody>
          <a:bodyPr/>
          <a:lstStyle/>
          <a:p>
            <a:r>
              <a:rPr lang="en-ZA" sz="1600" b="1" dirty="0" smtClean="0">
                <a:ln w="12700">
                  <a:noFill/>
                  <a:prstDash val="solid"/>
                </a:ln>
                <a:solidFill>
                  <a:srgbClr val="669900"/>
                </a:solidFill>
                <a:latin typeface="Arial Black" panose="020B0A04020102020204" pitchFamily="34" charset="0"/>
                <a:cs typeface="Arial" panose="020B0604020202020204" pitchFamily="34" charset="0"/>
              </a:rPr>
              <a:t>MANUFACTURING INVESTMENT PROGRAMME (MIP)</a:t>
            </a:r>
          </a:p>
        </p:txBody>
      </p:sp>
      <p:sp>
        <p:nvSpPr>
          <p:cNvPr id="27" name="TextBox 26"/>
          <p:cNvSpPr txBox="1"/>
          <p:nvPr/>
        </p:nvSpPr>
        <p:spPr>
          <a:xfrm>
            <a:off x="3134559" y="2664658"/>
            <a:ext cx="2426525" cy="307777"/>
          </a:xfrm>
          <a:prstGeom prst="rect">
            <a:avLst/>
          </a:prstGeom>
          <a:noFill/>
        </p:spPr>
        <p:txBody>
          <a:bodyPr wrap="square" rtlCol="0">
            <a:spAutoFit/>
          </a:bodyPr>
          <a:lstStyle/>
          <a:p>
            <a:r>
              <a:rPr lang="en-ZA" sz="1400" b="1" dirty="0" smtClean="0">
                <a:latin typeface="Arial" pitchFamily="34" charset="0"/>
                <a:cs typeface="Arial" pitchFamily="34" charset="0"/>
              </a:rPr>
              <a:t>Value of Claims Paid</a:t>
            </a:r>
            <a:endParaRPr lang="en-ZA" sz="1400" b="1" dirty="0">
              <a:latin typeface="Arial" pitchFamily="34" charset="0"/>
              <a:cs typeface="Arial" pitchFamily="34" charset="0"/>
            </a:endParaRPr>
          </a:p>
        </p:txBody>
      </p:sp>
      <p:pic>
        <p:nvPicPr>
          <p:cNvPr id="28" name="Picture 27" descr="C:\Users\RB\AppData\Local\Microsoft\Windows\Temporary Internet Files\Content.IE5\T8GE2JOG\8699758661_64fbe8cbd2_z[1].jpg"/>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352800" y="3455648"/>
            <a:ext cx="1302385" cy="474345"/>
          </a:xfrm>
          <a:prstGeom prst="rect">
            <a:avLst/>
          </a:prstGeom>
          <a:noFill/>
          <a:ln>
            <a:noFill/>
          </a:ln>
          <a:effectLst>
            <a:glow rad="139700">
              <a:schemeClr val="accent4">
                <a:satMod val="175000"/>
                <a:alpha val="40000"/>
              </a:schemeClr>
            </a:glow>
          </a:effectLst>
        </p:spPr>
      </p:pic>
      <p:sp>
        <p:nvSpPr>
          <p:cNvPr id="32" name="TextBox 31"/>
          <p:cNvSpPr txBox="1"/>
          <p:nvPr/>
        </p:nvSpPr>
        <p:spPr>
          <a:xfrm>
            <a:off x="2971800" y="5943600"/>
            <a:ext cx="37338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MIP closed for application in Sept 2012.  </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575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36</a:t>
            </a:fld>
            <a:endParaRPr lang="en-US" dirty="0"/>
          </a:p>
        </p:txBody>
      </p:sp>
      <p:sp>
        <p:nvSpPr>
          <p:cNvPr id="8" name="Rectangle 7"/>
          <p:cNvSpPr/>
          <p:nvPr/>
        </p:nvSpPr>
        <p:spPr>
          <a:xfrm>
            <a:off x="517488" y="81388"/>
            <a:ext cx="7387173" cy="307777"/>
          </a:xfrm>
          <a:prstGeom prst="rect">
            <a:avLst/>
          </a:prstGeom>
        </p:spPr>
        <p:txBody>
          <a:bodyPr wrap="square">
            <a:spAutoFit/>
          </a:bodyPr>
          <a:lstStyle/>
          <a:p>
            <a:pPr lvl="0" algn="ctr"/>
            <a:r>
              <a:rPr lang="en-ZA" sz="1400" b="1" dirty="0" smtClean="0">
                <a:solidFill>
                  <a:srgbClr val="499200"/>
                </a:solidFill>
                <a:latin typeface="Arial Black" pitchFamily="34" charset="0"/>
                <a:cs typeface="Arial" pitchFamily="34" charset="0"/>
              </a:rPr>
              <a:t>MIP PROVINCIAL SPREAD 2014/15-2015/16</a:t>
            </a:r>
            <a:endParaRPr lang="en-ZA" sz="1400" b="1" dirty="0">
              <a:solidFill>
                <a:srgbClr val="499200"/>
              </a:solidFill>
              <a:latin typeface="Arial Black"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481" y="1988443"/>
            <a:ext cx="3200400" cy="2489672"/>
          </a:xfrm>
          <a:prstGeom prst="rect">
            <a:avLst/>
          </a:prstGeom>
        </p:spPr>
      </p:pic>
      <p:cxnSp>
        <p:nvCxnSpPr>
          <p:cNvPr id="20" name="Elbow Connector 19"/>
          <p:cNvCxnSpPr/>
          <p:nvPr/>
        </p:nvCxnSpPr>
        <p:spPr bwMode="auto">
          <a:xfrm rot="16200000" flipV="1">
            <a:off x="4143345" y="2031680"/>
            <a:ext cx="877384" cy="741927"/>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4" name="Elbow Connector 23"/>
          <p:cNvCxnSpPr>
            <a:endCxn id="36" idx="0"/>
          </p:cNvCxnSpPr>
          <p:nvPr/>
        </p:nvCxnSpPr>
        <p:spPr bwMode="auto">
          <a:xfrm rot="16200000" flipH="1">
            <a:off x="4931026" y="3948054"/>
            <a:ext cx="729749" cy="685798"/>
          </a:xfrm>
          <a:prstGeom prst="bentConnector3">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graphicFrame>
        <p:nvGraphicFramePr>
          <p:cNvPr id="15" name="Table 14"/>
          <p:cNvGraphicFramePr>
            <a:graphicFrameLocks noGrp="1"/>
          </p:cNvGraphicFramePr>
          <p:nvPr>
            <p:extLst>
              <p:ext uri="{D42A27DB-BD31-4B8C-83A1-F6EECF244321}">
                <p14:modId xmlns:p14="http://schemas.microsoft.com/office/powerpoint/2010/main" val="4222411288"/>
              </p:ext>
            </p:extLst>
          </p:nvPr>
        </p:nvGraphicFramePr>
        <p:xfrm>
          <a:off x="228600" y="508595"/>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NORTH WEST</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R17.2m (3%)</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R7m (1%)</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451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293</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9" name="Elbow Connector 18"/>
          <p:cNvCxnSpPr>
            <a:endCxn id="32" idx="1"/>
          </p:cNvCxnSpPr>
          <p:nvPr/>
        </p:nvCxnSpPr>
        <p:spPr bwMode="auto">
          <a:xfrm>
            <a:off x="5410198" y="3352799"/>
            <a:ext cx="1143002" cy="573280"/>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3" name="Elbow Connector 22"/>
          <p:cNvCxnSpPr>
            <a:endCxn id="15" idx="3"/>
          </p:cNvCxnSpPr>
          <p:nvPr/>
        </p:nvCxnSpPr>
        <p:spPr bwMode="auto">
          <a:xfrm rot="10800000">
            <a:off x="2514600" y="1102956"/>
            <a:ext cx="1905025" cy="1639639"/>
          </a:xfrm>
          <a:prstGeom prst="bentConnector3">
            <a:avLst>
              <a:gd name="adj1" fmla="val 61221"/>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6" name="Elbow Connector 25"/>
          <p:cNvCxnSpPr>
            <a:endCxn id="35" idx="0"/>
          </p:cNvCxnSpPr>
          <p:nvPr/>
        </p:nvCxnSpPr>
        <p:spPr bwMode="auto">
          <a:xfrm rot="10800000" flipV="1">
            <a:off x="2324113" y="4143799"/>
            <a:ext cx="952495" cy="334316"/>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7" name="Elbow Connector 26"/>
          <p:cNvCxnSpPr>
            <a:endCxn id="30" idx="1"/>
          </p:cNvCxnSpPr>
          <p:nvPr/>
        </p:nvCxnSpPr>
        <p:spPr bwMode="auto">
          <a:xfrm flipV="1">
            <a:off x="5410199" y="1102955"/>
            <a:ext cx="1143001" cy="1010432"/>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9" name="Elbow Connector 28"/>
          <p:cNvCxnSpPr>
            <a:endCxn id="33" idx="3"/>
          </p:cNvCxnSpPr>
          <p:nvPr/>
        </p:nvCxnSpPr>
        <p:spPr bwMode="auto">
          <a:xfrm rot="10800000">
            <a:off x="2514599" y="2517135"/>
            <a:ext cx="2067440" cy="716146"/>
          </a:xfrm>
          <a:prstGeom prst="bentConnector3">
            <a:avLst>
              <a:gd name="adj1" fmla="val 85613"/>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47" name="Elbow Connector 46"/>
          <p:cNvCxnSpPr>
            <a:endCxn id="31" idx="1"/>
          </p:cNvCxnSpPr>
          <p:nvPr/>
        </p:nvCxnSpPr>
        <p:spPr bwMode="auto">
          <a:xfrm flipV="1">
            <a:off x="5638800" y="2524266"/>
            <a:ext cx="914400" cy="218312"/>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graphicFrame>
        <p:nvGraphicFramePr>
          <p:cNvPr id="28" name="Table 27"/>
          <p:cNvGraphicFramePr>
            <a:graphicFrameLocks noGrp="1"/>
          </p:cNvGraphicFramePr>
          <p:nvPr>
            <p:extLst>
              <p:ext uri="{D42A27DB-BD31-4B8C-83A1-F6EECF244321}">
                <p14:modId xmlns:p14="http://schemas.microsoft.com/office/powerpoint/2010/main" val="1569751146"/>
              </p:ext>
            </p:extLst>
          </p:nvPr>
        </p:nvGraphicFramePr>
        <p:xfrm>
          <a:off x="3467112" y="508595"/>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GAUTENG</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R296.9m (45%)</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R235m (39%)</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a:t>
                      </a:r>
                      <a:r>
                        <a:rPr lang="en-ZA" sz="800" baseline="0" dirty="0" smtClean="0">
                          <a:solidFill>
                            <a:schemeClr val="tx1"/>
                          </a:solidFill>
                          <a:latin typeface="Arial" pitchFamily="34" charset="0"/>
                          <a:cs typeface="Arial" pitchFamily="34" charset="0"/>
                        </a:rPr>
                        <a:t>3 745</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11</a:t>
                      </a:r>
                      <a:r>
                        <a:rPr lang="en-ZA" sz="900" b="1" baseline="0" dirty="0" smtClean="0">
                          <a:solidFill>
                            <a:schemeClr val="tx1"/>
                          </a:solidFill>
                          <a:latin typeface="Arial" pitchFamily="34" charset="0"/>
                          <a:cs typeface="Arial" pitchFamily="34" charset="0"/>
                        </a:rPr>
                        <a:t> 027</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104698868"/>
              </p:ext>
            </p:extLst>
          </p:nvPr>
        </p:nvGraphicFramePr>
        <p:xfrm>
          <a:off x="6553200" y="508595"/>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LIMPOPO</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R10.1m (2%)</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R10.1m (2%)</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697</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803</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430552221"/>
              </p:ext>
            </p:extLst>
          </p:nvPr>
        </p:nvGraphicFramePr>
        <p:xfrm>
          <a:off x="6553200" y="1929906"/>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MPUMALANGA</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R95.9m (14%)</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R44.5m (7%)</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a:t>
                      </a:r>
                      <a:r>
                        <a:rPr lang="en-ZA" sz="800" baseline="0" dirty="0" smtClean="0">
                          <a:solidFill>
                            <a:schemeClr val="tx1"/>
                          </a:solidFill>
                          <a:latin typeface="Arial" pitchFamily="34" charset="0"/>
                          <a:cs typeface="Arial" pitchFamily="34" charset="0"/>
                        </a:rPr>
                        <a:t> 102</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716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327918838"/>
              </p:ext>
            </p:extLst>
          </p:nvPr>
        </p:nvGraphicFramePr>
        <p:xfrm>
          <a:off x="6553200" y="3331719"/>
          <a:ext cx="2286000" cy="1188720"/>
        </p:xfrm>
        <a:graphic>
          <a:graphicData uri="http://schemas.openxmlformats.org/drawingml/2006/table">
            <a:tbl>
              <a:tblPr firstRow="1" bandRow="1">
                <a:tableStyleId>{5C22544A-7EE6-4342-B048-85BDC9FD1C3A}</a:tableStyleId>
              </a:tblPr>
              <a:tblGrid>
                <a:gridCol w="888464">
                  <a:extLst>
                    <a:ext uri="{9D8B030D-6E8A-4147-A177-3AD203B41FA5}">
                      <a16:colId xmlns:a16="http://schemas.microsoft.com/office/drawing/2014/main" val="20000"/>
                    </a:ext>
                  </a:extLst>
                </a:gridCol>
                <a:gridCol w="691277">
                  <a:extLst>
                    <a:ext uri="{9D8B030D-6E8A-4147-A177-3AD203B41FA5}">
                      <a16:colId xmlns:a16="http://schemas.microsoft.com/office/drawing/2014/main" val="20001"/>
                    </a:ext>
                  </a:extLst>
                </a:gridCol>
                <a:gridCol w="706259">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KWAZULU-NATAL</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R90.5m (14%)</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R95.3m (16%)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3</a:t>
                      </a:r>
                      <a:r>
                        <a:rPr lang="en-ZA" sz="800" baseline="0" dirty="0" smtClean="0">
                          <a:solidFill>
                            <a:schemeClr val="tx1"/>
                          </a:solidFill>
                          <a:latin typeface="Arial" pitchFamily="34" charset="0"/>
                          <a:cs typeface="Arial" pitchFamily="34" charset="0"/>
                        </a:rPr>
                        <a:t> 771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5</a:t>
                      </a:r>
                      <a:r>
                        <a:rPr lang="en-ZA" sz="900" b="1" baseline="0" dirty="0" smtClean="0">
                          <a:solidFill>
                            <a:schemeClr val="tx1"/>
                          </a:solidFill>
                          <a:latin typeface="Arial" pitchFamily="34" charset="0"/>
                          <a:cs typeface="Arial" pitchFamily="34" charset="0"/>
                        </a:rPr>
                        <a:t> 822</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930152887"/>
              </p:ext>
            </p:extLst>
          </p:nvPr>
        </p:nvGraphicFramePr>
        <p:xfrm>
          <a:off x="228600" y="1922775"/>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FREE STATE</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R20.6m (3%)</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R16m (3%)</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a:t>
                      </a:r>
                      <a:r>
                        <a:rPr lang="en-ZA" sz="800" baseline="0" dirty="0" smtClean="0">
                          <a:solidFill>
                            <a:schemeClr val="tx1"/>
                          </a:solidFill>
                          <a:latin typeface="Arial" pitchFamily="34" charset="0"/>
                          <a:cs typeface="Arial" pitchFamily="34" charset="0"/>
                        </a:rPr>
                        <a:t> 586</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470</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331358806"/>
              </p:ext>
            </p:extLst>
          </p:nvPr>
        </p:nvGraphicFramePr>
        <p:xfrm>
          <a:off x="228600" y="3262683"/>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NORTHERN CAPE</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R21.7m (3%)</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R7.9m (1%)</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1</a:t>
                      </a:r>
                      <a:r>
                        <a:rPr lang="en-ZA" sz="800" baseline="0" dirty="0" smtClean="0">
                          <a:solidFill>
                            <a:schemeClr val="tx1"/>
                          </a:solidFill>
                          <a:latin typeface="Arial" pitchFamily="34" charset="0"/>
                          <a:cs typeface="Arial" pitchFamily="34" charset="0"/>
                        </a:rPr>
                        <a:t>41</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362</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206228463"/>
              </p:ext>
            </p:extLst>
          </p:nvPr>
        </p:nvGraphicFramePr>
        <p:xfrm>
          <a:off x="228600" y="4478115"/>
          <a:ext cx="4191025" cy="1432560"/>
        </p:xfrm>
        <a:graphic>
          <a:graphicData uri="http://schemas.openxmlformats.org/drawingml/2006/table">
            <a:tbl>
              <a:tblPr firstRow="1" bandRow="1">
                <a:tableStyleId>{5C22544A-7EE6-4342-B048-85BDC9FD1C3A}</a:tableStyleId>
              </a:tblPr>
              <a:tblGrid>
                <a:gridCol w="1276954">
                  <a:extLst>
                    <a:ext uri="{9D8B030D-6E8A-4147-A177-3AD203B41FA5}">
                      <a16:colId xmlns:a16="http://schemas.microsoft.com/office/drawing/2014/main" val="20000"/>
                    </a:ext>
                  </a:extLst>
                </a:gridCol>
                <a:gridCol w="1418837">
                  <a:extLst>
                    <a:ext uri="{9D8B030D-6E8A-4147-A177-3AD203B41FA5}">
                      <a16:colId xmlns:a16="http://schemas.microsoft.com/office/drawing/2014/main" val="20001"/>
                    </a:ext>
                  </a:extLst>
                </a:gridCol>
                <a:gridCol w="1495234">
                  <a:extLst>
                    <a:ext uri="{9D8B030D-6E8A-4147-A177-3AD203B41FA5}">
                      <a16:colId xmlns:a16="http://schemas.microsoft.com/office/drawing/2014/main" val="20002"/>
                    </a:ext>
                  </a:extLst>
                </a:gridCol>
              </a:tblGrid>
              <a:tr h="207900">
                <a:tc gridSpan="3">
                  <a:txBody>
                    <a:bodyPr/>
                    <a:lstStyle/>
                    <a:p>
                      <a:pPr algn="ctr"/>
                      <a:r>
                        <a:rPr lang="en-ZA" sz="1400" b="1" dirty="0" smtClean="0">
                          <a:solidFill>
                            <a:schemeClr val="tx1"/>
                          </a:solidFill>
                          <a:latin typeface="Arial" pitchFamily="34" charset="0"/>
                          <a:cs typeface="Arial" pitchFamily="34" charset="0"/>
                        </a:rPr>
                        <a:t>WESTERN</a:t>
                      </a:r>
                      <a:r>
                        <a:rPr lang="en-ZA" sz="1400" b="1" baseline="0" dirty="0" smtClean="0">
                          <a:solidFill>
                            <a:schemeClr val="tx1"/>
                          </a:solidFill>
                          <a:latin typeface="Arial" pitchFamily="34" charset="0"/>
                          <a:cs typeface="Arial" pitchFamily="34" charset="0"/>
                        </a:rPr>
                        <a:t> CAPE</a:t>
                      </a:r>
                      <a:endParaRPr lang="en-ZA" sz="14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b="1" dirty="0" smtClean="0">
                          <a:solidFill>
                            <a:schemeClr val="tx1"/>
                          </a:solidFill>
                          <a:latin typeface="Arial" pitchFamily="34" charset="0"/>
                          <a:cs typeface="Arial" pitchFamily="34" charset="0"/>
                        </a:rPr>
                        <a:t>2014/15</a:t>
                      </a:r>
                      <a:endParaRPr lang="en-ZA" sz="12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2015/16</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207900">
                <a:tc>
                  <a:txBody>
                    <a:bodyPr/>
                    <a:lstStyle/>
                    <a:p>
                      <a:r>
                        <a:rPr lang="en-ZA" sz="1400" dirty="0" smtClean="0">
                          <a:solidFill>
                            <a:schemeClr val="tx1"/>
                          </a:solidFill>
                          <a:latin typeface="Arial" pitchFamily="34" charset="0"/>
                          <a:cs typeface="Arial" pitchFamily="34" charset="0"/>
                        </a:rPr>
                        <a:t>Claims paid</a:t>
                      </a:r>
                      <a:endParaRPr lang="en-ZA"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R78.1m (12%)</a:t>
                      </a:r>
                      <a:endParaRPr lang="en-ZA" sz="12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R131.9m (22%)</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207900">
                <a:tc>
                  <a:txBody>
                    <a:bodyPr/>
                    <a:lstStyle/>
                    <a:p>
                      <a:r>
                        <a:rPr lang="en-ZA" sz="1400" dirty="0" smtClean="0">
                          <a:solidFill>
                            <a:schemeClr val="tx1"/>
                          </a:solidFill>
                          <a:latin typeface="Arial" pitchFamily="34" charset="0"/>
                          <a:cs typeface="Arial" pitchFamily="34" charset="0"/>
                        </a:rPr>
                        <a:t>Jobs supported</a:t>
                      </a:r>
                      <a:endParaRPr lang="en-ZA"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9</a:t>
                      </a:r>
                      <a:r>
                        <a:rPr lang="en-ZA" sz="1200" baseline="0" dirty="0" smtClean="0">
                          <a:solidFill>
                            <a:schemeClr val="tx1"/>
                          </a:solidFill>
                          <a:latin typeface="Arial" pitchFamily="34" charset="0"/>
                          <a:cs typeface="Arial" pitchFamily="34" charset="0"/>
                        </a:rPr>
                        <a:t> 330</a:t>
                      </a:r>
                      <a:endParaRPr lang="en-ZA" sz="12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8</a:t>
                      </a:r>
                      <a:r>
                        <a:rPr lang="en-ZA" sz="1400" b="1" baseline="0" dirty="0" smtClean="0">
                          <a:solidFill>
                            <a:schemeClr val="tx1"/>
                          </a:solidFill>
                          <a:latin typeface="Arial" pitchFamily="34" charset="0"/>
                          <a:cs typeface="Arial" pitchFamily="34" charset="0"/>
                        </a:rPr>
                        <a:t> 123</a:t>
                      </a:r>
                      <a:endParaRPr lang="en-ZA" sz="14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226793892"/>
              </p:ext>
            </p:extLst>
          </p:nvPr>
        </p:nvGraphicFramePr>
        <p:xfrm>
          <a:off x="4495800" y="4655828"/>
          <a:ext cx="2285999" cy="1188720"/>
        </p:xfrm>
        <a:graphic>
          <a:graphicData uri="http://schemas.openxmlformats.org/drawingml/2006/table">
            <a:tbl>
              <a:tblPr firstRow="1" bandRow="1">
                <a:tableStyleId>{5C22544A-7EE6-4342-B048-85BDC9FD1C3A}</a:tableStyleId>
              </a:tblPr>
              <a:tblGrid>
                <a:gridCol w="696516">
                  <a:extLst>
                    <a:ext uri="{9D8B030D-6E8A-4147-A177-3AD203B41FA5}">
                      <a16:colId xmlns:a16="http://schemas.microsoft.com/office/drawing/2014/main" val="20000"/>
                    </a:ext>
                  </a:extLst>
                </a:gridCol>
                <a:gridCol w="773906">
                  <a:extLst>
                    <a:ext uri="{9D8B030D-6E8A-4147-A177-3AD203B41FA5}">
                      <a16:colId xmlns:a16="http://schemas.microsoft.com/office/drawing/2014/main" val="20001"/>
                    </a:ext>
                  </a:extLst>
                </a:gridCol>
                <a:gridCol w="815577">
                  <a:extLst>
                    <a:ext uri="{9D8B030D-6E8A-4147-A177-3AD203B41FA5}">
                      <a16:colId xmlns:a16="http://schemas.microsoft.com/office/drawing/2014/main" val="20002"/>
                    </a:ext>
                  </a:extLst>
                </a:gridCol>
              </a:tblGrid>
              <a:tr h="207900">
                <a:tc gridSpan="3">
                  <a:txBody>
                    <a:bodyPr/>
                    <a:lstStyle/>
                    <a:p>
                      <a:pPr algn="ctr"/>
                      <a:r>
                        <a:rPr lang="en-ZA" sz="900" b="1" dirty="0" smtClean="0">
                          <a:solidFill>
                            <a:schemeClr val="tx1"/>
                          </a:solidFill>
                          <a:latin typeface="Arial" pitchFamily="34" charset="0"/>
                          <a:cs typeface="Arial" pitchFamily="34" charset="0"/>
                        </a:rPr>
                        <a:t>EASTERN CAPE</a:t>
                      </a:r>
                      <a:endParaRPr lang="en-ZA" sz="9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07900">
                <a:tc>
                  <a:txBody>
                    <a:bodyPr/>
                    <a:lstStyle/>
                    <a:p>
                      <a:endParaRPr lang="en-ZA"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800" b="1" dirty="0" smtClean="0">
                          <a:solidFill>
                            <a:schemeClr val="tx1"/>
                          </a:solidFill>
                          <a:latin typeface="Arial" pitchFamily="34" charset="0"/>
                          <a:cs typeface="Arial" pitchFamily="34" charset="0"/>
                        </a:rPr>
                        <a:t>2014/15</a:t>
                      </a:r>
                      <a:endParaRPr lang="en-ZA" sz="800" b="1" dirty="0">
                        <a:solidFill>
                          <a:schemeClr val="tx1"/>
                        </a:solidFill>
                        <a:latin typeface="Arial" pitchFamily="34" charset="0"/>
                        <a:cs typeface="Arial"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2015/16</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900">
                <a:tc>
                  <a:txBody>
                    <a:bodyPr/>
                    <a:lstStyle/>
                    <a:p>
                      <a:r>
                        <a:rPr lang="en-ZA" sz="900" dirty="0" smtClean="0">
                          <a:solidFill>
                            <a:schemeClr val="tx1"/>
                          </a:solidFill>
                          <a:latin typeface="Arial" pitchFamily="34" charset="0"/>
                          <a:cs typeface="Arial" pitchFamily="34" charset="0"/>
                        </a:rPr>
                        <a:t>Claims paid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R33m (5%)</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R49m (8%)</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900">
                <a:tc>
                  <a:txBody>
                    <a:bodyPr/>
                    <a:lstStyle/>
                    <a:p>
                      <a:r>
                        <a:rPr lang="en-ZA" sz="900" dirty="0" smtClean="0">
                          <a:solidFill>
                            <a:schemeClr val="tx1"/>
                          </a:solidFill>
                          <a:latin typeface="Arial" pitchFamily="34" charset="0"/>
                          <a:cs typeface="Arial" pitchFamily="34" charset="0"/>
                        </a:rPr>
                        <a:t>Jobs supported</a:t>
                      </a:r>
                      <a:endParaRPr lang="en-ZA"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dirty="0" smtClean="0">
                          <a:solidFill>
                            <a:schemeClr val="tx1"/>
                          </a:solidFill>
                          <a:latin typeface="Arial" pitchFamily="34" charset="0"/>
                          <a:cs typeface="Arial" pitchFamily="34" charset="0"/>
                        </a:rPr>
                        <a:t>2</a:t>
                      </a:r>
                      <a:r>
                        <a:rPr lang="en-ZA" sz="800" baseline="0" dirty="0" smtClean="0">
                          <a:solidFill>
                            <a:schemeClr val="tx1"/>
                          </a:solidFill>
                          <a:latin typeface="Arial" pitchFamily="34" charset="0"/>
                          <a:cs typeface="Arial" pitchFamily="34" charset="0"/>
                        </a:rPr>
                        <a:t> 424</a:t>
                      </a:r>
                      <a:endParaRPr lang="en-ZA" sz="800" dirty="0">
                        <a:solidFill>
                          <a:schemeClr val="tx1"/>
                        </a:solidFill>
                        <a:latin typeface="Arial" pitchFamily="34" charset="0"/>
                        <a:cs typeface="Arial"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b="1" dirty="0" smtClean="0">
                          <a:solidFill>
                            <a:schemeClr val="tx1"/>
                          </a:solidFill>
                          <a:latin typeface="Arial" pitchFamily="34" charset="0"/>
                          <a:cs typeface="Arial" pitchFamily="34" charset="0"/>
                        </a:rPr>
                        <a:t>3</a:t>
                      </a:r>
                      <a:r>
                        <a:rPr lang="en-ZA" sz="900" b="1" baseline="0" dirty="0" smtClean="0">
                          <a:solidFill>
                            <a:schemeClr val="tx1"/>
                          </a:solidFill>
                          <a:latin typeface="Arial" pitchFamily="34" charset="0"/>
                          <a:cs typeface="Arial" pitchFamily="34" charset="0"/>
                        </a:rPr>
                        <a:t> 740</a:t>
                      </a:r>
                      <a:endParaRPr lang="en-ZA" sz="900" b="1" dirty="0">
                        <a:solidFill>
                          <a:schemeClr val="tx1"/>
                        </a:solidFill>
                        <a:latin typeface="Arial" pitchFamily="34" charset="0"/>
                        <a:cs typeface="Arial"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37" name="Elbow Connector 36"/>
          <p:cNvCxnSpPr>
            <a:endCxn id="34" idx="3"/>
          </p:cNvCxnSpPr>
          <p:nvPr/>
        </p:nvCxnSpPr>
        <p:spPr bwMode="auto">
          <a:xfrm rot="10800000" flipV="1">
            <a:off x="2514600" y="3505199"/>
            <a:ext cx="1143003" cy="351843"/>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sp>
        <p:nvSpPr>
          <p:cNvPr id="25" name="TextBox 24"/>
          <p:cNvSpPr txBox="1"/>
          <p:nvPr/>
        </p:nvSpPr>
        <p:spPr>
          <a:xfrm>
            <a:off x="2419357" y="6046149"/>
            <a:ext cx="5734043" cy="584775"/>
          </a:xfrm>
          <a:prstGeom prst="rect">
            <a:avLst/>
          </a:prstGeom>
          <a:noFill/>
          <a:ln w="28575">
            <a:solidFill>
              <a:srgbClr val="499200"/>
            </a:solidFill>
          </a:ln>
        </p:spPr>
        <p:txBody>
          <a:bodyPr wrap="square" rtlCol="0">
            <a:spAutoFit/>
          </a:bodyPr>
          <a:lstStyle/>
          <a:p>
            <a:r>
              <a:rPr lang="en-ZA" sz="1600" b="1" dirty="0" smtClean="0">
                <a:solidFill>
                  <a:srgbClr val="660066"/>
                </a:solidFill>
                <a:latin typeface="Arial" panose="020B0604020202020204" pitchFamily="34" charset="0"/>
                <a:cs typeface="Arial" panose="020B0604020202020204" pitchFamily="34" charset="0"/>
              </a:rPr>
              <a:t>WC accounted for 22% of the total value of claims paid during 2015/16</a:t>
            </a:r>
            <a:endParaRPr lang="en-ZA" sz="16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049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37</a:t>
            </a:fld>
            <a:endParaRPr lang="en-US"/>
          </a:p>
        </p:txBody>
      </p:sp>
      <p:sp>
        <p:nvSpPr>
          <p:cNvPr id="6" name="Title 1"/>
          <p:cNvSpPr txBox="1">
            <a:spLocks/>
          </p:cNvSpPr>
          <p:nvPr/>
        </p:nvSpPr>
        <p:spPr bwMode="auto">
          <a:xfrm>
            <a:off x="685800" y="19793"/>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400" b="1" kern="0" dirty="0" smtClean="0">
                <a:solidFill>
                  <a:srgbClr val="499200"/>
                </a:solidFill>
                <a:latin typeface="Arial Black" panose="020B0A04020102020204" pitchFamily="34" charset="0"/>
                <a:cs typeface="Arial" pitchFamily="34" charset="0"/>
              </a:rPr>
              <a:t>MIP SECTOR INFORMATION: WESTERN CAPE</a:t>
            </a:r>
            <a:endParaRPr lang="en-ZA" sz="1400" b="1" kern="0" dirty="0">
              <a:solidFill>
                <a:srgbClr val="499200"/>
              </a:solidFill>
              <a:latin typeface="Arial Black" panose="020B0A04020102020204" pitchFamily="34" charset="0"/>
              <a:cs typeface="Arial" pitchFamily="34" charset="0"/>
            </a:endParaRPr>
          </a:p>
        </p:txBody>
      </p:sp>
      <p:graphicFrame>
        <p:nvGraphicFramePr>
          <p:cNvPr id="13" name="Content Placeholder 6"/>
          <p:cNvGraphicFramePr>
            <a:graphicFrameLocks noGrp="1"/>
          </p:cNvGraphicFramePr>
          <p:nvPr>
            <p:ph idx="1"/>
            <p:extLst>
              <p:ext uri="{D42A27DB-BD31-4B8C-83A1-F6EECF244321}">
                <p14:modId xmlns:p14="http://schemas.microsoft.com/office/powerpoint/2010/main" val="1754634707"/>
              </p:ext>
            </p:extLst>
          </p:nvPr>
        </p:nvGraphicFramePr>
        <p:xfrm>
          <a:off x="685800" y="609600"/>
          <a:ext cx="7772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8823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0"/>
            <a:ext cx="8461513" cy="457200"/>
          </a:xfrm>
        </p:spPr>
        <p:txBody>
          <a:bodyPr/>
          <a:lstStyle/>
          <a:p>
            <a:r>
              <a:rPr lang="en-ZA" sz="1400" dirty="0" smtClean="0">
                <a:solidFill>
                  <a:srgbClr val="499200"/>
                </a:solidFill>
                <a:latin typeface="Arial Black" pitchFamily="34" charset="0"/>
              </a:rPr>
              <a:t>NATIONAL:</a:t>
            </a:r>
            <a:r>
              <a:rPr lang="en-ZA" sz="1400" dirty="0" smtClean="0">
                <a:solidFill>
                  <a:srgbClr val="660066"/>
                </a:solidFill>
                <a:latin typeface="Arial Black" pitchFamily="34" charset="0"/>
              </a:rPr>
              <a:t> </a:t>
            </a:r>
            <a:r>
              <a:rPr lang="en-ZA" sz="1400" dirty="0" smtClean="0">
                <a:solidFill>
                  <a:srgbClr val="499200"/>
                </a:solidFill>
                <a:latin typeface="Arial Black" pitchFamily="34" charset="0"/>
              </a:rPr>
              <a:t>MIP TOP FIVE CLAIMS PAID</a:t>
            </a:r>
            <a:endParaRPr lang="en-ZA" sz="1400" dirty="0">
              <a:solidFill>
                <a:srgbClr val="499200"/>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38</a:t>
            </a:fld>
            <a:endParaRPr lang="en-US"/>
          </a:p>
        </p:txBody>
      </p:sp>
      <p:sp>
        <p:nvSpPr>
          <p:cNvPr id="5" name="Rectangle 4"/>
          <p:cNvSpPr>
            <a:spLocks noChangeArrowheads="1"/>
          </p:cNvSpPr>
          <p:nvPr/>
        </p:nvSpPr>
        <p:spPr bwMode="auto">
          <a:xfrm>
            <a:off x="96361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30107181"/>
              </p:ext>
            </p:extLst>
          </p:nvPr>
        </p:nvGraphicFramePr>
        <p:xfrm>
          <a:off x="344281" y="509584"/>
          <a:ext cx="8647319" cy="5129216"/>
        </p:xfrm>
        <a:graphic>
          <a:graphicData uri="http://schemas.openxmlformats.org/drawingml/2006/table">
            <a:tbl>
              <a:tblPr firstRow="1" firstCol="1" bandRow="1">
                <a:tableStyleId>{5C22544A-7EE6-4342-B048-85BDC9FD1C3A}</a:tableStyleId>
              </a:tblPr>
              <a:tblGrid>
                <a:gridCol w="3013293">
                  <a:extLst>
                    <a:ext uri="{9D8B030D-6E8A-4147-A177-3AD203B41FA5}">
                      <a16:colId xmlns:a16="http://schemas.microsoft.com/office/drawing/2014/main" val="20000"/>
                    </a:ext>
                  </a:extLst>
                </a:gridCol>
                <a:gridCol w="258602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410769">
                <a:tc>
                  <a:txBody>
                    <a:bodyPr/>
                    <a:lstStyle/>
                    <a:p>
                      <a:pPr algn="ctr">
                        <a:lnSpc>
                          <a:spcPct val="118000"/>
                        </a:lnSpc>
                        <a:spcAft>
                          <a:spcPts val="0"/>
                        </a:spcAft>
                      </a:pPr>
                      <a:endParaRPr lang="en-ZA" sz="1200" b="1" kern="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Claims paid: R965 </a:t>
                      </a:r>
                      <a:r>
                        <a:rPr lang="en-ZA" sz="1200" b="1" kern="0" dirty="0">
                          <a:solidFill>
                            <a:schemeClr val="tx1"/>
                          </a:solidFill>
                          <a:effectLst/>
                          <a:latin typeface="Arial" panose="020B0604020202020204" pitchFamily="34" charset="0"/>
                          <a:cs typeface="Arial" panose="020B0604020202020204" pitchFamily="34" charset="0"/>
                        </a:rPr>
                        <a:t>280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Electrical system for new Ford T6 project</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Actual</a:t>
                      </a:r>
                      <a:r>
                        <a:rPr lang="en-ZA" sz="1200" b="1" kern="0" baseline="0" dirty="0" smtClean="0">
                          <a:solidFill>
                            <a:schemeClr val="tx1"/>
                          </a:solidFill>
                          <a:effectLst/>
                          <a:latin typeface="Arial" panose="020B0604020202020204" pitchFamily="34" charset="0"/>
                          <a:cs typeface="Arial" panose="020B0604020202020204" pitchFamily="34" charset="0"/>
                        </a:rPr>
                        <a:t> Jobs: </a:t>
                      </a:r>
                      <a:r>
                        <a:rPr lang="en-ZA" sz="1200" b="1" kern="0" dirty="0" smtClean="0">
                          <a:solidFill>
                            <a:schemeClr val="tx1"/>
                          </a:solidFill>
                          <a:effectLst/>
                          <a:latin typeface="Arial" panose="020B0604020202020204" pitchFamily="34" charset="0"/>
                          <a:cs typeface="Arial" panose="020B0604020202020204" pitchFamily="34" charset="0"/>
                        </a:rPr>
                        <a:t>915</a:t>
                      </a:r>
                      <a:endParaRPr lang="en-ZA" sz="1200" b="1" kern="1400" dirty="0">
                        <a:solidFill>
                          <a:schemeClr val="tx1"/>
                        </a:solidFill>
                        <a:effectLst/>
                        <a:latin typeface="Arial" panose="020B0604020202020204" pitchFamily="34" charset="0"/>
                        <a:cs typeface="Arial" panose="020B0604020202020204" pitchFamily="34" charset="0"/>
                      </a:endParaRPr>
                    </a:p>
                  </a:txBody>
                  <a:tcPr marL="52643" marR="52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nSpc>
                          <a:spcPct val="118000"/>
                        </a:lnSpc>
                        <a:spcAft>
                          <a:spcPts val="0"/>
                        </a:spcAft>
                      </a:pP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r>
                        <a:rPr lang="en-ZA" sz="1200" b="1" kern="1400" dirty="0" smtClean="0">
                          <a:solidFill>
                            <a:schemeClr val="tx1"/>
                          </a:solidFill>
                          <a:effectLst/>
                          <a:latin typeface="Arial" panose="020B0604020202020204" pitchFamily="34" charset="0"/>
                          <a:cs typeface="Arial" panose="020B0604020202020204" pitchFamily="34" charset="0"/>
                        </a:rPr>
                        <a:t>Claims</a:t>
                      </a:r>
                      <a:r>
                        <a:rPr lang="en-ZA" sz="1200" b="1" kern="1400" baseline="0" dirty="0" smtClean="0">
                          <a:solidFill>
                            <a:schemeClr val="tx1"/>
                          </a:solidFill>
                          <a:effectLst/>
                          <a:latin typeface="Arial" panose="020B0604020202020204" pitchFamily="34" charset="0"/>
                          <a:cs typeface="Arial" panose="020B0604020202020204" pitchFamily="34" charset="0"/>
                        </a:rPr>
                        <a:t> paid: </a:t>
                      </a:r>
                      <a:r>
                        <a:rPr lang="en-ZA" sz="1200" b="1" kern="0" dirty="0" smtClean="0">
                          <a:solidFill>
                            <a:schemeClr val="tx1"/>
                          </a:solidFill>
                          <a:effectLst/>
                          <a:latin typeface="Arial" panose="020B0604020202020204" pitchFamily="34" charset="0"/>
                          <a:cs typeface="Arial" panose="020B0604020202020204" pitchFamily="34" charset="0"/>
                        </a:rPr>
                        <a:t>R481 </a:t>
                      </a:r>
                      <a:r>
                        <a:rPr lang="en-ZA" sz="1200" b="1" kern="0" dirty="0">
                          <a:solidFill>
                            <a:schemeClr val="tx1"/>
                          </a:solidFill>
                          <a:effectLst/>
                          <a:latin typeface="Arial" panose="020B0604020202020204" pitchFamily="34" charset="0"/>
                          <a:cs typeface="Arial" panose="020B0604020202020204" pitchFamily="34" charset="0"/>
                        </a:rPr>
                        <a:t>500</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Health Shoes</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Actual</a:t>
                      </a:r>
                      <a:r>
                        <a:rPr lang="en-ZA" sz="1200" b="1" kern="0" baseline="0" dirty="0" smtClean="0">
                          <a:solidFill>
                            <a:schemeClr val="tx1"/>
                          </a:solidFill>
                          <a:effectLst/>
                          <a:latin typeface="Arial" panose="020B0604020202020204" pitchFamily="34" charset="0"/>
                          <a:cs typeface="Arial" panose="020B0604020202020204" pitchFamily="34" charset="0"/>
                        </a:rPr>
                        <a:t> Jobs: </a:t>
                      </a:r>
                      <a:r>
                        <a:rPr lang="en-ZA" sz="1200" b="1" kern="0" dirty="0" smtClean="0">
                          <a:solidFill>
                            <a:schemeClr val="tx1"/>
                          </a:solidFill>
                          <a:effectLst/>
                          <a:latin typeface="Arial" panose="020B0604020202020204" pitchFamily="34" charset="0"/>
                          <a:cs typeface="Arial" panose="020B0604020202020204" pitchFamily="34" charset="0"/>
                        </a:rPr>
                        <a:t>524</a:t>
                      </a:r>
                      <a:endParaRPr lang="en-ZA" sz="1200" b="1" kern="1400" dirty="0">
                        <a:solidFill>
                          <a:schemeClr val="tx1"/>
                        </a:solidFill>
                        <a:effectLst/>
                        <a:latin typeface="Arial" panose="020B0604020202020204" pitchFamily="34" charset="0"/>
                        <a:cs typeface="Arial" panose="020B0604020202020204" pitchFamily="34" charset="0"/>
                      </a:endParaRPr>
                    </a:p>
                  </a:txBody>
                  <a:tcPr marL="52643" marR="52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Claims paid: R6 </a:t>
                      </a:r>
                      <a:r>
                        <a:rPr lang="en-ZA" sz="12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Chest Freezers and Refrigerators</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Actual Jobs: 857</a:t>
                      </a:r>
                      <a:endParaRPr lang="en-ZA" sz="1200" b="1" kern="1400" dirty="0">
                        <a:solidFill>
                          <a:schemeClr val="tx1"/>
                        </a:solidFill>
                        <a:effectLst/>
                        <a:latin typeface="Arial" panose="020B0604020202020204" pitchFamily="34" charset="0"/>
                        <a:cs typeface="Arial" panose="020B0604020202020204" pitchFamily="34" charset="0"/>
                      </a:endParaRPr>
                    </a:p>
                  </a:txBody>
                  <a:tcPr marL="52643" marR="52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8447">
                <a:tc>
                  <a:txBody>
                    <a:bodyPr/>
                    <a:lstStyle/>
                    <a:p>
                      <a:pPr algn="ctr">
                        <a:lnSpc>
                          <a:spcPct val="118000"/>
                        </a:lnSpc>
                        <a:spcAft>
                          <a:spcPts val="0"/>
                        </a:spcAft>
                      </a:pPr>
                      <a:r>
                        <a:rPr lang="en-ZA" sz="1800" b="1" u="sng" kern="0" dirty="0">
                          <a:solidFill>
                            <a:schemeClr val="tx1"/>
                          </a:solidFill>
                          <a:effectLst/>
                          <a:latin typeface="Arial" panose="020B0604020202020204" pitchFamily="34" charset="0"/>
                          <a:cs typeface="Arial" panose="020B0604020202020204" pitchFamily="34" charset="0"/>
                        </a:rPr>
                        <a:t>Carnival Foods CC</a:t>
                      </a:r>
                      <a:endParaRPr lang="en-ZA" sz="1800" b="1" u="sng"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Claims paid: R1.8 </a:t>
                      </a:r>
                      <a:r>
                        <a:rPr lang="en-ZA" sz="12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Starch products</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Actual</a:t>
                      </a:r>
                      <a:r>
                        <a:rPr lang="en-ZA" sz="1200" b="1" kern="0" baseline="0" dirty="0" smtClean="0">
                          <a:solidFill>
                            <a:schemeClr val="tx1"/>
                          </a:solidFill>
                          <a:effectLst/>
                          <a:latin typeface="Arial" panose="020B0604020202020204" pitchFamily="34" charset="0"/>
                          <a:cs typeface="Arial" panose="020B0604020202020204" pitchFamily="34" charset="0"/>
                        </a:rPr>
                        <a:t> Jobs: </a:t>
                      </a:r>
                      <a:r>
                        <a:rPr lang="en-ZA" sz="1200" b="1" kern="0" dirty="0" smtClean="0">
                          <a:solidFill>
                            <a:schemeClr val="tx1"/>
                          </a:solidFill>
                          <a:effectLst/>
                          <a:latin typeface="Arial" panose="020B0604020202020204" pitchFamily="34" charset="0"/>
                          <a:cs typeface="Arial" panose="020B0604020202020204" pitchFamily="34" charset="0"/>
                        </a:rPr>
                        <a:t>525</a:t>
                      </a:r>
                      <a:endParaRPr lang="en-ZA" sz="1200" b="1" kern="1400" dirty="0">
                        <a:solidFill>
                          <a:schemeClr val="tx1"/>
                        </a:solidFill>
                        <a:effectLst/>
                        <a:latin typeface="Arial" panose="020B0604020202020204" pitchFamily="34" charset="0"/>
                        <a:cs typeface="Arial" panose="020B0604020202020204" pitchFamily="34" charset="0"/>
                      </a:endParaRPr>
                    </a:p>
                  </a:txBody>
                  <a:tcPr marL="52643" marR="52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a:txBody>
                    <a:bodyPr/>
                    <a:lstStyle/>
                    <a:p>
                      <a:pPr algn="ctr">
                        <a:lnSpc>
                          <a:spcPct val="118000"/>
                        </a:lnSpc>
                        <a:spcAft>
                          <a:spcPts val="0"/>
                        </a:spcAft>
                      </a:pPr>
                      <a:endParaRPr lang="en-ZA" sz="1200" b="1" kern="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endParaRPr lang="en-ZA" sz="1200" b="1" kern="0" dirty="0" smtClean="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Claims paid: R5.3 </a:t>
                      </a:r>
                      <a:r>
                        <a:rPr lang="en-ZA" sz="1200" b="1" kern="0" dirty="0">
                          <a:solidFill>
                            <a:schemeClr val="tx1"/>
                          </a:solidFill>
                          <a:effectLst/>
                          <a:latin typeface="Arial" panose="020B0604020202020204" pitchFamily="34" charset="0"/>
                          <a:cs typeface="Arial" panose="020B0604020202020204" pitchFamily="34" charset="0"/>
                        </a:rPr>
                        <a:t>million</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3D TVs, LED TVs, LCD TVs and Fridges</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a:solidFill>
                            <a:schemeClr val="tx1"/>
                          </a:solidFill>
                          <a:effectLst/>
                          <a:latin typeface="Arial" panose="020B0604020202020204" pitchFamily="34" charset="0"/>
                          <a:cs typeface="Arial" panose="020B0604020202020204" pitchFamily="34" charset="0"/>
                        </a:rPr>
                        <a:t> </a:t>
                      </a:r>
                      <a:endParaRPr lang="en-ZA" sz="1200" b="1" kern="1400" dirty="0">
                        <a:solidFill>
                          <a:schemeClr val="tx1"/>
                        </a:solidFill>
                        <a:effectLst/>
                        <a:latin typeface="Arial" panose="020B0604020202020204" pitchFamily="34" charset="0"/>
                        <a:cs typeface="Arial" panose="020B0604020202020204" pitchFamily="34" charset="0"/>
                      </a:endParaRPr>
                    </a:p>
                    <a:p>
                      <a:pPr algn="ctr">
                        <a:lnSpc>
                          <a:spcPct val="118000"/>
                        </a:lnSpc>
                        <a:spcAft>
                          <a:spcPts val="0"/>
                        </a:spcAft>
                      </a:pPr>
                      <a:r>
                        <a:rPr lang="en-ZA" sz="1200" b="1" kern="0" dirty="0" smtClean="0">
                          <a:solidFill>
                            <a:schemeClr val="tx1"/>
                          </a:solidFill>
                          <a:effectLst/>
                          <a:latin typeface="Arial" panose="020B0604020202020204" pitchFamily="34" charset="0"/>
                          <a:cs typeface="Arial" panose="020B0604020202020204" pitchFamily="34" charset="0"/>
                        </a:rPr>
                        <a:t>Actual</a:t>
                      </a:r>
                      <a:r>
                        <a:rPr lang="en-ZA" sz="1200" b="1" kern="0" baseline="0" dirty="0" smtClean="0">
                          <a:solidFill>
                            <a:schemeClr val="tx1"/>
                          </a:solidFill>
                          <a:effectLst/>
                          <a:latin typeface="Arial" panose="020B0604020202020204" pitchFamily="34" charset="0"/>
                          <a:cs typeface="Arial" panose="020B0604020202020204" pitchFamily="34" charset="0"/>
                        </a:rPr>
                        <a:t> Jobs: </a:t>
                      </a:r>
                      <a:r>
                        <a:rPr lang="en-ZA" sz="1200" b="1" kern="0" dirty="0" smtClean="0">
                          <a:solidFill>
                            <a:schemeClr val="tx1"/>
                          </a:solidFill>
                          <a:effectLst/>
                          <a:latin typeface="Arial" panose="020B0604020202020204" pitchFamily="34" charset="0"/>
                          <a:cs typeface="Arial" panose="020B0604020202020204" pitchFamily="34" charset="0"/>
                        </a:rPr>
                        <a:t>465</a:t>
                      </a:r>
                      <a:endParaRPr lang="en-ZA" sz="1200" b="1" kern="1400" dirty="0">
                        <a:solidFill>
                          <a:schemeClr val="tx1"/>
                        </a:solidFill>
                        <a:effectLst/>
                        <a:latin typeface="Arial" panose="020B0604020202020204" pitchFamily="34" charset="0"/>
                        <a:cs typeface="Arial" panose="020B0604020202020204" pitchFamily="34" charset="0"/>
                      </a:endParaRPr>
                    </a:p>
                  </a:txBody>
                  <a:tcPr marL="52643" marR="52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28"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 y="533400"/>
            <a:ext cx="25717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16" y="1828800"/>
            <a:ext cx="2190750"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115" y="533400"/>
            <a:ext cx="199072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102" y="2971800"/>
            <a:ext cx="219075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112395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3667125" y="6400800"/>
            <a:ext cx="4057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altLang="en-US" sz="800" dirty="0" smtClean="0">
                <a:solidFill>
                  <a:srgbClr val="000000"/>
                </a:solidFill>
                <a:latin typeface="Arial" pitchFamily="34" charset="0"/>
                <a:ea typeface="Times New Roman" pitchFamily="18" charset="0"/>
                <a:cs typeface="Arial" pitchFamily="34" charset="0"/>
              </a:rPr>
              <a:t>Se</a:t>
            </a:r>
            <a:r>
              <a:rPr kumimoji="0" lang="en-ZA" altLang="en-US"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lection is based on highest number of actual jobs created </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9973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ZA" sz="2800" dirty="0" smtClean="0">
                <a:latin typeface="Arial" panose="020B0604020202020204" pitchFamily="34" charset="0"/>
                <a:cs typeface="Arial" panose="020B0604020202020204" pitchFamily="34" charset="0"/>
              </a:rPr>
              <a:t>APPROVALS IN THE SIC</a:t>
            </a:r>
            <a:endParaRPr lang="en-ZA"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39</a:t>
            </a:fld>
            <a:endParaRPr lang="en-US"/>
          </a:p>
        </p:txBody>
      </p:sp>
      <p:sp>
        <p:nvSpPr>
          <p:cNvPr id="5" name="TextBox 4"/>
          <p:cNvSpPr txBox="1"/>
          <p:nvPr/>
        </p:nvSpPr>
        <p:spPr>
          <a:xfrm>
            <a:off x="522514" y="914400"/>
            <a:ext cx="8011886" cy="461665"/>
          </a:xfrm>
          <a:prstGeom prst="rect">
            <a:avLst/>
          </a:prstGeom>
          <a:solidFill>
            <a:schemeClr val="accent6">
              <a:lumMod val="20000"/>
              <a:lumOff val="80000"/>
            </a:schemeClr>
          </a:solidFill>
          <a:ln w="28575">
            <a:solidFill>
              <a:schemeClr val="tx1"/>
            </a:solidFill>
            <a:prstDash val="solid"/>
          </a:ln>
        </p:spPr>
        <p:txBody>
          <a:bodyPr wrap="square" rtlCol="0">
            <a:spAutoFit/>
          </a:bodyPr>
          <a:lstStyle/>
          <a:p>
            <a:pPr algn="ctr"/>
            <a:r>
              <a:rPr lang="en-ZA" dirty="0" smtClean="0"/>
              <a:t>SIC contributed 9%</a:t>
            </a:r>
            <a:r>
              <a:rPr lang="en-ZA" dirty="0" smtClean="0">
                <a:solidFill>
                  <a:srgbClr val="FF0000"/>
                </a:solidFill>
              </a:rPr>
              <a:t> </a:t>
            </a:r>
            <a:r>
              <a:rPr lang="en-ZA" dirty="0" smtClean="0"/>
              <a:t>of total approvals</a:t>
            </a:r>
            <a:endParaRPr lang="en-ZA" dirty="0"/>
          </a:p>
        </p:txBody>
      </p:sp>
      <p:graphicFrame>
        <p:nvGraphicFramePr>
          <p:cNvPr id="9" name="Diagram 8"/>
          <p:cNvGraphicFramePr/>
          <p:nvPr>
            <p:extLst>
              <p:ext uri="{D42A27DB-BD31-4B8C-83A1-F6EECF244321}">
                <p14:modId xmlns:p14="http://schemas.microsoft.com/office/powerpoint/2010/main" val="203922830"/>
              </p:ext>
            </p:extLst>
          </p:nvPr>
        </p:nvGraphicFramePr>
        <p:xfrm>
          <a:off x="381000" y="1767168"/>
          <a:ext cx="8153400" cy="165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514" y="3301971"/>
            <a:ext cx="3733800" cy="1600200"/>
          </a:xfrm>
          <a:prstGeom prst="rect">
            <a:avLst/>
          </a:prstGeom>
        </p:spPr>
      </p:pic>
      <p:grpSp>
        <p:nvGrpSpPr>
          <p:cNvPr id="14" name="Group 13"/>
          <p:cNvGrpSpPr/>
          <p:nvPr/>
        </p:nvGrpSpPr>
        <p:grpSpPr>
          <a:xfrm>
            <a:off x="341412" y="4902171"/>
            <a:ext cx="4096004" cy="711257"/>
            <a:chOff x="4052322" y="812744"/>
            <a:chExt cx="4096004" cy="711257"/>
          </a:xfrm>
          <a:solidFill>
            <a:srgbClr val="0070C0"/>
          </a:solidFill>
        </p:grpSpPr>
        <p:sp>
          <p:nvSpPr>
            <p:cNvPr id="15" name="Rectangle 14"/>
            <p:cNvSpPr/>
            <p:nvPr/>
          </p:nvSpPr>
          <p:spPr>
            <a:xfrm>
              <a:off x="4052322" y="812744"/>
              <a:ext cx="4096004" cy="71125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4052322" y="965144"/>
              <a:ext cx="4096004" cy="558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800" b="1" dirty="0" smtClean="0">
                  <a:solidFill>
                    <a:schemeClr val="tx1"/>
                  </a:solidFill>
                  <a:latin typeface="Arial" pitchFamily="34" charset="0"/>
                  <a:cs typeface="Arial" pitchFamily="34" charset="0"/>
                </a:rPr>
                <a:t>70 347 </a:t>
              </a:r>
              <a:r>
                <a:rPr lang="en-ZA" sz="1400" b="1" dirty="0" smtClean="0">
                  <a:solidFill>
                    <a:schemeClr val="tx1"/>
                  </a:solidFill>
                  <a:latin typeface="Arial" pitchFamily="34" charset="0"/>
                  <a:cs typeface="Arial" pitchFamily="34" charset="0"/>
                </a:rPr>
                <a:t>Jobs projected (2014/15)</a:t>
              </a:r>
              <a:endParaRPr lang="en-ZA" sz="1400" b="1"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n-ZA" sz="1800" b="1" dirty="0" smtClean="0">
                  <a:solidFill>
                    <a:schemeClr val="tx1"/>
                  </a:solidFill>
                  <a:latin typeface="Arial" pitchFamily="34" charset="0"/>
                  <a:cs typeface="Arial" pitchFamily="34" charset="0"/>
                </a:rPr>
                <a:t>31 308 </a:t>
              </a:r>
              <a:r>
                <a:rPr lang="en-ZA" sz="1400" b="1" kern="1200" dirty="0" smtClean="0">
                  <a:solidFill>
                    <a:schemeClr val="tx1"/>
                  </a:solidFill>
                  <a:latin typeface="Arial" pitchFamily="34" charset="0"/>
                  <a:cs typeface="Arial" pitchFamily="34" charset="0"/>
                </a:rPr>
                <a:t>Jobs projected (2015/16)</a:t>
              </a:r>
              <a:endParaRPr lang="en-ZA" sz="2000" b="1" kern="1200" dirty="0">
                <a:solidFill>
                  <a:schemeClr val="tx1"/>
                </a:solidFill>
                <a:latin typeface="Arial" pitchFamily="34" charset="0"/>
                <a:cs typeface="Arial" pitchFamily="34" charset="0"/>
              </a:endParaRPr>
            </a:p>
          </p:txBody>
        </p:sp>
      </p:grpSp>
      <p:graphicFrame>
        <p:nvGraphicFramePr>
          <p:cNvPr id="18" name="Chart 17"/>
          <p:cNvGraphicFramePr/>
          <p:nvPr>
            <p:extLst>
              <p:ext uri="{D42A27DB-BD31-4B8C-83A1-F6EECF244321}">
                <p14:modId xmlns:p14="http://schemas.microsoft.com/office/powerpoint/2010/main" val="844637811"/>
              </p:ext>
            </p:extLst>
          </p:nvPr>
        </p:nvGraphicFramePr>
        <p:xfrm>
          <a:off x="4539050" y="3369548"/>
          <a:ext cx="3995350" cy="22438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59111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22" y="304800"/>
            <a:ext cx="8461420" cy="442388"/>
          </a:xfrm>
        </p:spPr>
        <p:txBody>
          <a:bodyPr>
            <a:noAutofit/>
          </a:bodyPr>
          <a:lstStyle/>
          <a:p>
            <a:pPr algn="ctr"/>
            <a:r>
              <a:rPr lang="en-ZA" sz="1600" dirty="0" smtClean="0">
                <a:solidFill>
                  <a:srgbClr val="499200"/>
                </a:solidFill>
                <a:latin typeface="Arial Black" pitchFamily="34" charset="0"/>
              </a:rPr>
              <a:t>OVERALL IDAD </a:t>
            </a:r>
            <a:r>
              <a:rPr lang="en-ZA" sz="1600" dirty="0">
                <a:solidFill>
                  <a:srgbClr val="499200"/>
                </a:solidFill>
                <a:latin typeface="Arial Black" pitchFamily="34" charset="0"/>
              </a:rPr>
              <a:t>INCENTIVE PERFORMANCE </a:t>
            </a:r>
            <a:r>
              <a:rPr lang="en-ZA" sz="1600" dirty="0" smtClean="0">
                <a:solidFill>
                  <a:srgbClr val="499200"/>
                </a:solidFill>
                <a:latin typeface="Arial Black" pitchFamily="34" charset="0"/>
              </a:rPr>
              <a:t>ACROSS THE CLUSTER </a:t>
            </a:r>
            <a:r>
              <a:rPr lang="en-ZA" sz="1600" dirty="0">
                <a:solidFill>
                  <a:srgbClr val="499200"/>
                </a:solidFill>
                <a:latin typeface="Arial Black" pitchFamily="34" charset="0"/>
              </a:rPr>
              <a:t/>
            </a:r>
            <a:br>
              <a:rPr lang="en-ZA" sz="1600" dirty="0">
                <a:solidFill>
                  <a:srgbClr val="499200"/>
                </a:solidFill>
                <a:latin typeface="Arial Black" pitchFamily="34" charset="0"/>
              </a:rPr>
            </a:br>
            <a:r>
              <a:rPr lang="en-ZA" sz="1600" dirty="0">
                <a:solidFill>
                  <a:srgbClr val="499200"/>
                </a:solidFill>
                <a:latin typeface="Arial Black" pitchFamily="34" charset="0"/>
              </a:rPr>
              <a:t>April 2015– March 2016</a:t>
            </a:r>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2F243F8C-CB4E-40AE-9A8C-F58A2A899F8B}" type="slidenum">
              <a:rPr lang="en-US">
                <a:solidFill>
                  <a:prstClr val="black">
                    <a:tint val="75000"/>
                  </a:prstClr>
                </a:solidFill>
                <a:latin typeface="Calibri"/>
              </a:rPr>
              <a:pPr defTabSz="685800" eaLnBrk="1" fontAlgn="auto" hangingPunct="1">
                <a:spcBef>
                  <a:spcPts val="0"/>
                </a:spcBef>
                <a:spcAft>
                  <a:spcPts val="0"/>
                </a:spcAft>
                <a:defRPr/>
              </a:pPr>
              <a:t>4</a:t>
            </a:fld>
            <a:endParaRPr lang="en-US">
              <a:solidFill>
                <a:prstClr val="black">
                  <a:tint val="75000"/>
                </a:prstClr>
              </a:solidFill>
              <a:latin typeface="Calibri"/>
            </a:endParaRPr>
          </a:p>
        </p:txBody>
      </p:sp>
      <p:sp>
        <p:nvSpPr>
          <p:cNvPr id="10" name="TextBox 9"/>
          <p:cNvSpPr txBox="1"/>
          <p:nvPr/>
        </p:nvSpPr>
        <p:spPr>
          <a:xfrm>
            <a:off x="457200" y="908081"/>
            <a:ext cx="2057400" cy="830997"/>
          </a:xfrm>
          <a:prstGeom prst="rect">
            <a:avLst/>
          </a:prstGeom>
          <a:noFill/>
        </p:spPr>
        <p:txBody>
          <a:bodyPr wrap="square" rtlCol="0">
            <a:spAutoFit/>
          </a:bodyPr>
          <a:lstStyle/>
          <a:p>
            <a:pPr defTabSz="685800" eaLnBrk="1" fontAlgn="auto" hangingPunct="1">
              <a:spcBef>
                <a:spcPts val="0"/>
              </a:spcBef>
              <a:spcAft>
                <a:spcPts val="0"/>
              </a:spcAft>
            </a:pPr>
            <a:r>
              <a:rPr lang="en-ZA" dirty="0">
                <a:solidFill>
                  <a:prstClr val="black"/>
                </a:solidFill>
                <a:latin typeface="Rockwell Condensed" pitchFamily="18" charset="0"/>
              </a:rPr>
              <a:t>R10.2 Billion</a:t>
            </a:r>
          </a:p>
          <a:p>
            <a:pPr defTabSz="685800" eaLnBrk="1" fontAlgn="auto" hangingPunct="1">
              <a:spcBef>
                <a:spcPts val="0"/>
              </a:spcBef>
              <a:spcAft>
                <a:spcPts val="0"/>
              </a:spcAft>
            </a:pPr>
            <a:r>
              <a:rPr lang="en-ZA" dirty="0">
                <a:solidFill>
                  <a:prstClr val="black"/>
                </a:solidFill>
                <a:latin typeface="Rockwell Condensed" pitchFamily="18" charset="0"/>
              </a:rPr>
              <a:t>Approved Projects</a:t>
            </a:r>
          </a:p>
        </p:txBody>
      </p:sp>
      <p:sp>
        <p:nvSpPr>
          <p:cNvPr id="11" name="TextBox 10"/>
          <p:cNvSpPr txBox="1"/>
          <p:nvPr/>
        </p:nvSpPr>
        <p:spPr>
          <a:xfrm>
            <a:off x="3547382" y="1000414"/>
            <a:ext cx="1657350" cy="707886"/>
          </a:xfrm>
          <a:prstGeom prst="rect">
            <a:avLst/>
          </a:prstGeom>
          <a:noFill/>
        </p:spPr>
        <p:txBody>
          <a:bodyPr wrap="square" rtlCol="0">
            <a:spAutoFit/>
          </a:bodyPr>
          <a:lstStyle/>
          <a:p>
            <a:pPr defTabSz="685800" eaLnBrk="1" fontAlgn="auto" hangingPunct="1">
              <a:spcBef>
                <a:spcPts val="0"/>
              </a:spcBef>
              <a:spcAft>
                <a:spcPts val="0"/>
              </a:spcAft>
            </a:pPr>
            <a:r>
              <a:rPr lang="en-ZA" dirty="0">
                <a:solidFill>
                  <a:prstClr val="black"/>
                </a:solidFill>
                <a:latin typeface="Rockwell Condensed" pitchFamily="18" charset="0"/>
              </a:rPr>
              <a:t>R64.1 Billion</a:t>
            </a:r>
          </a:p>
          <a:p>
            <a:pPr defTabSz="685800" eaLnBrk="1" fontAlgn="auto" hangingPunct="1">
              <a:spcBef>
                <a:spcPts val="0"/>
              </a:spcBef>
              <a:spcAft>
                <a:spcPts val="0"/>
              </a:spcAft>
            </a:pPr>
            <a:r>
              <a:rPr lang="en-ZA" sz="1600" dirty="0">
                <a:solidFill>
                  <a:prstClr val="black"/>
                </a:solidFill>
                <a:latin typeface="Rockwell Condensed" pitchFamily="18" charset="0"/>
              </a:rPr>
              <a:t>Projected Investment</a:t>
            </a:r>
          </a:p>
        </p:txBody>
      </p:sp>
      <p:sp>
        <p:nvSpPr>
          <p:cNvPr id="14" name="TextBox 13"/>
          <p:cNvSpPr txBox="1"/>
          <p:nvPr/>
        </p:nvSpPr>
        <p:spPr>
          <a:xfrm>
            <a:off x="5905500" y="848164"/>
            <a:ext cx="1657350" cy="707886"/>
          </a:xfrm>
          <a:prstGeom prst="rect">
            <a:avLst/>
          </a:prstGeom>
          <a:noFill/>
        </p:spPr>
        <p:txBody>
          <a:bodyPr wrap="square" rtlCol="0">
            <a:spAutoFit/>
          </a:bodyPr>
          <a:lstStyle/>
          <a:p>
            <a:pPr defTabSz="685800" eaLnBrk="1" fontAlgn="auto" hangingPunct="1">
              <a:spcBef>
                <a:spcPts val="0"/>
              </a:spcBef>
              <a:spcAft>
                <a:spcPts val="0"/>
              </a:spcAft>
            </a:pPr>
            <a:r>
              <a:rPr lang="en-ZA" sz="2000" dirty="0">
                <a:solidFill>
                  <a:prstClr val="black"/>
                </a:solidFill>
                <a:latin typeface="Rockwell Condensed" pitchFamily="18" charset="0"/>
              </a:rPr>
              <a:t>121 738</a:t>
            </a:r>
          </a:p>
          <a:p>
            <a:pPr defTabSz="685800" eaLnBrk="1" fontAlgn="auto" hangingPunct="1">
              <a:spcBef>
                <a:spcPts val="0"/>
              </a:spcBef>
              <a:spcAft>
                <a:spcPts val="0"/>
              </a:spcAft>
            </a:pPr>
            <a:r>
              <a:rPr lang="en-ZA" sz="2000" dirty="0">
                <a:solidFill>
                  <a:prstClr val="black"/>
                </a:solidFill>
                <a:latin typeface="Rockwell Condensed" pitchFamily="18" charset="0"/>
              </a:rPr>
              <a:t>Projected Jobs</a:t>
            </a:r>
          </a:p>
        </p:txBody>
      </p:sp>
      <p:sp>
        <p:nvSpPr>
          <p:cNvPr id="22" name="TextBox 21"/>
          <p:cNvSpPr txBox="1"/>
          <p:nvPr/>
        </p:nvSpPr>
        <p:spPr>
          <a:xfrm>
            <a:off x="3261632" y="1661959"/>
            <a:ext cx="1943100" cy="5078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pPr defTabSz="685800" eaLnBrk="1" fontAlgn="auto" hangingPunct="1">
              <a:spcBef>
                <a:spcPts val="0"/>
              </a:spcBef>
              <a:spcAft>
                <a:spcPts val="0"/>
              </a:spcAft>
            </a:pPr>
            <a:endParaRPr lang="en-ZA" sz="1350" dirty="0">
              <a:solidFill>
                <a:prstClr val="black"/>
              </a:solidFill>
              <a:latin typeface="Calibri"/>
            </a:endParaRPr>
          </a:p>
          <a:p>
            <a:pPr defTabSz="685800" eaLnBrk="1" fontAlgn="auto" hangingPunct="1">
              <a:spcBef>
                <a:spcPts val="0"/>
              </a:spcBef>
              <a:spcAft>
                <a:spcPts val="0"/>
              </a:spcAft>
            </a:pPr>
            <a:endParaRPr lang="en-ZA" sz="1350" dirty="0">
              <a:solidFill>
                <a:prstClr val="black"/>
              </a:solidFill>
              <a:latin typeface="Calibri"/>
            </a:endParaRPr>
          </a:p>
        </p:txBody>
      </p:sp>
      <p:sp>
        <p:nvSpPr>
          <p:cNvPr id="23" name="TextBox 22"/>
          <p:cNvSpPr txBox="1"/>
          <p:nvPr/>
        </p:nvSpPr>
        <p:spPr>
          <a:xfrm>
            <a:off x="5791200" y="1565286"/>
            <a:ext cx="1885950" cy="5078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defTabSz="685800" eaLnBrk="1" fontAlgn="auto" hangingPunct="1">
              <a:spcBef>
                <a:spcPts val="0"/>
              </a:spcBef>
              <a:spcAft>
                <a:spcPts val="0"/>
              </a:spcAft>
            </a:pPr>
            <a:endParaRPr lang="en-ZA" sz="1350" dirty="0">
              <a:solidFill>
                <a:prstClr val="black"/>
              </a:solidFill>
              <a:latin typeface="Calibri"/>
            </a:endParaRPr>
          </a:p>
          <a:p>
            <a:pPr defTabSz="685800" eaLnBrk="1" fontAlgn="auto" hangingPunct="1">
              <a:spcBef>
                <a:spcPts val="0"/>
              </a:spcBef>
              <a:spcAft>
                <a:spcPts val="0"/>
              </a:spcAft>
            </a:pPr>
            <a:endParaRPr lang="en-ZA" sz="1350" dirty="0">
              <a:solidFill>
                <a:prstClr val="black"/>
              </a:solidFill>
              <a:latin typeface="Calibri"/>
            </a:endParaRPr>
          </a:p>
        </p:txBody>
      </p:sp>
      <p:sp>
        <p:nvSpPr>
          <p:cNvPr id="4" name="TextBox 3"/>
          <p:cNvSpPr txBox="1"/>
          <p:nvPr/>
        </p:nvSpPr>
        <p:spPr>
          <a:xfrm>
            <a:off x="609600" y="2968059"/>
            <a:ext cx="2933700" cy="253916"/>
          </a:xfrm>
          <a:prstGeom prst="rect">
            <a:avLst/>
          </a:prstGeom>
          <a:noFill/>
        </p:spPr>
        <p:txBody>
          <a:bodyPr wrap="square" rtlCol="0">
            <a:spAutoFit/>
          </a:bodyPr>
          <a:lstStyle/>
          <a:p>
            <a:pPr defTabSz="685800" eaLnBrk="1" fontAlgn="auto" hangingPunct="1">
              <a:spcBef>
                <a:spcPts val="0"/>
              </a:spcBef>
              <a:spcAft>
                <a:spcPts val="0"/>
              </a:spcAft>
            </a:pPr>
            <a:r>
              <a:rPr lang="en-ZA" sz="1050" b="1" dirty="0">
                <a:solidFill>
                  <a:srgbClr val="FF0000"/>
                </a:solidFill>
                <a:latin typeface="Arial" pitchFamily="34" charset="0"/>
                <a:cs typeface="Arial" pitchFamily="34" charset="0"/>
              </a:rPr>
              <a:t>VALUE OF APPROVALS PER CLUSTER</a:t>
            </a:r>
          </a:p>
        </p:txBody>
      </p:sp>
      <p:sp>
        <p:nvSpPr>
          <p:cNvPr id="5" name="TextBox 4"/>
          <p:cNvSpPr txBox="1"/>
          <p:nvPr/>
        </p:nvSpPr>
        <p:spPr>
          <a:xfrm>
            <a:off x="5029200" y="2951163"/>
            <a:ext cx="3061607" cy="253916"/>
          </a:xfrm>
          <a:prstGeom prst="rect">
            <a:avLst/>
          </a:prstGeom>
          <a:noFill/>
        </p:spPr>
        <p:txBody>
          <a:bodyPr wrap="square" rtlCol="0">
            <a:spAutoFit/>
          </a:bodyPr>
          <a:lstStyle/>
          <a:p>
            <a:pPr defTabSz="685800" eaLnBrk="1" fontAlgn="auto" hangingPunct="1">
              <a:spcBef>
                <a:spcPts val="0"/>
              </a:spcBef>
              <a:spcAft>
                <a:spcPts val="0"/>
              </a:spcAft>
            </a:pPr>
            <a:r>
              <a:rPr lang="en-ZA" sz="1050" b="1" dirty="0">
                <a:solidFill>
                  <a:srgbClr val="FF0000"/>
                </a:solidFill>
                <a:latin typeface="Arial" pitchFamily="34" charset="0"/>
                <a:cs typeface="Arial" pitchFamily="34" charset="0"/>
              </a:rPr>
              <a:t>PROJECTED INVESTMENT PER CLUSTER</a:t>
            </a:r>
          </a:p>
        </p:txBody>
      </p:sp>
      <p:graphicFrame>
        <p:nvGraphicFramePr>
          <p:cNvPr id="6" name="Chart 5"/>
          <p:cNvGraphicFramePr/>
          <p:nvPr>
            <p:extLst>
              <p:ext uri="{D42A27DB-BD31-4B8C-83A1-F6EECF244321}">
                <p14:modId xmlns:p14="http://schemas.microsoft.com/office/powerpoint/2010/main" val="379680641"/>
              </p:ext>
            </p:extLst>
          </p:nvPr>
        </p:nvGraphicFramePr>
        <p:xfrm>
          <a:off x="304800" y="3212532"/>
          <a:ext cx="4038600" cy="3508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3468563900"/>
              </p:ext>
            </p:extLst>
          </p:nvPr>
        </p:nvGraphicFramePr>
        <p:xfrm>
          <a:off x="4638808" y="3212532"/>
          <a:ext cx="4047992" cy="3508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7436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78" y="0"/>
            <a:ext cx="8324022" cy="381000"/>
          </a:xfrm>
        </p:spPr>
        <p:txBody>
          <a:bodyPr/>
          <a:lstStyle/>
          <a:p>
            <a:r>
              <a:rPr lang="en-ZA" sz="1600" b="1" dirty="0" smtClean="0">
                <a:solidFill>
                  <a:srgbClr val="499200"/>
                </a:solidFill>
                <a:latin typeface="Arial Black" pitchFamily="34" charset="0"/>
                <a:cs typeface="Arial" pitchFamily="34" charset="0"/>
              </a:rPr>
              <a:t>THE </a:t>
            </a:r>
            <a:r>
              <a:rPr lang="en-ZA" sz="1600" b="1" dirty="0">
                <a:solidFill>
                  <a:srgbClr val="499200"/>
                </a:solidFill>
                <a:latin typeface="Arial Black" pitchFamily="34" charset="0"/>
                <a:cs typeface="Arial" pitchFamily="34" charset="0"/>
              </a:rPr>
              <a:t>FILM AND TELEVISION PRODUCTION INCENTIVE SCHEME </a:t>
            </a:r>
            <a:endParaRPr lang="en-ZA" sz="1600" dirty="0">
              <a:solidFill>
                <a:srgbClr val="499200"/>
              </a:solidFill>
              <a:latin typeface="Arial Black" pitchFamily="34" charset="0"/>
              <a:cs typeface="Arial" panose="020B0604020202020204" pitchFamily="34" charset="0"/>
            </a:endParaRPr>
          </a:p>
        </p:txBody>
      </p:sp>
      <p:sp>
        <p:nvSpPr>
          <p:cNvPr id="3" name="Slide Number Placeholder 2"/>
          <p:cNvSpPr>
            <a:spLocks noGrp="1"/>
          </p:cNvSpPr>
          <p:nvPr>
            <p:ph type="sldNum" sz="quarter" idx="12"/>
          </p:nvPr>
        </p:nvSpPr>
        <p:spPr>
          <a:xfrm>
            <a:off x="6633048" y="6248400"/>
            <a:ext cx="1905000" cy="457200"/>
          </a:xfrm>
        </p:spPr>
        <p:txBody>
          <a:bodyPr/>
          <a:lstStyle/>
          <a:p>
            <a:pPr>
              <a:defRPr/>
            </a:pPr>
            <a:fld id="{2F243F8C-CB4E-40AE-9A8C-F58A2A899F8B}" type="slidenum">
              <a:rPr lang="en-US" smtClean="0"/>
              <a:pPr>
                <a:defRPr/>
              </a:pPr>
              <a:t>40</a:t>
            </a:fld>
            <a:endParaRPr lang="en-US" dirty="0"/>
          </a:p>
        </p:txBody>
      </p:sp>
      <p:sp>
        <p:nvSpPr>
          <p:cNvPr id="13" name="Title 1"/>
          <p:cNvSpPr txBox="1">
            <a:spLocks/>
          </p:cNvSpPr>
          <p:nvPr/>
        </p:nvSpPr>
        <p:spPr bwMode="auto">
          <a:xfrm>
            <a:off x="2514600" y="1260727"/>
            <a:ext cx="3713584"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400" b="1" dirty="0" smtClean="0">
                <a:solidFill>
                  <a:schemeClr val="tx1"/>
                </a:solidFill>
                <a:latin typeface="Arial" pitchFamily="34" charset="0"/>
                <a:cs typeface="Arial" pitchFamily="34" charset="0"/>
              </a:rPr>
              <a:t>NATIONAL FILM &amp; TV  PERFORMANCE</a:t>
            </a:r>
            <a:endParaRPr lang="en-ZA" sz="1200" b="1" dirty="0">
              <a:solidFill>
                <a:schemeClr val="tx1"/>
              </a:solidFill>
              <a:latin typeface="Arial" pitchFamily="34" charset="0"/>
              <a:cs typeface="Arial" pitchFamily="34" charset="0"/>
            </a:endParaRPr>
          </a:p>
        </p:txBody>
      </p:sp>
      <p:cxnSp>
        <p:nvCxnSpPr>
          <p:cNvPr id="6" name="Straight Connector 5"/>
          <p:cNvCxnSpPr/>
          <p:nvPr/>
        </p:nvCxnSpPr>
        <p:spPr bwMode="auto">
          <a:xfrm>
            <a:off x="325595" y="1081016"/>
            <a:ext cx="8382000"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2" name="Rounded Rectangle 11"/>
          <p:cNvSpPr/>
          <p:nvPr/>
        </p:nvSpPr>
        <p:spPr bwMode="auto">
          <a:xfrm>
            <a:off x="493880" y="419100"/>
            <a:ext cx="2547257" cy="685800"/>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200" dirty="0" smtClean="0">
                <a:latin typeface="Arial" pitchFamily="34" charset="0"/>
                <a:cs typeface="Arial" pitchFamily="34" charset="0"/>
              </a:rPr>
              <a:t>The Foreign Film &amp; TV Production and post-production incentive (Foreign).</a:t>
            </a: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ounded Rectangle 21"/>
          <p:cNvSpPr/>
          <p:nvPr/>
        </p:nvSpPr>
        <p:spPr bwMode="auto">
          <a:xfrm>
            <a:off x="3273838" y="419100"/>
            <a:ext cx="2547257" cy="685800"/>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200" dirty="0" smtClean="0">
                <a:latin typeface="Arial" pitchFamily="34" charset="0"/>
                <a:cs typeface="Arial" pitchFamily="34" charset="0"/>
              </a:rPr>
              <a:t>The South African  film &amp; TV production and co-production incentive (SA)</a:t>
            </a: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ounded Rectangle 22"/>
          <p:cNvSpPr/>
          <p:nvPr/>
        </p:nvSpPr>
        <p:spPr bwMode="auto">
          <a:xfrm>
            <a:off x="6037078" y="419100"/>
            <a:ext cx="2547257" cy="685800"/>
          </a:xfrm>
          <a:prstGeom prst="roundRect">
            <a:avLst/>
          </a:prstGeom>
          <a:noFill/>
          <a:ln w="9525" cap="flat" cmpd="sng" algn="ctr">
            <a:solidFill>
              <a:schemeClr val="bg1">
                <a:lumMod val="50000"/>
              </a:schemeClr>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ZA" sz="1200" dirty="0" smtClean="0">
                <a:latin typeface="Arial" pitchFamily="34" charset="0"/>
                <a:cs typeface="Arial" pitchFamily="34" charset="0"/>
              </a:rPr>
              <a:t>The  SA Emerging Black  Filmmakers incentive (EBFM).</a:t>
            </a: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801180434"/>
              </p:ext>
            </p:extLst>
          </p:nvPr>
        </p:nvGraphicFramePr>
        <p:xfrm>
          <a:off x="82870" y="4315056"/>
          <a:ext cx="2958267"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924832">
                  <a:extLst>
                    <a:ext uri="{9D8B030D-6E8A-4147-A177-3AD203B41FA5}">
                      <a16:colId xmlns:a16="http://schemas.microsoft.com/office/drawing/2014/main" val="20001"/>
                    </a:ext>
                  </a:extLst>
                </a:gridCol>
                <a:gridCol w="1313355">
                  <a:extLst>
                    <a:ext uri="{9D8B030D-6E8A-4147-A177-3AD203B41FA5}">
                      <a16:colId xmlns:a16="http://schemas.microsoft.com/office/drawing/2014/main" val="20002"/>
                    </a:ext>
                  </a:extLst>
                </a:gridCol>
              </a:tblGrid>
              <a:tr h="198120">
                <a:tc>
                  <a:txBody>
                    <a:bodyPr/>
                    <a:lstStyle/>
                    <a:p>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200" b="0" dirty="0" smtClean="0">
                          <a:solidFill>
                            <a:schemeClr val="tx1"/>
                          </a:solidFill>
                          <a:latin typeface="Arial" pitchFamily="34" charset="0"/>
                          <a:cs typeface="Arial" pitchFamily="34" charset="0"/>
                        </a:rPr>
                        <a:t>2014/15</a:t>
                      </a:r>
                      <a:endParaRPr lang="en-ZA" sz="1200" b="0"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800" dirty="0" smtClean="0">
                          <a:solidFill>
                            <a:schemeClr val="tx1"/>
                          </a:solidFill>
                          <a:latin typeface="Arial" pitchFamily="34" charset="0"/>
                          <a:cs typeface="Arial" pitchFamily="34" charset="0"/>
                        </a:rPr>
                        <a:t>2015/16</a:t>
                      </a:r>
                      <a:endParaRPr lang="en-ZA" sz="1800"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98120">
                <a:tc>
                  <a:txBody>
                    <a:bodyPr/>
                    <a:lstStyle/>
                    <a:p>
                      <a:r>
                        <a:rPr lang="en-ZA" sz="1200" dirty="0" smtClean="0">
                          <a:latin typeface="Arial" pitchFamily="34" charset="0"/>
                          <a:cs typeface="Arial" pitchFamily="34" charset="0"/>
                        </a:rPr>
                        <a:t>Foreign</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200" b="0" dirty="0" smtClean="0">
                          <a:solidFill>
                            <a:srgbClr val="FF0000"/>
                          </a:solidFill>
                          <a:latin typeface="Arial" pitchFamily="34" charset="0"/>
                          <a:cs typeface="Arial" pitchFamily="34" charset="0"/>
                        </a:rPr>
                        <a:t>R563.1m</a:t>
                      </a:r>
                      <a:endParaRPr lang="en-ZA" sz="1200" b="0" dirty="0">
                        <a:solidFill>
                          <a:srgbClr val="FF0000"/>
                        </a:solidFill>
                        <a:latin typeface="Arial" pitchFamily="34" charset="0"/>
                        <a:cs typeface="Arial" pitchFamily="34" charset="0"/>
                      </a:endParaRPr>
                    </a:p>
                  </a:txBody>
                  <a:tcPr>
                    <a:noFill/>
                  </a:tcPr>
                </a:tc>
                <a:tc>
                  <a:txBody>
                    <a:bodyPr/>
                    <a:lstStyle/>
                    <a:p>
                      <a:r>
                        <a:rPr lang="en-ZA" sz="1800" b="1" dirty="0" smtClean="0">
                          <a:solidFill>
                            <a:srgbClr val="FF0000"/>
                          </a:solidFill>
                          <a:latin typeface="Arial" pitchFamily="34" charset="0"/>
                          <a:cs typeface="Arial" pitchFamily="34" charset="0"/>
                        </a:rPr>
                        <a:t>R575.1m</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98120">
                <a:tc>
                  <a:txBody>
                    <a:bodyPr/>
                    <a:lstStyle/>
                    <a:p>
                      <a:r>
                        <a:rPr lang="en-ZA" sz="1200" dirty="0" smtClean="0">
                          <a:latin typeface="Arial" pitchFamily="34" charset="0"/>
                          <a:cs typeface="Arial" pitchFamily="34" charset="0"/>
                        </a:rPr>
                        <a:t>SA</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200" b="0" dirty="0" smtClean="0">
                          <a:solidFill>
                            <a:srgbClr val="FF0000"/>
                          </a:solidFill>
                          <a:latin typeface="Arial" pitchFamily="34" charset="0"/>
                          <a:cs typeface="Arial" pitchFamily="34" charset="0"/>
                        </a:rPr>
                        <a:t>R291.8m</a:t>
                      </a:r>
                      <a:endParaRPr lang="en-ZA" sz="1200" b="0" dirty="0">
                        <a:solidFill>
                          <a:srgbClr val="FF0000"/>
                        </a:solidFill>
                        <a:latin typeface="Arial" pitchFamily="34" charset="0"/>
                        <a:cs typeface="Arial" pitchFamily="34" charset="0"/>
                      </a:endParaRPr>
                    </a:p>
                  </a:txBody>
                  <a:tcPr>
                    <a:noFill/>
                  </a:tcPr>
                </a:tc>
                <a:tc>
                  <a:txBody>
                    <a:bodyPr/>
                    <a:lstStyle/>
                    <a:p>
                      <a:r>
                        <a:rPr lang="en-ZA" sz="1800" b="1" dirty="0" smtClean="0">
                          <a:solidFill>
                            <a:srgbClr val="FF0000"/>
                          </a:solidFill>
                          <a:latin typeface="Arial" pitchFamily="34" charset="0"/>
                          <a:cs typeface="Arial" pitchFamily="34" charset="0"/>
                        </a:rPr>
                        <a:t>R145.4m</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98120">
                <a:tc>
                  <a:txBody>
                    <a:bodyPr/>
                    <a:lstStyle/>
                    <a:p>
                      <a:r>
                        <a:rPr lang="en-ZA" sz="1200" dirty="0" smtClean="0">
                          <a:latin typeface="Arial" pitchFamily="34" charset="0"/>
                          <a:cs typeface="Arial" pitchFamily="34" charset="0"/>
                        </a:rPr>
                        <a:t>EBFM</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r>
                        <a:rPr lang="en-ZA" sz="1200" b="0" dirty="0" smtClean="0">
                          <a:solidFill>
                            <a:srgbClr val="FF0000"/>
                          </a:solidFill>
                          <a:latin typeface="Arial" pitchFamily="34" charset="0"/>
                          <a:cs typeface="Arial" pitchFamily="34" charset="0"/>
                        </a:rPr>
                        <a:t>R42.7m</a:t>
                      </a:r>
                      <a:endParaRPr lang="en-ZA" sz="1200" b="0"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800" b="1" dirty="0" smtClean="0">
                          <a:solidFill>
                            <a:srgbClr val="FF0000"/>
                          </a:solidFill>
                          <a:latin typeface="Arial" pitchFamily="34" charset="0"/>
                          <a:cs typeface="Arial" pitchFamily="34" charset="0"/>
                        </a:rPr>
                        <a:t>R118.1m</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9" name="TextBox 28"/>
          <p:cNvSpPr txBox="1"/>
          <p:nvPr/>
        </p:nvSpPr>
        <p:spPr>
          <a:xfrm>
            <a:off x="340788" y="3505957"/>
            <a:ext cx="2173812" cy="307777"/>
          </a:xfrm>
          <a:prstGeom prst="rect">
            <a:avLst/>
          </a:prstGeom>
          <a:noFill/>
        </p:spPr>
        <p:txBody>
          <a:bodyPr wrap="square" rtlCol="0">
            <a:spAutoFit/>
          </a:bodyPr>
          <a:lstStyle/>
          <a:p>
            <a:r>
              <a:rPr lang="en-ZA" sz="1400" b="1" dirty="0" smtClean="0">
                <a:latin typeface="Arial" pitchFamily="34" charset="0"/>
                <a:cs typeface="Arial" pitchFamily="34" charset="0"/>
              </a:rPr>
              <a:t>Value of Approvals</a:t>
            </a:r>
            <a:endParaRPr lang="en-ZA" sz="1400" b="1" dirty="0">
              <a:latin typeface="Arial" pitchFamily="34" charset="0"/>
              <a:cs typeface="Arial" pitchFamily="34" charset="0"/>
            </a:endParaRPr>
          </a:p>
        </p:txBody>
      </p:sp>
      <p:sp>
        <p:nvSpPr>
          <p:cNvPr id="30" name="TextBox 29"/>
          <p:cNvSpPr txBox="1"/>
          <p:nvPr/>
        </p:nvSpPr>
        <p:spPr>
          <a:xfrm>
            <a:off x="325595" y="1230020"/>
            <a:ext cx="2189005" cy="307777"/>
          </a:xfrm>
          <a:prstGeom prst="rect">
            <a:avLst/>
          </a:prstGeom>
          <a:noFill/>
        </p:spPr>
        <p:txBody>
          <a:bodyPr wrap="square" rtlCol="0">
            <a:spAutoFit/>
          </a:bodyPr>
          <a:lstStyle/>
          <a:p>
            <a:pPr algn="ctr"/>
            <a:r>
              <a:rPr lang="en-ZA" sz="1400" b="1" dirty="0" smtClean="0">
                <a:latin typeface="Arial" pitchFamily="34" charset="0"/>
                <a:cs typeface="Arial" pitchFamily="34" charset="0"/>
              </a:rPr>
              <a:t>Approved Projects </a:t>
            </a:r>
            <a:endParaRPr lang="en-ZA" sz="1400" b="1" dirty="0">
              <a:latin typeface="Arial" pitchFamily="34" charset="0"/>
              <a:cs typeface="Arial" pitchFamily="34" charset="0"/>
            </a:endParaRPr>
          </a:p>
        </p:txBody>
      </p:sp>
      <p:sp>
        <p:nvSpPr>
          <p:cNvPr id="31" name="TextBox 30"/>
          <p:cNvSpPr txBox="1"/>
          <p:nvPr/>
        </p:nvSpPr>
        <p:spPr>
          <a:xfrm>
            <a:off x="6400800" y="1219200"/>
            <a:ext cx="2306795" cy="307777"/>
          </a:xfrm>
          <a:prstGeom prst="rect">
            <a:avLst/>
          </a:prstGeom>
          <a:noFill/>
        </p:spPr>
        <p:txBody>
          <a:bodyPr wrap="square" rtlCol="0">
            <a:spAutoFit/>
          </a:bodyPr>
          <a:lstStyle/>
          <a:p>
            <a:pPr algn="ctr"/>
            <a:r>
              <a:rPr lang="en-ZA" sz="1400" b="1" dirty="0" smtClean="0">
                <a:latin typeface="Arial" pitchFamily="34" charset="0"/>
                <a:cs typeface="Arial" pitchFamily="34" charset="0"/>
              </a:rPr>
              <a:t>Film &amp; TV QSAPE </a:t>
            </a:r>
            <a:endParaRPr lang="en-ZA" sz="1400" b="1" dirty="0">
              <a:latin typeface="Arial" pitchFamily="34" charset="0"/>
              <a:cs typeface="Arial"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4266985032"/>
              </p:ext>
            </p:extLst>
          </p:nvPr>
        </p:nvGraphicFramePr>
        <p:xfrm>
          <a:off x="6228185" y="1993560"/>
          <a:ext cx="2736302" cy="1463040"/>
        </p:xfrm>
        <a:graphic>
          <a:graphicData uri="http://schemas.openxmlformats.org/drawingml/2006/table">
            <a:tbl>
              <a:tblPr firstRow="1" bandRow="1">
                <a:tableStyleId>{5C22544A-7EE6-4342-B048-85BDC9FD1C3A}</a:tableStyleId>
              </a:tblPr>
              <a:tblGrid>
                <a:gridCol w="783271">
                  <a:extLst>
                    <a:ext uri="{9D8B030D-6E8A-4147-A177-3AD203B41FA5}">
                      <a16:colId xmlns:a16="http://schemas.microsoft.com/office/drawing/2014/main" val="20000"/>
                    </a:ext>
                  </a:extLst>
                </a:gridCol>
                <a:gridCol w="800904">
                  <a:extLst>
                    <a:ext uri="{9D8B030D-6E8A-4147-A177-3AD203B41FA5}">
                      <a16:colId xmlns:a16="http://schemas.microsoft.com/office/drawing/2014/main" val="20001"/>
                    </a:ext>
                  </a:extLst>
                </a:gridCol>
                <a:gridCol w="1152127">
                  <a:extLst>
                    <a:ext uri="{9D8B030D-6E8A-4147-A177-3AD203B41FA5}">
                      <a16:colId xmlns:a16="http://schemas.microsoft.com/office/drawing/2014/main" val="20002"/>
                    </a:ext>
                  </a:extLst>
                </a:gridCol>
              </a:tblGrid>
              <a:tr h="188088">
                <a:tc>
                  <a:txBody>
                    <a:bodyPr/>
                    <a:lstStyle/>
                    <a:p>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ZA" sz="1200" b="0" u="sng" dirty="0" smtClean="0">
                          <a:solidFill>
                            <a:schemeClr val="tx1"/>
                          </a:solidFill>
                          <a:latin typeface="Arial" pitchFamily="34" charset="0"/>
                          <a:cs typeface="Arial" pitchFamily="34" charset="0"/>
                        </a:rPr>
                        <a:t>2014/15</a:t>
                      </a:r>
                      <a:endParaRPr lang="en-ZA" sz="1200" b="0" u="sng" dirty="0">
                        <a:solidFill>
                          <a:schemeClr val="tx1"/>
                        </a:solidFill>
                        <a:latin typeface="Arial" pitchFamily="34" charset="0"/>
                        <a:cs typeface="Arial" pitchFamily="34" charset="0"/>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628">
                <a:tc>
                  <a:txBody>
                    <a:bodyPr/>
                    <a:lstStyle/>
                    <a:p>
                      <a:r>
                        <a:rPr lang="en-ZA" sz="1200" dirty="0" smtClean="0">
                          <a:latin typeface="Arial" pitchFamily="34" charset="0"/>
                          <a:cs typeface="Arial" pitchFamily="34" charset="0"/>
                        </a:rPr>
                        <a:t>Foreign</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R2.7b</a:t>
                      </a:r>
                      <a:endParaRPr lang="en-ZA" sz="1200" b="0" dirty="0">
                        <a:solidFill>
                          <a:srgbClr val="FF0000"/>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R2.6</a:t>
                      </a:r>
                      <a:r>
                        <a:rPr lang="en-ZA" sz="1800" b="1" baseline="0" dirty="0" smtClean="0">
                          <a:solidFill>
                            <a:srgbClr val="FF0000"/>
                          </a:solidFill>
                          <a:latin typeface="Arial" pitchFamily="34" charset="0"/>
                          <a:cs typeface="Arial" pitchFamily="34" charset="0"/>
                        </a:rPr>
                        <a:t>b</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628">
                <a:tc>
                  <a:txBody>
                    <a:bodyPr/>
                    <a:lstStyle/>
                    <a:p>
                      <a:r>
                        <a:rPr lang="en-ZA" sz="1200" dirty="0" smtClean="0">
                          <a:latin typeface="Arial" pitchFamily="34" charset="0"/>
                          <a:cs typeface="Arial" pitchFamily="34" charset="0"/>
                        </a:rPr>
                        <a:t>SA</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R808.4m</a:t>
                      </a:r>
                      <a:endParaRPr lang="en-ZA" sz="1200" b="0" dirty="0">
                        <a:solidFill>
                          <a:srgbClr val="FF0000"/>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R487.6m</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628">
                <a:tc>
                  <a:txBody>
                    <a:bodyPr/>
                    <a:lstStyle/>
                    <a:p>
                      <a:r>
                        <a:rPr lang="en-ZA" sz="1200" dirty="0" smtClean="0">
                          <a:latin typeface="Arial" pitchFamily="34" charset="0"/>
                          <a:cs typeface="Arial" pitchFamily="34" charset="0"/>
                        </a:rPr>
                        <a:t>EBFM</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R93.2m</a:t>
                      </a:r>
                      <a:endParaRPr lang="en-ZA" sz="1200" b="0" dirty="0">
                        <a:solidFill>
                          <a:srgbClr val="FF0000"/>
                        </a:solidFill>
                        <a:latin typeface="Arial" pitchFamily="34" charset="0"/>
                        <a:cs typeface="Arial" pitchFamily="34" charset="0"/>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R284.6m</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501" y="1507019"/>
            <a:ext cx="2244094" cy="419926"/>
          </a:xfrm>
          <a:prstGeom prst="rect">
            <a:avLst/>
          </a:prstGeom>
          <a:effectLst>
            <a:glow rad="139700">
              <a:schemeClr val="accent4">
                <a:satMod val="175000"/>
                <a:alpha val="40000"/>
              </a:schemeClr>
            </a:glow>
          </a:effectLst>
        </p:spPr>
      </p:pic>
      <p:graphicFrame>
        <p:nvGraphicFramePr>
          <p:cNvPr id="19" name="Table 18"/>
          <p:cNvGraphicFramePr>
            <a:graphicFrameLocks noGrp="1"/>
          </p:cNvGraphicFramePr>
          <p:nvPr>
            <p:extLst>
              <p:ext uri="{D42A27DB-BD31-4B8C-83A1-F6EECF244321}">
                <p14:modId xmlns:p14="http://schemas.microsoft.com/office/powerpoint/2010/main" val="2869110306"/>
              </p:ext>
            </p:extLst>
          </p:nvPr>
        </p:nvGraphicFramePr>
        <p:xfrm>
          <a:off x="345320" y="1926945"/>
          <a:ext cx="2550280" cy="1463040"/>
        </p:xfrm>
        <a:graphic>
          <a:graphicData uri="http://schemas.openxmlformats.org/drawingml/2006/table">
            <a:tbl>
              <a:tblPr firstRow="1" bandRow="1">
                <a:tableStyleId>{5C22544A-7EE6-4342-B048-85BDC9FD1C3A}</a:tableStyleId>
              </a:tblPr>
              <a:tblGrid>
                <a:gridCol w="69828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59904">
                  <a:extLst>
                    <a:ext uri="{9D8B030D-6E8A-4147-A177-3AD203B41FA5}">
                      <a16:colId xmlns:a16="http://schemas.microsoft.com/office/drawing/2014/main" val="20002"/>
                    </a:ext>
                  </a:extLst>
                </a:gridCol>
              </a:tblGrid>
              <a:tr h="171450">
                <a:tc>
                  <a:txBody>
                    <a:bodyPr/>
                    <a:lstStyle/>
                    <a:p>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200" b="0" u="sng" dirty="0" smtClean="0">
                          <a:solidFill>
                            <a:schemeClr val="tx1"/>
                          </a:solidFill>
                          <a:latin typeface="Arial" pitchFamily="34" charset="0"/>
                          <a:cs typeface="Arial" pitchFamily="34" charset="0"/>
                        </a:rPr>
                        <a:t>2014/15</a:t>
                      </a:r>
                      <a:endParaRPr lang="en-ZA" sz="1200" b="0" u="sng"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71450">
                <a:tc>
                  <a:txBody>
                    <a:bodyPr/>
                    <a:lstStyle/>
                    <a:p>
                      <a:r>
                        <a:rPr lang="en-ZA" sz="1200" dirty="0" smtClean="0">
                          <a:latin typeface="Arial" pitchFamily="34" charset="0"/>
                          <a:cs typeface="Arial" pitchFamily="34" charset="0"/>
                        </a:rPr>
                        <a:t>Foreign</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200" b="0" dirty="0" smtClean="0">
                          <a:solidFill>
                            <a:srgbClr val="FF0000"/>
                          </a:solidFill>
                          <a:latin typeface="Arial" pitchFamily="34" charset="0"/>
                          <a:cs typeface="Arial" pitchFamily="34" charset="0"/>
                        </a:rPr>
                        <a:t>28</a:t>
                      </a:r>
                      <a:endParaRPr lang="en-ZA" sz="1200" b="0" dirty="0">
                        <a:solidFill>
                          <a:srgbClr val="FF0000"/>
                        </a:solidFill>
                        <a:latin typeface="Arial" pitchFamily="34" charset="0"/>
                        <a:cs typeface="Arial" pitchFamily="34" charset="0"/>
                      </a:endParaRPr>
                    </a:p>
                  </a:txBody>
                  <a:tcPr>
                    <a:noFill/>
                  </a:tcPr>
                </a:tc>
                <a:tc>
                  <a:txBody>
                    <a:bodyPr/>
                    <a:lstStyle/>
                    <a:p>
                      <a:r>
                        <a:rPr lang="en-ZA" sz="1800" b="1" dirty="0" smtClean="0">
                          <a:solidFill>
                            <a:srgbClr val="FF0000"/>
                          </a:solidFill>
                          <a:latin typeface="Arial" pitchFamily="34" charset="0"/>
                          <a:cs typeface="Arial" pitchFamily="34" charset="0"/>
                        </a:rPr>
                        <a:t>25</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71450">
                <a:tc>
                  <a:txBody>
                    <a:bodyPr/>
                    <a:lstStyle/>
                    <a:p>
                      <a:r>
                        <a:rPr lang="en-ZA" sz="1200" dirty="0" smtClean="0">
                          <a:latin typeface="Arial" pitchFamily="34" charset="0"/>
                          <a:cs typeface="Arial" pitchFamily="34" charset="0"/>
                        </a:rPr>
                        <a:t>SA</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200" b="0" dirty="0" smtClean="0">
                          <a:solidFill>
                            <a:srgbClr val="FF0000"/>
                          </a:solidFill>
                          <a:latin typeface="Arial" pitchFamily="34" charset="0"/>
                          <a:cs typeface="Arial" pitchFamily="34" charset="0"/>
                        </a:rPr>
                        <a:t>94</a:t>
                      </a:r>
                      <a:endParaRPr lang="en-ZA" sz="1200" b="0" dirty="0">
                        <a:solidFill>
                          <a:srgbClr val="FF0000"/>
                        </a:solidFill>
                        <a:latin typeface="Arial" pitchFamily="34" charset="0"/>
                        <a:cs typeface="Arial" pitchFamily="34" charset="0"/>
                      </a:endParaRPr>
                    </a:p>
                  </a:txBody>
                  <a:tcPr>
                    <a:noFill/>
                  </a:tcPr>
                </a:tc>
                <a:tc>
                  <a:txBody>
                    <a:bodyPr/>
                    <a:lstStyle/>
                    <a:p>
                      <a:r>
                        <a:rPr lang="en-ZA" sz="1800" b="1" dirty="0" smtClean="0">
                          <a:solidFill>
                            <a:srgbClr val="FF0000"/>
                          </a:solidFill>
                          <a:latin typeface="Arial" pitchFamily="34" charset="0"/>
                          <a:cs typeface="Arial" pitchFamily="34" charset="0"/>
                        </a:rPr>
                        <a:t>50</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71450">
                <a:tc>
                  <a:txBody>
                    <a:bodyPr/>
                    <a:lstStyle/>
                    <a:p>
                      <a:r>
                        <a:rPr lang="en-ZA" sz="1200" dirty="0" smtClean="0">
                          <a:latin typeface="Arial" pitchFamily="34" charset="0"/>
                          <a:cs typeface="Arial" pitchFamily="34" charset="0"/>
                        </a:rPr>
                        <a:t>EBFM</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r>
                        <a:rPr lang="en-ZA" sz="1200" b="0" dirty="0" smtClean="0">
                          <a:solidFill>
                            <a:srgbClr val="FF0000"/>
                          </a:solidFill>
                          <a:latin typeface="Arial" pitchFamily="34" charset="0"/>
                          <a:cs typeface="Arial" pitchFamily="34" charset="0"/>
                        </a:rPr>
                        <a:t>15</a:t>
                      </a:r>
                      <a:endParaRPr lang="en-ZA" sz="1200" b="0"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800" b="1" dirty="0" smtClean="0">
                          <a:solidFill>
                            <a:srgbClr val="FF0000"/>
                          </a:solidFill>
                          <a:latin typeface="Arial" pitchFamily="34" charset="0"/>
                          <a:cs typeface="Arial" pitchFamily="34" charset="0"/>
                        </a:rPr>
                        <a:t>40</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0" name="Picture 1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5594" y="1496199"/>
            <a:ext cx="2189005" cy="430746"/>
          </a:xfrm>
          <a:prstGeom prst="rect">
            <a:avLst/>
          </a:prstGeom>
          <a:effectLst>
            <a:glow rad="63500">
              <a:schemeClr val="accent4">
                <a:satMod val="175000"/>
                <a:alpha val="40000"/>
              </a:schemeClr>
            </a:glow>
          </a:effectLst>
        </p:spPr>
      </p:pic>
      <p:pic>
        <p:nvPicPr>
          <p:cNvPr id="24" name="Picture 23"/>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292108" y="3778917"/>
            <a:ext cx="2097613" cy="509102"/>
          </a:xfrm>
          <a:prstGeom prst="rect">
            <a:avLst/>
          </a:prstGeom>
          <a:effectLst>
            <a:glow rad="101600">
              <a:schemeClr val="accent4">
                <a:satMod val="175000"/>
                <a:alpha val="40000"/>
              </a:schemeClr>
            </a:glow>
          </a:effectLst>
        </p:spPr>
      </p:pic>
      <p:graphicFrame>
        <p:nvGraphicFramePr>
          <p:cNvPr id="25" name="Table 24"/>
          <p:cNvGraphicFramePr>
            <a:graphicFrameLocks noGrp="1"/>
          </p:cNvGraphicFramePr>
          <p:nvPr>
            <p:extLst>
              <p:ext uri="{D42A27DB-BD31-4B8C-83A1-F6EECF244321}">
                <p14:modId xmlns:p14="http://schemas.microsoft.com/office/powerpoint/2010/main" val="2603641506"/>
              </p:ext>
            </p:extLst>
          </p:nvPr>
        </p:nvGraphicFramePr>
        <p:xfrm>
          <a:off x="3242642" y="4313416"/>
          <a:ext cx="2763241" cy="1463040"/>
        </p:xfrm>
        <a:graphic>
          <a:graphicData uri="http://schemas.openxmlformats.org/drawingml/2006/table">
            <a:tbl>
              <a:tblPr firstRow="1" bandRow="1">
                <a:tableStyleId>{5C22544A-7EE6-4342-B048-85BDC9FD1C3A}</a:tableStyleId>
              </a:tblPr>
              <a:tblGrid>
                <a:gridCol w="722098">
                  <a:extLst>
                    <a:ext uri="{9D8B030D-6E8A-4147-A177-3AD203B41FA5}">
                      <a16:colId xmlns:a16="http://schemas.microsoft.com/office/drawing/2014/main" val="20000"/>
                    </a:ext>
                  </a:extLst>
                </a:gridCol>
                <a:gridCol w="814323">
                  <a:extLst>
                    <a:ext uri="{9D8B030D-6E8A-4147-A177-3AD203B41FA5}">
                      <a16:colId xmlns:a16="http://schemas.microsoft.com/office/drawing/2014/main" val="20001"/>
                    </a:ext>
                  </a:extLst>
                </a:gridCol>
                <a:gridCol w="1226820">
                  <a:extLst>
                    <a:ext uri="{9D8B030D-6E8A-4147-A177-3AD203B41FA5}">
                      <a16:colId xmlns:a16="http://schemas.microsoft.com/office/drawing/2014/main" val="20002"/>
                    </a:ext>
                  </a:extLst>
                </a:gridCol>
              </a:tblGrid>
              <a:tr h="200426">
                <a:tc>
                  <a:txBody>
                    <a:bodyPr/>
                    <a:lstStyle/>
                    <a:p>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tc>
                  <a:txBody>
                    <a:bodyPr/>
                    <a:lstStyle/>
                    <a:p>
                      <a:r>
                        <a:rPr lang="en-ZA" sz="1200" b="0" dirty="0" smtClean="0">
                          <a:solidFill>
                            <a:schemeClr val="tx1"/>
                          </a:solidFill>
                          <a:latin typeface="Arial" pitchFamily="34" charset="0"/>
                          <a:cs typeface="Arial" pitchFamily="34" charset="0"/>
                        </a:rPr>
                        <a:t>2014/15</a:t>
                      </a:r>
                      <a:endParaRPr lang="en-ZA" sz="1200" b="0" dirty="0">
                        <a:solidFill>
                          <a:schemeClr val="tx1"/>
                        </a:solidFill>
                        <a:latin typeface="Arial" pitchFamily="34" charset="0"/>
                        <a:cs typeface="Arial" pitchFamily="34" charset="0"/>
                      </a:endParaRPr>
                    </a:p>
                  </a:txBody>
                  <a:tcPr>
                    <a:lnT w="12700" cap="flat" cmpd="sng" algn="ctr">
                      <a:solidFill>
                        <a:schemeClr val="bg1">
                          <a:lumMod val="65000"/>
                        </a:schemeClr>
                      </a:solidFill>
                      <a:prstDash val="solid"/>
                      <a:round/>
                      <a:headEnd type="none" w="med" len="med"/>
                      <a:tailEnd type="none" w="med" len="med"/>
                    </a:lnT>
                    <a:noFill/>
                  </a:tcPr>
                </a:tc>
                <a:tc>
                  <a:txBody>
                    <a:bodyPr/>
                    <a:lstStyle/>
                    <a:p>
                      <a:r>
                        <a:rPr lang="en-ZA" sz="1800" dirty="0" smtClean="0">
                          <a:solidFill>
                            <a:schemeClr val="tx1"/>
                          </a:solidFill>
                          <a:latin typeface="Arial" pitchFamily="34" charset="0"/>
                          <a:cs typeface="Arial" pitchFamily="34" charset="0"/>
                        </a:rPr>
                        <a:t>2015/16</a:t>
                      </a:r>
                      <a:endParaRPr lang="en-ZA" sz="1800" dirty="0">
                        <a:solidFill>
                          <a:schemeClr val="tx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00"/>
                  </a:ext>
                </a:extLst>
              </a:tr>
              <a:tr h="198120">
                <a:tc>
                  <a:txBody>
                    <a:bodyPr/>
                    <a:lstStyle/>
                    <a:p>
                      <a:r>
                        <a:rPr lang="en-ZA" sz="1200" dirty="0" smtClean="0">
                          <a:latin typeface="Arial" pitchFamily="34" charset="0"/>
                          <a:cs typeface="Arial" pitchFamily="34" charset="0"/>
                        </a:rPr>
                        <a:t>Foreign</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200" b="0" dirty="0" smtClean="0">
                          <a:solidFill>
                            <a:srgbClr val="FF0000"/>
                          </a:solidFill>
                          <a:latin typeface="Arial" pitchFamily="34" charset="0"/>
                          <a:cs typeface="Arial" pitchFamily="34" charset="0"/>
                        </a:rPr>
                        <a:t>R250.9m</a:t>
                      </a:r>
                      <a:endParaRPr lang="en-ZA" sz="1200" b="0" dirty="0">
                        <a:solidFill>
                          <a:srgbClr val="FF0000"/>
                        </a:solidFill>
                        <a:latin typeface="Arial" pitchFamily="34" charset="0"/>
                        <a:cs typeface="Arial" pitchFamily="34" charset="0"/>
                      </a:endParaRPr>
                    </a:p>
                  </a:txBody>
                  <a:tcPr>
                    <a:noFill/>
                  </a:tcPr>
                </a:tc>
                <a:tc>
                  <a:txBody>
                    <a:bodyPr/>
                    <a:lstStyle/>
                    <a:p>
                      <a:r>
                        <a:rPr lang="en-ZA" sz="1800" b="1" dirty="0" smtClean="0">
                          <a:solidFill>
                            <a:srgbClr val="FF0000"/>
                          </a:solidFill>
                          <a:latin typeface="Arial" pitchFamily="34" charset="0"/>
                          <a:cs typeface="Arial" pitchFamily="34" charset="0"/>
                        </a:rPr>
                        <a:t>R276.9m</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1"/>
                  </a:ext>
                </a:extLst>
              </a:tr>
              <a:tr h="198120">
                <a:tc>
                  <a:txBody>
                    <a:bodyPr/>
                    <a:lstStyle/>
                    <a:p>
                      <a:r>
                        <a:rPr lang="en-ZA" sz="1200" dirty="0" smtClean="0">
                          <a:latin typeface="Arial" pitchFamily="34" charset="0"/>
                          <a:cs typeface="Arial" pitchFamily="34" charset="0"/>
                        </a:rPr>
                        <a:t>SA</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noFill/>
                  </a:tcPr>
                </a:tc>
                <a:tc>
                  <a:txBody>
                    <a:bodyPr/>
                    <a:lstStyle/>
                    <a:p>
                      <a:r>
                        <a:rPr lang="en-ZA" sz="1200" b="0" dirty="0" smtClean="0">
                          <a:solidFill>
                            <a:srgbClr val="FF0000"/>
                          </a:solidFill>
                          <a:latin typeface="Arial" pitchFamily="34" charset="0"/>
                          <a:cs typeface="Arial" pitchFamily="34" charset="0"/>
                        </a:rPr>
                        <a:t>R398m</a:t>
                      </a:r>
                      <a:endParaRPr lang="en-ZA" sz="1200" b="0" dirty="0">
                        <a:solidFill>
                          <a:srgbClr val="FF0000"/>
                        </a:solidFill>
                        <a:latin typeface="Arial" pitchFamily="34" charset="0"/>
                        <a:cs typeface="Arial" pitchFamily="34" charset="0"/>
                      </a:endParaRPr>
                    </a:p>
                  </a:txBody>
                  <a:tcPr>
                    <a:noFill/>
                  </a:tcPr>
                </a:tc>
                <a:tc>
                  <a:txBody>
                    <a:bodyPr/>
                    <a:lstStyle/>
                    <a:p>
                      <a:r>
                        <a:rPr lang="en-ZA" sz="1800" b="1" dirty="0" smtClean="0">
                          <a:solidFill>
                            <a:srgbClr val="FF0000"/>
                          </a:solidFill>
                          <a:latin typeface="Arial" pitchFamily="34" charset="0"/>
                          <a:cs typeface="Arial" pitchFamily="34" charset="0"/>
                        </a:rPr>
                        <a:t>R163.9m</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0002"/>
                  </a:ext>
                </a:extLst>
              </a:tr>
              <a:tr h="198120">
                <a:tc>
                  <a:txBody>
                    <a:bodyPr/>
                    <a:lstStyle/>
                    <a:p>
                      <a:r>
                        <a:rPr lang="en-ZA" sz="1200" dirty="0" smtClean="0">
                          <a:latin typeface="Arial" pitchFamily="34" charset="0"/>
                          <a:cs typeface="Arial" pitchFamily="34" charset="0"/>
                        </a:rPr>
                        <a:t>EBFM</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tc>
                  <a:txBody>
                    <a:bodyPr/>
                    <a:lstStyle/>
                    <a:p>
                      <a:r>
                        <a:rPr lang="en-ZA" sz="1200" b="0" dirty="0" smtClean="0">
                          <a:solidFill>
                            <a:srgbClr val="FF0000"/>
                          </a:solidFill>
                          <a:latin typeface="Arial" pitchFamily="34" charset="0"/>
                          <a:cs typeface="Arial" pitchFamily="34" charset="0"/>
                        </a:rPr>
                        <a:t>R2.9m</a:t>
                      </a:r>
                      <a:endParaRPr lang="en-ZA" sz="1200" b="0" dirty="0">
                        <a:solidFill>
                          <a:srgbClr val="FF0000"/>
                        </a:solidFill>
                        <a:latin typeface="Arial" pitchFamily="34" charset="0"/>
                        <a:cs typeface="Arial" pitchFamily="34" charset="0"/>
                      </a:endParaRPr>
                    </a:p>
                  </a:txBody>
                  <a:tcPr>
                    <a:lnB w="12700" cap="flat" cmpd="sng" algn="ctr">
                      <a:solidFill>
                        <a:schemeClr val="bg1">
                          <a:lumMod val="65000"/>
                        </a:schemeClr>
                      </a:solidFill>
                      <a:prstDash val="solid"/>
                      <a:round/>
                      <a:headEnd type="none" w="med" len="med"/>
                      <a:tailEnd type="none" w="med" len="med"/>
                    </a:lnB>
                    <a:noFill/>
                  </a:tcPr>
                </a:tc>
                <a:tc>
                  <a:txBody>
                    <a:bodyPr/>
                    <a:lstStyle/>
                    <a:p>
                      <a:r>
                        <a:rPr lang="en-ZA" sz="1800" b="1" dirty="0" smtClean="0">
                          <a:solidFill>
                            <a:srgbClr val="FF0000"/>
                          </a:solidFill>
                          <a:latin typeface="Arial" pitchFamily="34" charset="0"/>
                          <a:cs typeface="Arial" pitchFamily="34" charset="0"/>
                        </a:rPr>
                        <a:t>R27.1m</a:t>
                      </a:r>
                      <a:endParaRPr lang="en-ZA" sz="1800" b="1" dirty="0">
                        <a:solidFill>
                          <a:srgbClr val="FF0000"/>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6" name="Picture 2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48900" y="3813734"/>
            <a:ext cx="2213700" cy="474285"/>
          </a:xfrm>
          <a:prstGeom prst="rect">
            <a:avLst/>
          </a:prstGeom>
          <a:effectLst>
            <a:glow rad="101600">
              <a:schemeClr val="accent4">
                <a:satMod val="175000"/>
                <a:alpha val="40000"/>
              </a:schemeClr>
            </a:glow>
          </a:effectLst>
        </p:spPr>
      </p:pic>
      <p:sp>
        <p:nvSpPr>
          <p:cNvPr id="32" name="TextBox 31"/>
          <p:cNvSpPr txBox="1"/>
          <p:nvPr/>
        </p:nvSpPr>
        <p:spPr>
          <a:xfrm>
            <a:off x="3480666" y="3529776"/>
            <a:ext cx="2133600" cy="307777"/>
          </a:xfrm>
          <a:prstGeom prst="rect">
            <a:avLst/>
          </a:prstGeom>
          <a:noFill/>
        </p:spPr>
        <p:txBody>
          <a:bodyPr wrap="square" rtlCol="0">
            <a:spAutoFit/>
          </a:bodyPr>
          <a:lstStyle/>
          <a:p>
            <a:r>
              <a:rPr lang="en-ZA" sz="1400" b="1" dirty="0" smtClean="0">
                <a:latin typeface="Arial" pitchFamily="34" charset="0"/>
                <a:cs typeface="Arial" pitchFamily="34" charset="0"/>
              </a:rPr>
              <a:t>Value of claims paid</a:t>
            </a:r>
            <a:endParaRPr lang="en-ZA" sz="1400" b="1" dirty="0">
              <a:latin typeface="Arial" pitchFamily="34" charset="0"/>
              <a:cs typeface="Arial" pitchFamily="34" charset="0"/>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6899" y="3828802"/>
            <a:ext cx="2244094" cy="509102"/>
          </a:xfrm>
          <a:prstGeom prst="rect">
            <a:avLst/>
          </a:prstGeom>
          <a:ln>
            <a:noFill/>
          </a:ln>
          <a:effectLst>
            <a:glow rad="1397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graphicFrame>
        <p:nvGraphicFramePr>
          <p:cNvPr id="35" name="Table 34"/>
          <p:cNvGraphicFramePr>
            <a:graphicFrameLocks noGrp="1"/>
          </p:cNvGraphicFramePr>
          <p:nvPr>
            <p:extLst>
              <p:ext uri="{D42A27DB-BD31-4B8C-83A1-F6EECF244321}">
                <p14:modId xmlns:p14="http://schemas.microsoft.com/office/powerpoint/2010/main" val="3972672983"/>
              </p:ext>
            </p:extLst>
          </p:nvPr>
        </p:nvGraphicFramePr>
        <p:xfrm>
          <a:off x="6300192" y="4396823"/>
          <a:ext cx="2664297"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0959">
                  <a:extLst>
                    <a:ext uri="{9D8B030D-6E8A-4147-A177-3AD203B41FA5}">
                      <a16:colId xmlns:a16="http://schemas.microsoft.com/office/drawing/2014/main" val="20001"/>
                    </a:ext>
                  </a:extLst>
                </a:gridCol>
                <a:gridCol w="1153258">
                  <a:extLst>
                    <a:ext uri="{9D8B030D-6E8A-4147-A177-3AD203B41FA5}">
                      <a16:colId xmlns:a16="http://schemas.microsoft.com/office/drawing/2014/main" val="20002"/>
                    </a:ext>
                  </a:extLst>
                </a:gridCol>
              </a:tblGrid>
              <a:tr h="188088">
                <a:tc>
                  <a:txBody>
                    <a:bodyPr/>
                    <a:lstStyle/>
                    <a:p>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ZA" sz="1200" b="0" u="sng" dirty="0" smtClean="0">
                          <a:solidFill>
                            <a:schemeClr val="tx1"/>
                          </a:solidFill>
                          <a:latin typeface="Arial" pitchFamily="34" charset="0"/>
                          <a:cs typeface="Arial" pitchFamily="34" charset="0"/>
                        </a:rPr>
                        <a:t>2014/15</a:t>
                      </a:r>
                      <a:endParaRPr lang="en-ZA" sz="1200" b="0" u="sng" dirty="0">
                        <a:solidFill>
                          <a:schemeClr val="tx1"/>
                        </a:solidFill>
                        <a:latin typeface="Arial" pitchFamily="34" charset="0"/>
                        <a:cs typeface="Arial" pitchFamily="34" charset="0"/>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ZA" sz="1800" u="sng" dirty="0" smtClean="0">
                          <a:solidFill>
                            <a:schemeClr val="tx1"/>
                          </a:solidFill>
                          <a:latin typeface="Arial" pitchFamily="34" charset="0"/>
                          <a:cs typeface="Arial" pitchFamily="34" charset="0"/>
                        </a:rPr>
                        <a:t>2015/16</a:t>
                      </a:r>
                      <a:endParaRPr lang="en-ZA" sz="1800" u="sng" dirty="0">
                        <a:solidFill>
                          <a:schemeClr val="tx1"/>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628">
                <a:tc>
                  <a:txBody>
                    <a:bodyPr/>
                    <a:lstStyle/>
                    <a:p>
                      <a:r>
                        <a:rPr lang="en-ZA" sz="1200" dirty="0" smtClean="0">
                          <a:latin typeface="Arial" pitchFamily="34" charset="0"/>
                          <a:cs typeface="Arial" pitchFamily="34" charset="0"/>
                        </a:rPr>
                        <a:t>Foreign</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45</a:t>
                      </a:r>
                      <a:r>
                        <a:rPr lang="en-ZA" sz="1200" b="0" baseline="0" dirty="0" smtClean="0">
                          <a:solidFill>
                            <a:srgbClr val="FF0000"/>
                          </a:solidFill>
                          <a:latin typeface="Arial" pitchFamily="34" charset="0"/>
                          <a:cs typeface="Arial" pitchFamily="34" charset="0"/>
                        </a:rPr>
                        <a:t> 653</a:t>
                      </a:r>
                      <a:endParaRPr lang="en-ZA" sz="1200" b="0" dirty="0">
                        <a:solidFill>
                          <a:srgbClr val="FF0000"/>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15 189</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628">
                <a:tc>
                  <a:txBody>
                    <a:bodyPr/>
                    <a:lstStyle/>
                    <a:p>
                      <a:r>
                        <a:rPr lang="en-ZA" sz="1200" dirty="0" smtClean="0">
                          <a:latin typeface="Arial" pitchFamily="34" charset="0"/>
                          <a:cs typeface="Arial" pitchFamily="34" charset="0"/>
                        </a:rPr>
                        <a:t>SA</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17 918</a:t>
                      </a:r>
                      <a:endParaRPr lang="en-ZA" sz="1200" b="0" dirty="0">
                        <a:solidFill>
                          <a:srgbClr val="FF0000"/>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3 422</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628">
                <a:tc>
                  <a:txBody>
                    <a:bodyPr/>
                    <a:lstStyle/>
                    <a:p>
                      <a:r>
                        <a:rPr lang="en-ZA" sz="1200" dirty="0" smtClean="0">
                          <a:latin typeface="Arial" pitchFamily="34" charset="0"/>
                          <a:cs typeface="Arial" pitchFamily="34" charset="0"/>
                        </a:rPr>
                        <a:t>EBFM</a:t>
                      </a:r>
                      <a:endParaRPr lang="en-ZA" sz="1200"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0" dirty="0" smtClean="0">
                          <a:solidFill>
                            <a:srgbClr val="FF0000"/>
                          </a:solidFill>
                          <a:latin typeface="Arial" pitchFamily="34" charset="0"/>
                          <a:cs typeface="Arial" pitchFamily="34" charset="0"/>
                        </a:rPr>
                        <a:t>415</a:t>
                      </a:r>
                      <a:endParaRPr lang="en-ZA" sz="1200" b="0" dirty="0">
                        <a:solidFill>
                          <a:srgbClr val="FF0000"/>
                        </a:solidFill>
                        <a:latin typeface="Arial" pitchFamily="34" charset="0"/>
                        <a:cs typeface="Arial" pitchFamily="34" charset="0"/>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dirty="0" smtClean="0">
                          <a:solidFill>
                            <a:srgbClr val="FF0000"/>
                          </a:solidFill>
                          <a:latin typeface="Arial" pitchFamily="34" charset="0"/>
                          <a:cs typeface="Arial" pitchFamily="34" charset="0"/>
                        </a:rPr>
                        <a:t>5 458</a:t>
                      </a:r>
                      <a:endParaRPr lang="en-ZA" sz="1800" b="1" dirty="0">
                        <a:solidFill>
                          <a:srgbClr val="FF0000"/>
                        </a:solidFill>
                        <a:latin typeface="Arial" pitchFamily="34" charset="0"/>
                        <a:cs typeface="Arial" pitchFamily="34" charset="0"/>
                      </a:endParaRPr>
                    </a:p>
                  </a:txBody>
                  <a:tcP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6" name="TextBox 35"/>
          <p:cNvSpPr txBox="1"/>
          <p:nvPr/>
        </p:nvSpPr>
        <p:spPr>
          <a:xfrm>
            <a:off x="6432150" y="3536735"/>
            <a:ext cx="2244094" cy="307777"/>
          </a:xfrm>
          <a:prstGeom prst="rect">
            <a:avLst/>
          </a:prstGeom>
          <a:noFill/>
        </p:spPr>
        <p:txBody>
          <a:bodyPr wrap="square" rtlCol="0">
            <a:spAutoFit/>
          </a:bodyPr>
          <a:lstStyle/>
          <a:p>
            <a:pPr algn="ctr"/>
            <a:r>
              <a:rPr lang="en-ZA" sz="1400" b="1" dirty="0" smtClean="0">
                <a:latin typeface="Arial" pitchFamily="34" charset="0"/>
                <a:cs typeface="Arial" pitchFamily="34" charset="0"/>
              </a:rPr>
              <a:t>Projected Jobs</a:t>
            </a:r>
            <a:endParaRPr lang="en-ZA" sz="1400" b="1" dirty="0">
              <a:latin typeface="Arial" pitchFamily="34" charset="0"/>
              <a:cs typeface="Arial" pitchFamily="34" charset="0"/>
            </a:endParaRPr>
          </a:p>
        </p:txBody>
      </p:sp>
      <p:sp>
        <p:nvSpPr>
          <p:cNvPr id="27" name="TextBox 26"/>
          <p:cNvSpPr txBox="1"/>
          <p:nvPr/>
        </p:nvSpPr>
        <p:spPr>
          <a:xfrm>
            <a:off x="3065771" y="1711572"/>
            <a:ext cx="2779958" cy="116955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800" b="1" dirty="0" smtClean="0">
                <a:solidFill>
                  <a:srgbClr val="FF0000"/>
                </a:solidFill>
                <a:latin typeface="Arial" pitchFamily="34" charset="0"/>
                <a:cs typeface="Arial" pitchFamily="34" charset="0"/>
              </a:rPr>
              <a:t>115 </a:t>
            </a:r>
            <a:r>
              <a:rPr lang="en-ZA" sz="1400" b="1" dirty="0" smtClean="0">
                <a:solidFill>
                  <a:srgbClr val="FF0000"/>
                </a:solidFill>
                <a:latin typeface="Arial" pitchFamily="34" charset="0"/>
                <a:cs typeface="Arial" pitchFamily="34" charset="0"/>
              </a:rPr>
              <a:t> </a:t>
            </a:r>
            <a:r>
              <a:rPr lang="en-ZA" sz="1400" dirty="0" smtClean="0">
                <a:latin typeface="Arial" pitchFamily="34" charset="0"/>
                <a:cs typeface="Arial" pitchFamily="34" charset="0"/>
              </a:rPr>
              <a:t>Film &amp; TV approvals to the value of </a:t>
            </a:r>
            <a:r>
              <a:rPr lang="en-ZA" sz="2800" b="1" dirty="0" smtClean="0">
                <a:solidFill>
                  <a:srgbClr val="FF0000"/>
                </a:solidFill>
                <a:latin typeface="Arial" pitchFamily="34" charset="0"/>
                <a:cs typeface="Arial" pitchFamily="34" charset="0"/>
              </a:rPr>
              <a:t>R838.7</a:t>
            </a:r>
            <a:r>
              <a:rPr lang="en-ZA" sz="1400" b="1" dirty="0" smtClean="0">
                <a:solidFill>
                  <a:srgbClr val="FF0000"/>
                </a:solidFill>
                <a:latin typeface="Arial" pitchFamily="34" charset="0"/>
                <a:cs typeface="Arial" pitchFamily="34" charset="0"/>
              </a:rPr>
              <a:t> million  </a:t>
            </a:r>
            <a:r>
              <a:rPr lang="en-ZA" sz="1400" dirty="0" smtClean="0">
                <a:latin typeface="Arial" pitchFamily="34" charset="0"/>
                <a:cs typeface="Arial" pitchFamily="34" charset="0"/>
              </a:rPr>
              <a:t>for 2015/16.</a:t>
            </a:r>
            <a:endParaRPr lang="en-ZA" sz="1400" dirty="0"/>
          </a:p>
        </p:txBody>
      </p:sp>
      <p:sp>
        <p:nvSpPr>
          <p:cNvPr id="37" name="TextBox 36"/>
          <p:cNvSpPr txBox="1"/>
          <p:nvPr/>
        </p:nvSpPr>
        <p:spPr>
          <a:xfrm>
            <a:off x="2523542" y="6021288"/>
            <a:ext cx="5562600" cy="646331"/>
          </a:xfrm>
          <a:prstGeom prst="rect">
            <a:avLst/>
          </a:prstGeom>
          <a:noFill/>
          <a:ln w="28575">
            <a:solidFill>
              <a:srgbClr val="499200"/>
            </a:solidFill>
          </a:ln>
        </p:spPr>
        <p:txBody>
          <a:bodyPr wrap="square" rtlCol="0">
            <a:spAutoFit/>
          </a:bodyPr>
          <a:lstStyle/>
          <a:p>
            <a:r>
              <a:rPr lang="en-ZA" sz="1800" b="1" dirty="0" err="1" smtClean="0">
                <a:solidFill>
                  <a:srgbClr val="660066"/>
                </a:solidFill>
                <a:latin typeface="Arial" panose="020B0604020202020204" pitchFamily="34" charset="0"/>
                <a:cs typeface="Arial" panose="020B0604020202020204" pitchFamily="34" charset="0"/>
              </a:rPr>
              <a:t>Film&amp;TV</a:t>
            </a:r>
            <a:r>
              <a:rPr lang="en-ZA" sz="1800" b="1" dirty="0" smtClean="0">
                <a:solidFill>
                  <a:srgbClr val="660066"/>
                </a:solidFill>
                <a:latin typeface="Arial" panose="020B0604020202020204" pitchFamily="34" charset="0"/>
                <a:cs typeface="Arial" panose="020B0604020202020204" pitchFamily="34" charset="0"/>
              </a:rPr>
              <a:t> contributed 91% to the value of approvals for the Services Investment Cluster</a:t>
            </a:r>
          </a:p>
        </p:txBody>
      </p:sp>
    </p:spTree>
    <p:extLst>
      <p:ext uri="{BB962C8B-B14F-4D97-AF65-F5344CB8AC3E}">
        <p14:creationId xmlns:p14="http://schemas.microsoft.com/office/powerpoint/2010/main" val="3263780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76200"/>
            <a:ext cx="8587678" cy="304800"/>
          </a:xfrm>
        </p:spPr>
        <p:txBody>
          <a:bodyPr/>
          <a:lstStyle/>
          <a:p>
            <a:r>
              <a:rPr lang="en-ZA" sz="1600" b="1" dirty="0" smtClean="0">
                <a:solidFill>
                  <a:srgbClr val="499200"/>
                </a:solidFill>
                <a:latin typeface="Arial Black" pitchFamily="34" charset="0"/>
                <a:cs typeface="Arial" pitchFamily="34" charset="0"/>
              </a:rPr>
              <a:t>THE FILM AND TELEVISION PRODUCTION INCENTIVE GEOGRAPHICAL DISAGGREGATION</a:t>
            </a:r>
            <a:endParaRPr lang="en-ZA" sz="1600" dirty="0">
              <a:solidFill>
                <a:srgbClr val="499200"/>
              </a:solidFill>
              <a:latin typeface="Arial Black" pitchFamily="34" charset="0"/>
            </a:endParaRPr>
          </a:p>
        </p:txBody>
      </p:sp>
      <p:sp>
        <p:nvSpPr>
          <p:cNvPr id="3" name="Content Placeholder 2"/>
          <p:cNvSpPr>
            <a:spLocks noGrp="1"/>
          </p:cNvSpPr>
          <p:nvPr>
            <p:ph idx="1"/>
          </p:nvPr>
        </p:nvSpPr>
        <p:spPr>
          <a:xfrm>
            <a:off x="76200" y="609600"/>
            <a:ext cx="8229600" cy="4953000"/>
          </a:xfrm>
        </p:spPr>
        <p:txBody>
          <a:bodyPr/>
          <a:lstStyle/>
          <a:p>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41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85065"/>
            <a:ext cx="2078802" cy="1053194"/>
          </a:xfrm>
          <a:prstGeom prst="rect">
            <a:avLst/>
          </a:prstGeom>
          <a:ln>
            <a:noFill/>
          </a:ln>
          <a:effectLst>
            <a:softEdge rad="112500"/>
          </a:effectLst>
        </p:spPr>
      </p:pic>
      <p:pic>
        <p:nvPicPr>
          <p:cNvPr id="9" name="Picture 8"/>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01109" y="926721"/>
            <a:ext cx="1757363" cy="952762"/>
          </a:xfrm>
          <a:prstGeom prst="rect">
            <a:avLst/>
          </a:prstGeom>
          <a:ln>
            <a:noFill/>
          </a:ln>
          <a:effectLst>
            <a:softEdge rad="112500"/>
          </a:effectLst>
        </p:spPr>
      </p:pic>
      <p:sp>
        <p:nvSpPr>
          <p:cNvPr id="10" name="TextBox 9"/>
          <p:cNvSpPr txBox="1"/>
          <p:nvPr/>
        </p:nvSpPr>
        <p:spPr>
          <a:xfrm>
            <a:off x="457200" y="1378038"/>
            <a:ext cx="1566810" cy="215444"/>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ZA" sz="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Western Cape</a:t>
            </a:r>
            <a:endParaRPr lang="en-ZA" sz="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11" name="TextBox 10"/>
          <p:cNvSpPr txBox="1"/>
          <p:nvPr/>
        </p:nvSpPr>
        <p:spPr>
          <a:xfrm>
            <a:off x="5486400" y="1289891"/>
            <a:ext cx="1066800" cy="215444"/>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ZA" sz="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Gauteng</a:t>
            </a:r>
            <a:endParaRPr lang="en-ZA" sz="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16" name="TextBox 15"/>
          <p:cNvSpPr txBox="1"/>
          <p:nvPr/>
        </p:nvSpPr>
        <p:spPr>
          <a:xfrm>
            <a:off x="899592" y="444520"/>
            <a:ext cx="7488832" cy="307777"/>
          </a:xfrm>
          <a:prstGeom prst="rect">
            <a:avLst/>
          </a:prstGeom>
          <a:noFill/>
          <a:ln>
            <a:noFill/>
          </a:ln>
        </p:spPr>
        <p:txBody>
          <a:bodyPr wrap="square" rtlCol="0">
            <a:spAutoFit/>
          </a:bodyPr>
          <a:lstStyle/>
          <a:p>
            <a:r>
              <a:rPr lang="en-ZA" sz="1400" b="1" dirty="0" smtClean="0">
                <a:solidFill>
                  <a:srgbClr val="FF0000"/>
                </a:solidFill>
                <a:latin typeface="Arial" pitchFamily="34" charset="0"/>
                <a:cs typeface="Arial" pitchFamily="34" charset="0"/>
              </a:rPr>
              <a:t>Foreign Film Incentive  Approvals and Projected Jobs per Province 2014/15-2015/16</a:t>
            </a:r>
          </a:p>
        </p:txBody>
      </p:sp>
      <p:sp>
        <p:nvSpPr>
          <p:cNvPr id="17" name="TextBox 16"/>
          <p:cNvSpPr txBox="1"/>
          <p:nvPr/>
        </p:nvSpPr>
        <p:spPr>
          <a:xfrm>
            <a:off x="76200" y="2362200"/>
            <a:ext cx="8762999" cy="3046988"/>
          </a:xfrm>
          <a:prstGeom prst="rect">
            <a:avLst/>
          </a:prstGeom>
          <a:noFill/>
          <a:ln>
            <a:noFill/>
          </a:ln>
        </p:spPr>
        <p:txBody>
          <a:bodyPr wrap="square" rtlCol="0">
            <a:spAutoFit/>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363" y="2547092"/>
            <a:ext cx="2897672" cy="2633662"/>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817525894"/>
              </p:ext>
            </p:extLst>
          </p:nvPr>
        </p:nvGraphicFramePr>
        <p:xfrm>
          <a:off x="152399" y="2557976"/>
          <a:ext cx="1981199" cy="733682"/>
        </p:xfrm>
        <a:graphic>
          <a:graphicData uri="http://schemas.openxmlformats.org/drawingml/2006/table">
            <a:tbl>
              <a:tblPr firstRow="1" firstCol="1" bandRow="1">
                <a:tableStyleId>{5C22544A-7EE6-4342-B048-85BDC9FD1C3A}</a:tableStyleId>
              </a:tblPr>
              <a:tblGrid>
                <a:gridCol w="977224">
                  <a:extLst>
                    <a:ext uri="{9D8B030D-6E8A-4147-A177-3AD203B41FA5}">
                      <a16:colId xmlns:a16="http://schemas.microsoft.com/office/drawing/2014/main" val="20000"/>
                    </a:ext>
                  </a:extLst>
                </a:gridCol>
                <a:gridCol w="1003975">
                  <a:extLst>
                    <a:ext uri="{9D8B030D-6E8A-4147-A177-3AD203B41FA5}">
                      <a16:colId xmlns:a16="http://schemas.microsoft.com/office/drawing/2014/main" val="20001"/>
                    </a:ext>
                  </a:extLst>
                </a:gridCol>
              </a:tblGrid>
              <a:tr h="167821">
                <a:tc gridSpan="2">
                  <a:txBody>
                    <a:bodyPr/>
                    <a:lstStyle/>
                    <a:p>
                      <a:pPr algn="ctr">
                        <a:lnSpc>
                          <a:spcPct val="150000"/>
                        </a:lnSpc>
                        <a:spcAft>
                          <a:spcPts val="0"/>
                        </a:spcAft>
                      </a:pPr>
                      <a:r>
                        <a:rPr lang="en-ZA" sz="800" u="none" dirty="0">
                          <a:solidFill>
                            <a:schemeClr val="tx1"/>
                          </a:solidFill>
                          <a:effectLst/>
                          <a:latin typeface="Arial" pitchFamily="34" charset="0"/>
                          <a:cs typeface="Arial" pitchFamily="34" charset="0"/>
                        </a:rPr>
                        <a:t>NORTH </a:t>
                      </a:r>
                      <a:r>
                        <a:rPr lang="en-ZA" sz="800" u="none" dirty="0" smtClean="0">
                          <a:solidFill>
                            <a:schemeClr val="tx1"/>
                          </a:solidFill>
                          <a:effectLst/>
                          <a:latin typeface="Arial" pitchFamily="34" charset="0"/>
                          <a:cs typeface="Arial" pitchFamily="34" charset="0"/>
                        </a:rPr>
                        <a:t>WEST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50802">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1 </a:t>
                      </a:r>
                      <a:r>
                        <a:rPr lang="en-ZA" sz="800" b="0" dirty="0" smtClean="0">
                          <a:solidFill>
                            <a:schemeClr val="tx1"/>
                          </a:solidFill>
                          <a:effectLst/>
                          <a:latin typeface="Arial" pitchFamily="34" charset="0"/>
                          <a:cs typeface="Arial" pitchFamily="34" charset="0"/>
                        </a:rPr>
                        <a:t>approval</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108 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0 </a:t>
                      </a:r>
                      <a:r>
                        <a:rPr lang="en-ZA" sz="1000" b="1" dirty="0" smtClean="0">
                          <a:solidFill>
                            <a:schemeClr val="tx1"/>
                          </a:solidFill>
                          <a:effectLst/>
                          <a:latin typeface="Arial" pitchFamily="34" charset="0"/>
                          <a:cs typeface="Arial" pitchFamily="34" charset="0"/>
                        </a:rPr>
                        <a:t>approvals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548330260"/>
              </p:ext>
            </p:extLst>
          </p:nvPr>
        </p:nvGraphicFramePr>
        <p:xfrm>
          <a:off x="153669" y="3428999"/>
          <a:ext cx="2077533" cy="1153468"/>
        </p:xfrm>
        <a:graphic>
          <a:graphicData uri="http://schemas.openxmlformats.org/drawingml/2006/table">
            <a:tbl>
              <a:tblPr firstRow="1" firstCol="1" bandRow="1">
                <a:tableStyleId>{5C22544A-7EE6-4342-B048-85BDC9FD1C3A}</a:tableStyleId>
              </a:tblPr>
              <a:tblGrid>
                <a:gridCol w="798231">
                  <a:extLst>
                    <a:ext uri="{9D8B030D-6E8A-4147-A177-3AD203B41FA5}">
                      <a16:colId xmlns:a16="http://schemas.microsoft.com/office/drawing/2014/main" val="20000"/>
                    </a:ext>
                  </a:extLst>
                </a:gridCol>
                <a:gridCol w="1279302">
                  <a:extLst>
                    <a:ext uri="{9D8B030D-6E8A-4147-A177-3AD203B41FA5}">
                      <a16:colId xmlns:a16="http://schemas.microsoft.com/office/drawing/2014/main" val="20001"/>
                    </a:ext>
                  </a:extLst>
                </a:gridCol>
              </a:tblGrid>
              <a:tr h="239068">
                <a:tc gridSpan="2">
                  <a:txBody>
                    <a:bodyPr/>
                    <a:lstStyle/>
                    <a:p>
                      <a:pPr algn="ctr">
                        <a:lnSpc>
                          <a:spcPct val="150000"/>
                        </a:lnSpc>
                        <a:spcAft>
                          <a:spcPts val="0"/>
                        </a:spcAft>
                      </a:pPr>
                      <a:r>
                        <a:rPr lang="en-ZA" sz="800" b="1" u="none" dirty="0" smtClean="0">
                          <a:solidFill>
                            <a:schemeClr val="tx1"/>
                          </a:solidFill>
                          <a:effectLst/>
                          <a:latin typeface="Arial" pitchFamily="34" charset="0"/>
                          <a:cs typeface="Arial" pitchFamily="34" charset="0"/>
                        </a:rPr>
                        <a:t>GAUTENG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22933">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57 </a:t>
                      </a:r>
                      <a:r>
                        <a:rPr lang="en-ZA" sz="800" b="0" dirty="0" smtClean="0">
                          <a:solidFill>
                            <a:schemeClr val="tx1"/>
                          </a:solidFill>
                          <a:effectLst/>
                          <a:latin typeface="Arial" pitchFamily="34" charset="0"/>
                          <a:cs typeface="Arial" pitchFamily="34" charset="0"/>
                        </a:rPr>
                        <a:t>approvals</a:t>
                      </a: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9</a:t>
                      </a:r>
                      <a:r>
                        <a:rPr lang="en-ZA" sz="800" b="0" dirty="0">
                          <a:solidFill>
                            <a:schemeClr val="tx1"/>
                          </a:solidFill>
                          <a:effectLst/>
                          <a:latin typeface="Arial" pitchFamily="34" charset="0"/>
                          <a:cs typeface="Arial" pitchFamily="34" charset="0"/>
                        </a:rPr>
                        <a:t> 940 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smtClean="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31 approvals</a:t>
                      </a:r>
                    </a:p>
                    <a:p>
                      <a:pPr>
                        <a:lnSpc>
                          <a:spcPct val="150000"/>
                        </a:lnSpc>
                        <a:spcAft>
                          <a:spcPts val="0"/>
                        </a:spcAft>
                      </a:pPr>
                      <a:r>
                        <a:rPr lang="en-ZA" sz="1000" b="1" baseline="0" dirty="0" smtClean="0">
                          <a:solidFill>
                            <a:schemeClr val="tx1"/>
                          </a:solidFill>
                          <a:effectLst/>
                          <a:latin typeface="Arial" pitchFamily="34" charset="0"/>
                          <a:cs typeface="Arial" pitchFamily="34" charset="0"/>
                        </a:rPr>
                        <a:t>(R96.2m (66%))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1 840 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279346572"/>
              </p:ext>
            </p:extLst>
          </p:nvPr>
        </p:nvGraphicFramePr>
        <p:xfrm>
          <a:off x="152401" y="4695579"/>
          <a:ext cx="2665962" cy="1475466"/>
        </p:xfrm>
        <a:graphic>
          <a:graphicData uri="http://schemas.openxmlformats.org/drawingml/2006/table">
            <a:tbl>
              <a:tblPr firstRow="1" firstCol="1" bandRow="1">
                <a:tableStyleId>{5C22544A-7EE6-4342-B048-85BDC9FD1C3A}</a:tableStyleId>
              </a:tblPr>
              <a:tblGrid>
                <a:gridCol w="1025371">
                  <a:extLst>
                    <a:ext uri="{9D8B030D-6E8A-4147-A177-3AD203B41FA5}">
                      <a16:colId xmlns:a16="http://schemas.microsoft.com/office/drawing/2014/main" val="20000"/>
                    </a:ext>
                  </a:extLst>
                </a:gridCol>
                <a:gridCol w="1640591">
                  <a:extLst>
                    <a:ext uri="{9D8B030D-6E8A-4147-A177-3AD203B41FA5}">
                      <a16:colId xmlns:a16="http://schemas.microsoft.com/office/drawing/2014/main" val="20001"/>
                    </a:ext>
                  </a:extLst>
                </a:gridCol>
              </a:tblGrid>
              <a:tr h="195306">
                <a:tc gridSpan="2">
                  <a:txBody>
                    <a:bodyPr/>
                    <a:lstStyle/>
                    <a:p>
                      <a:pPr algn="ctr">
                        <a:lnSpc>
                          <a:spcPct val="115000"/>
                        </a:lnSpc>
                        <a:spcAft>
                          <a:spcPts val="0"/>
                        </a:spcAft>
                      </a:pPr>
                      <a:r>
                        <a:rPr lang="en-ZA" sz="1100" u="none" dirty="0">
                          <a:solidFill>
                            <a:schemeClr val="tx1"/>
                          </a:solidFill>
                          <a:effectLst/>
                          <a:latin typeface="Arial" pitchFamily="34" charset="0"/>
                          <a:cs typeface="Arial" pitchFamily="34" charset="0"/>
                        </a:rPr>
                        <a:t>WESTERN </a:t>
                      </a:r>
                      <a:r>
                        <a:rPr lang="en-ZA" sz="1100" u="none" dirty="0" smtClean="0">
                          <a:solidFill>
                            <a:schemeClr val="tx1"/>
                          </a:solidFill>
                          <a:effectLst/>
                          <a:latin typeface="Arial" pitchFamily="34" charset="0"/>
                          <a:cs typeface="Arial" pitchFamily="34" charset="0"/>
                        </a:rPr>
                        <a:t>CAPE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a:p>
                  </a:txBody>
                  <a:tcPr/>
                </a:tc>
                <a:extLst>
                  <a:ext uri="{0D108BD9-81ED-4DB2-BD59-A6C34878D82A}">
                    <a16:rowId xmlns:a16="http://schemas.microsoft.com/office/drawing/2014/main" val="10000"/>
                  </a:ext>
                </a:extLst>
              </a:tr>
              <a:tr h="447696">
                <a:tc>
                  <a:txBody>
                    <a:bodyPr/>
                    <a:lstStyle/>
                    <a:p>
                      <a:pPr>
                        <a:lnSpc>
                          <a:spcPct val="150000"/>
                        </a:lnSpc>
                        <a:spcAft>
                          <a:spcPts val="0"/>
                        </a:spcAft>
                      </a:pPr>
                      <a:r>
                        <a:rPr lang="en-ZA" sz="1100" b="0" u="sng" dirty="0">
                          <a:solidFill>
                            <a:schemeClr val="tx1"/>
                          </a:solidFill>
                          <a:effectLst/>
                          <a:latin typeface="Arial" pitchFamily="34" charset="0"/>
                          <a:cs typeface="Arial" pitchFamily="34" charset="0"/>
                        </a:rPr>
                        <a:t>2014/15</a:t>
                      </a:r>
                      <a:endParaRPr lang="en-ZA" sz="1800" b="0" dirty="0">
                        <a:solidFill>
                          <a:schemeClr val="tx1"/>
                        </a:solidFill>
                        <a:effectLst/>
                        <a:latin typeface="Arial" pitchFamily="34" charset="0"/>
                        <a:cs typeface="Arial" pitchFamily="34" charset="0"/>
                      </a:endParaRPr>
                    </a:p>
                    <a:p>
                      <a:pPr>
                        <a:lnSpc>
                          <a:spcPct val="150000"/>
                        </a:lnSpc>
                        <a:spcAft>
                          <a:spcPts val="0"/>
                        </a:spcAft>
                      </a:pPr>
                      <a:r>
                        <a:rPr lang="en-ZA" sz="1100" b="0" dirty="0">
                          <a:solidFill>
                            <a:schemeClr val="tx1"/>
                          </a:solidFill>
                          <a:effectLst/>
                          <a:latin typeface="Arial" pitchFamily="34" charset="0"/>
                          <a:cs typeface="Arial" pitchFamily="34" charset="0"/>
                        </a:rPr>
                        <a:t>31 </a:t>
                      </a:r>
                      <a:r>
                        <a:rPr lang="en-ZA" sz="1100" b="0" dirty="0" smtClean="0">
                          <a:solidFill>
                            <a:schemeClr val="tx1"/>
                          </a:solidFill>
                          <a:effectLst/>
                          <a:latin typeface="Arial" pitchFamily="34" charset="0"/>
                          <a:cs typeface="Arial" pitchFamily="34" charset="0"/>
                        </a:rPr>
                        <a:t>approvals</a:t>
                      </a:r>
                    </a:p>
                    <a:p>
                      <a:pPr>
                        <a:lnSpc>
                          <a:spcPct val="150000"/>
                        </a:lnSpc>
                        <a:spcAft>
                          <a:spcPts val="0"/>
                        </a:spcAft>
                      </a:pPr>
                      <a:endParaRPr lang="en-ZA" sz="1100" b="0" dirty="0" smtClean="0">
                        <a:solidFill>
                          <a:schemeClr val="tx1"/>
                        </a:solidFill>
                        <a:effectLst/>
                        <a:latin typeface="Arial" pitchFamily="34" charset="0"/>
                        <a:cs typeface="Arial" pitchFamily="34" charset="0"/>
                      </a:endParaRPr>
                    </a:p>
                    <a:p>
                      <a:pPr>
                        <a:lnSpc>
                          <a:spcPct val="150000"/>
                        </a:lnSpc>
                        <a:spcAft>
                          <a:spcPts val="0"/>
                        </a:spcAft>
                      </a:pPr>
                      <a:endParaRPr lang="en-ZA" sz="1100" b="0" dirty="0" smtClean="0">
                        <a:solidFill>
                          <a:schemeClr val="tx1"/>
                        </a:solidFill>
                        <a:effectLst/>
                        <a:latin typeface="Arial" pitchFamily="34" charset="0"/>
                        <a:cs typeface="Arial" pitchFamily="34" charset="0"/>
                      </a:endParaRPr>
                    </a:p>
                    <a:p>
                      <a:pPr>
                        <a:lnSpc>
                          <a:spcPct val="150000"/>
                        </a:lnSpc>
                        <a:spcAft>
                          <a:spcPts val="0"/>
                        </a:spcAft>
                      </a:pPr>
                      <a:r>
                        <a:rPr lang="en-ZA" sz="1100" b="0" dirty="0" smtClean="0">
                          <a:solidFill>
                            <a:schemeClr val="tx1"/>
                          </a:solidFill>
                          <a:effectLst/>
                          <a:latin typeface="Arial" pitchFamily="34" charset="0"/>
                          <a:cs typeface="Arial" pitchFamily="34" charset="0"/>
                        </a:rPr>
                        <a:t>7</a:t>
                      </a:r>
                      <a:r>
                        <a:rPr lang="en-ZA" sz="1100" b="0" dirty="0">
                          <a:solidFill>
                            <a:schemeClr val="tx1"/>
                          </a:solidFill>
                          <a:effectLst/>
                          <a:latin typeface="Arial" pitchFamily="34" charset="0"/>
                          <a:cs typeface="Arial" pitchFamily="34" charset="0"/>
                        </a:rPr>
                        <a:t> 342 jobs</a:t>
                      </a:r>
                      <a:endParaRPr lang="en-ZA" sz="18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nSpc>
                          <a:spcPct val="150000"/>
                        </a:lnSpc>
                        <a:spcAft>
                          <a:spcPts val="0"/>
                        </a:spcAft>
                      </a:pPr>
                      <a:r>
                        <a:rPr lang="en-ZA" sz="1400" b="1" u="sng" dirty="0">
                          <a:solidFill>
                            <a:schemeClr val="tx1"/>
                          </a:solidFill>
                          <a:effectLst/>
                          <a:latin typeface="Arial" pitchFamily="34" charset="0"/>
                          <a:cs typeface="Arial" pitchFamily="34" charset="0"/>
                        </a:rPr>
                        <a:t>2015/16</a:t>
                      </a:r>
                      <a:endParaRPr lang="en-ZA" sz="1400" b="1" dirty="0">
                        <a:solidFill>
                          <a:schemeClr val="tx1"/>
                        </a:solidFill>
                        <a:effectLst/>
                        <a:latin typeface="Arial" pitchFamily="34" charset="0"/>
                        <a:cs typeface="Arial" pitchFamily="34" charset="0"/>
                      </a:endParaRPr>
                    </a:p>
                    <a:p>
                      <a:pPr>
                        <a:lnSpc>
                          <a:spcPct val="150000"/>
                        </a:lnSpc>
                        <a:spcAft>
                          <a:spcPts val="0"/>
                        </a:spcAft>
                      </a:pPr>
                      <a:r>
                        <a:rPr lang="en-ZA" sz="1400" b="1" dirty="0" smtClean="0">
                          <a:solidFill>
                            <a:schemeClr val="tx1"/>
                          </a:solidFill>
                          <a:effectLst/>
                          <a:latin typeface="Arial" pitchFamily="34" charset="0"/>
                          <a:cs typeface="Arial" pitchFamily="34" charset="0"/>
                        </a:rPr>
                        <a:t>16 approvals</a:t>
                      </a:r>
                    </a:p>
                    <a:p>
                      <a:pPr>
                        <a:lnSpc>
                          <a:spcPct val="150000"/>
                        </a:lnSpc>
                        <a:spcAft>
                          <a:spcPts val="0"/>
                        </a:spcAft>
                      </a:pPr>
                      <a:r>
                        <a:rPr lang="en-ZA" sz="1400" b="1" dirty="0" smtClean="0">
                          <a:solidFill>
                            <a:schemeClr val="tx1"/>
                          </a:solidFill>
                          <a:effectLst/>
                          <a:latin typeface="Arial" pitchFamily="34" charset="0"/>
                          <a:cs typeface="Arial" pitchFamily="34" charset="0"/>
                        </a:rPr>
                        <a:t>(R33.7m (23%))</a:t>
                      </a:r>
                    </a:p>
                    <a:p>
                      <a:pPr>
                        <a:lnSpc>
                          <a:spcPct val="150000"/>
                        </a:lnSpc>
                        <a:spcAft>
                          <a:spcPts val="0"/>
                        </a:spcAft>
                      </a:pPr>
                      <a:r>
                        <a:rPr lang="en-ZA" sz="1400" b="1" dirty="0" smtClean="0">
                          <a:solidFill>
                            <a:schemeClr val="tx1"/>
                          </a:solidFill>
                          <a:effectLst/>
                          <a:latin typeface="Arial" pitchFamily="34" charset="0"/>
                          <a:cs typeface="Arial" pitchFamily="34" charset="0"/>
                        </a:rPr>
                        <a:t>875 jobs</a:t>
                      </a:r>
                      <a:endParaRPr lang="en-ZA" sz="14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130303502"/>
              </p:ext>
            </p:extLst>
          </p:nvPr>
        </p:nvGraphicFramePr>
        <p:xfrm>
          <a:off x="6707778" y="2568862"/>
          <a:ext cx="1902822" cy="731520"/>
        </p:xfrm>
        <a:graphic>
          <a:graphicData uri="http://schemas.openxmlformats.org/drawingml/2006/table">
            <a:tbl>
              <a:tblPr firstRow="1" firstCol="1" bandRow="1">
                <a:tableStyleId>{5C22544A-7EE6-4342-B048-85BDC9FD1C3A}</a:tableStyleId>
              </a:tblPr>
              <a:tblGrid>
                <a:gridCol w="886118">
                  <a:extLst>
                    <a:ext uri="{9D8B030D-6E8A-4147-A177-3AD203B41FA5}">
                      <a16:colId xmlns:a16="http://schemas.microsoft.com/office/drawing/2014/main" val="20000"/>
                    </a:ext>
                  </a:extLst>
                </a:gridCol>
                <a:gridCol w="1016704">
                  <a:extLst>
                    <a:ext uri="{9D8B030D-6E8A-4147-A177-3AD203B41FA5}">
                      <a16:colId xmlns:a16="http://schemas.microsoft.com/office/drawing/2014/main" val="20001"/>
                    </a:ext>
                  </a:extLst>
                </a:gridCol>
              </a:tblGrid>
              <a:tr h="165279">
                <a:tc gridSpan="2">
                  <a:txBody>
                    <a:bodyPr/>
                    <a:lstStyle/>
                    <a:p>
                      <a:pPr algn="ctr">
                        <a:lnSpc>
                          <a:spcPct val="150000"/>
                        </a:lnSpc>
                        <a:spcAft>
                          <a:spcPts val="0"/>
                        </a:spcAft>
                      </a:pPr>
                      <a:r>
                        <a:rPr lang="en-ZA" sz="800" u="none" dirty="0" smtClean="0">
                          <a:solidFill>
                            <a:schemeClr val="tx1"/>
                          </a:solidFill>
                          <a:effectLst/>
                          <a:latin typeface="Arial" pitchFamily="34" charset="0"/>
                          <a:cs typeface="Arial" pitchFamily="34" charset="0"/>
                        </a:rPr>
                        <a:t>MPUMALANGA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42462">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1 approval</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190 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0 </a:t>
                      </a:r>
                      <a:r>
                        <a:rPr lang="en-ZA" sz="1000" b="1" dirty="0" smtClean="0">
                          <a:solidFill>
                            <a:schemeClr val="tx1"/>
                          </a:solidFill>
                          <a:effectLst/>
                          <a:latin typeface="Arial" pitchFamily="34" charset="0"/>
                          <a:cs typeface="Arial" pitchFamily="34" charset="0"/>
                        </a:rPr>
                        <a:t>approvals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452213263"/>
              </p:ext>
            </p:extLst>
          </p:nvPr>
        </p:nvGraphicFramePr>
        <p:xfrm>
          <a:off x="6707778" y="3581399"/>
          <a:ext cx="1907584" cy="1162313"/>
        </p:xfrm>
        <a:graphic>
          <a:graphicData uri="http://schemas.openxmlformats.org/drawingml/2006/table">
            <a:tbl>
              <a:tblPr firstRow="1" firstCol="1" bandRow="1">
                <a:tableStyleId>{5C22544A-7EE6-4342-B048-85BDC9FD1C3A}</a:tableStyleId>
              </a:tblPr>
              <a:tblGrid>
                <a:gridCol w="683622">
                  <a:extLst>
                    <a:ext uri="{9D8B030D-6E8A-4147-A177-3AD203B41FA5}">
                      <a16:colId xmlns:a16="http://schemas.microsoft.com/office/drawing/2014/main" val="20000"/>
                    </a:ext>
                  </a:extLst>
                </a:gridCol>
                <a:gridCol w="1223962">
                  <a:extLst>
                    <a:ext uri="{9D8B030D-6E8A-4147-A177-3AD203B41FA5}">
                      <a16:colId xmlns:a16="http://schemas.microsoft.com/office/drawing/2014/main" val="20001"/>
                    </a:ext>
                  </a:extLst>
                </a:gridCol>
              </a:tblGrid>
              <a:tr h="247913">
                <a:tc gridSpan="2">
                  <a:txBody>
                    <a:bodyPr/>
                    <a:lstStyle/>
                    <a:p>
                      <a:pPr algn="ctr">
                        <a:lnSpc>
                          <a:spcPct val="150000"/>
                        </a:lnSpc>
                        <a:spcAft>
                          <a:spcPts val="0"/>
                        </a:spcAft>
                      </a:pPr>
                      <a:r>
                        <a:rPr lang="en-ZA" sz="800" u="none" dirty="0">
                          <a:solidFill>
                            <a:schemeClr val="tx1"/>
                          </a:solidFill>
                          <a:effectLst/>
                          <a:latin typeface="Arial" pitchFamily="34" charset="0"/>
                          <a:cs typeface="Arial" pitchFamily="34" charset="0"/>
                        </a:rPr>
                        <a:t>FREE </a:t>
                      </a:r>
                      <a:r>
                        <a:rPr lang="en-ZA" sz="800" u="none" dirty="0" smtClean="0">
                          <a:solidFill>
                            <a:schemeClr val="tx1"/>
                          </a:solidFill>
                          <a:effectLst/>
                          <a:latin typeface="Arial" pitchFamily="34" charset="0"/>
                          <a:cs typeface="Arial" pitchFamily="34" charset="0"/>
                        </a:rPr>
                        <a:t>STATE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437888">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2 </a:t>
                      </a:r>
                      <a:r>
                        <a:rPr lang="en-ZA" sz="800" b="0" dirty="0" smtClean="0">
                          <a:solidFill>
                            <a:schemeClr val="tx1"/>
                          </a:solidFill>
                          <a:effectLst/>
                          <a:latin typeface="Arial" pitchFamily="34" charset="0"/>
                          <a:cs typeface="Arial" pitchFamily="34" charset="0"/>
                        </a:rPr>
                        <a:t>approvals</a:t>
                      </a: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195 </a:t>
                      </a:r>
                      <a:r>
                        <a:rPr lang="en-ZA" sz="800" b="0" dirty="0">
                          <a:solidFill>
                            <a:schemeClr val="tx1"/>
                          </a:solidFill>
                          <a:effectLst/>
                          <a:latin typeface="Arial" pitchFamily="34" charset="0"/>
                          <a:cs typeface="Arial" pitchFamily="34" charset="0"/>
                        </a:rPr>
                        <a:t>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1 </a:t>
                      </a:r>
                      <a:r>
                        <a:rPr lang="en-ZA" sz="1000" b="1" dirty="0" smtClean="0">
                          <a:solidFill>
                            <a:schemeClr val="tx1"/>
                          </a:solidFill>
                          <a:effectLst/>
                          <a:latin typeface="Arial" pitchFamily="34" charset="0"/>
                          <a:cs typeface="Arial" pitchFamily="34" charset="0"/>
                        </a:rPr>
                        <a:t>approval</a:t>
                      </a:r>
                    </a:p>
                    <a:p>
                      <a:pPr>
                        <a:lnSpc>
                          <a:spcPct val="150000"/>
                        </a:lnSpc>
                        <a:spcAft>
                          <a:spcPts val="0"/>
                        </a:spcAft>
                      </a:pPr>
                      <a:r>
                        <a:rPr lang="en-ZA" sz="1000" b="1" dirty="0" smtClean="0">
                          <a:solidFill>
                            <a:schemeClr val="tx1"/>
                          </a:solidFill>
                          <a:effectLst/>
                          <a:latin typeface="Arial" pitchFamily="34" charset="0"/>
                          <a:cs typeface="Arial" pitchFamily="34" charset="0"/>
                        </a:rPr>
                        <a:t>(R2.5m (2%))</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64 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989508643"/>
              </p:ext>
            </p:extLst>
          </p:nvPr>
        </p:nvGraphicFramePr>
        <p:xfrm>
          <a:off x="6707778" y="4875457"/>
          <a:ext cx="1979022" cy="1164809"/>
        </p:xfrm>
        <a:graphic>
          <a:graphicData uri="http://schemas.openxmlformats.org/drawingml/2006/table">
            <a:tbl>
              <a:tblPr firstRow="1" firstCol="1" bandRow="1">
                <a:tableStyleId>{5C22544A-7EE6-4342-B048-85BDC9FD1C3A}</a:tableStyleId>
              </a:tblPr>
              <a:tblGrid>
                <a:gridCol w="785364">
                  <a:extLst>
                    <a:ext uri="{9D8B030D-6E8A-4147-A177-3AD203B41FA5}">
                      <a16:colId xmlns:a16="http://schemas.microsoft.com/office/drawing/2014/main" val="20000"/>
                    </a:ext>
                  </a:extLst>
                </a:gridCol>
                <a:gridCol w="1193658">
                  <a:extLst>
                    <a:ext uri="{9D8B030D-6E8A-4147-A177-3AD203B41FA5}">
                      <a16:colId xmlns:a16="http://schemas.microsoft.com/office/drawing/2014/main" val="20001"/>
                    </a:ext>
                  </a:extLst>
                </a:gridCol>
              </a:tblGrid>
              <a:tr h="250409">
                <a:tc gridSpan="2">
                  <a:txBody>
                    <a:bodyPr/>
                    <a:lstStyle/>
                    <a:p>
                      <a:pPr algn="ctr">
                        <a:lnSpc>
                          <a:spcPct val="150000"/>
                        </a:lnSpc>
                        <a:spcAft>
                          <a:spcPts val="0"/>
                        </a:spcAft>
                      </a:pPr>
                      <a:r>
                        <a:rPr lang="en-ZA" sz="800" u="none" dirty="0">
                          <a:solidFill>
                            <a:schemeClr val="tx1"/>
                          </a:solidFill>
                          <a:effectLst/>
                          <a:latin typeface="Arial" pitchFamily="34" charset="0"/>
                          <a:cs typeface="Arial" pitchFamily="34" charset="0"/>
                        </a:rPr>
                        <a:t>KWA </a:t>
                      </a:r>
                      <a:r>
                        <a:rPr lang="en-ZA" sz="800" u="none" dirty="0" smtClean="0">
                          <a:solidFill>
                            <a:schemeClr val="tx1"/>
                          </a:solidFill>
                          <a:effectLst/>
                          <a:latin typeface="Arial" pitchFamily="34" charset="0"/>
                          <a:cs typeface="Arial" pitchFamily="34" charset="0"/>
                        </a:rPr>
                        <a:t>ZULU-NATAL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435392">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8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2 </a:t>
                      </a:r>
                      <a:r>
                        <a:rPr lang="en-ZA" sz="800" b="0" dirty="0" smtClean="0">
                          <a:solidFill>
                            <a:schemeClr val="tx1"/>
                          </a:solidFill>
                          <a:effectLst/>
                          <a:latin typeface="Arial" pitchFamily="34" charset="0"/>
                          <a:cs typeface="Arial" pitchFamily="34" charset="0"/>
                        </a:rPr>
                        <a:t>approvals</a:t>
                      </a: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143 </a:t>
                      </a:r>
                      <a:r>
                        <a:rPr lang="en-ZA" sz="800" b="0" dirty="0">
                          <a:solidFill>
                            <a:schemeClr val="tx1"/>
                          </a:solidFill>
                          <a:effectLst/>
                          <a:latin typeface="Arial" pitchFamily="34" charset="0"/>
                          <a:cs typeface="Arial" pitchFamily="34" charset="0"/>
                        </a:rPr>
                        <a:t>jobs</a:t>
                      </a:r>
                      <a:endParaRPr lang="en-ZA" sz="8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2 approvals </a:t>
                      </a:r>
                    </a:p>
                    <a:p>
                      <a:pPr>
                        <a:lnSpc>
                          <a:spcPct val="150000"/>
                        </a:lnSpc>
                        <a:spcAft>
                          <a:spcPts val="0"/>
                        </a:spcAft>
                      </a:pPr>
                      <a:r>
                        <a:rPr lang="en-ZA" sz="1000" b="1" dirty="0" smtClean="0">
                          <a:solidFill>
                            <a:schemeClr val="tx1"/>
                          </a:solidFill>
                          <a:effectLst/>
                          <a:latin typeface="Arial" pitchFamily="34" charset="0"/>
                          <a:cs typeface="Arial" pitchFamily="34" charset="0"/>
                        </a:rPr>
                        <a:t>(R12.8m (9%))</a:t>
                      </a:r>
                    </a:p>
                    <a:p>
                      <a:pPr>
                        <a:lnSpc>
                          <a:spcPct val="150000"/>
                        </a:lnSpc>
                        <a:spcAft>
                          <a:spcPts val="0"/>
                        </a:spcAft>
                      </a:pPr>
                      <a:r>
                        <a:rPr lang="en-ZA" sz="1000" b="1" dirty="0" smtClean="0">
                          <a:solidFill>
                            <a:schemeClr val="tx1"/>
                          </a:solidFill>
                          <a:effectLst/>
                          <a:latin typeface="Arial" pitchFamily="34" charset="0"/>
                          <a:cs typeface="Arial" pitchFamily="34" charset="0"/>
                        </a:rPr>
                        <a:t>643 </a:t>
                      </a:r>
                      <a:r>
                        <a:rPr lang="en-ZA" sz="1000" b="1" dirty="0">
                          <a:solidFill>
                            <a:schemeClr val="tx1"/>
                          </a:solidFill>
                          <a:effectLst/>
                          <a:latin typeface="Arial" pitchFamily="34" charset="0"/>
                          <a:cs typeface="Arial" pitchFamily="34" charset="0"/>
                        </a:rPr>
                        <a:t>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35" name="Elbow Connector 34"/>
          <p:cNvCxnSpPr>
            <a:endCxn id="28" idx="3"/>
          </p:cNvCxnSpPr>
          <p:nvPr/>
        </p:nvCxnSpPr>
        <p:spPr bwMode="auto">
          <a:xfrm rot="10800000">
            <a:off x="2133598" y="2924818"/>
            <a:ext cx="1905004" cy="351799"/>
          </a:xfrm>
          <a:prstGeom prst="bentConnector3">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38" name="Elbow Connector 37"/>
          <p:cNvCxnSpPr>
            <a:endCxn id="30" idx="3"/>
          </p:cNvCxnSpPr>
          <p:nvPr/>
        </p:nvCxnSpPr>
        <p:spPr bwMode="auto">
          <a:xfrm rot="5400000">
            <a:off x="2780688" y="4902213"/>
            <a:ext cx="568774" cy="493424"/>
          </a:xfrm>
          <a:prstGeom prst="bentConnector2">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39" name="Elbow Connector 38"/>
          <p:cNvCxnSpPr>
            <a:endCxn id="29" idx="3"/>
          </p:cNvCxnSpPr>
          <p:nvPr/>
        </p:nvCxnSpPr>
        <p:spPr bwMode="auto">
          <a:xfrm rot="10800000" flipV="1">
            <a:off x="2231202" y="3428985"/>
            <a:ext cx="2645598" cy="576747"/>
          </a:xfrm>
          <a:prstGeom prst="bentConnector3">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54" name="Elbow Connector 53"/>
          <p:cNvCxnSpPr>
            <a:endCxn id="31" idx="1"/>
          </p:cNvCxnSpPr>
          <p:nvPr/>
        </p:nvCxnSpPr>
        <p:spPr bwMode="auto">
          <a:xfrm flipV="1">
            <a:off x="5638799" y="2934622"/>
            <a:ext cx="1068979" cy="341986"/>
          </a:xfrm>
          <a:prstGeom prst="bentConnector3">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cxnSp>
        <p:nvCxnSpPr>
          <p:cNvPr id="57" name="Elbow Connector 56"/>
          <p:cNvCxnSpPr>
            <a:endCxn id="32" idx="0"/>
          </p:cNvCxnSpPr>
          <p:nvPr/>
        </p:nvCxnSpPr>
        <p:spPr bwMode="auto">
          <a:xfrm flipV="1">
            <a:off x="4800600" y="3581399"/>
            <a:ext cx="2860970" cy="209300"/>
          </a:xfrm>
          <a:prstGeom prst="bentConnector4">
            <a:avLst>
              <a:gd name="adj1" fmla="val 33331"/>
              <a:gd name="adj2" fmla="val 209221"/>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cxnSp>
        <p:nvCxnSpPr>
          <p:cNvPr id="59" name="Elbow Connector 58"/>
          <p:cNvCxnSpPr>
            <a:endCxn id="33" idx="1"/>
          </p:cNvCxnSpPr>
          <p:nvPr/>
        </p:nvCxnSpPr>
        <p:spPr bwMode="auto">
          <a:xfrm rot="16200000" flipH="1">
            <a:off x="5273858" y="4023941"/>
            <a:ext cx="1452142" cy="1415698"/>
          </a:xfrm>
          <a:prstGeom prst="bentConnector2">
            <a:avLst/>
          </a:prstGeom>
          <a:solidFill>
            <a:schemeClr val="accent1"/>
          </a:solidFill>
          <a:ln w="9525" cap="flat" cmpd="sng" algn="ctr">
            <a:solidFill>
              <a:schemeClr val="tx1">
                <a:lumMod val="75000"/>
                <a:lumOff val="25000"/>
              </a:schemeClr>
            </a:solidFill>
            <a:prstDash val="sysDash"/>
            <a:miter lim="800000"/>
            <a:headEnd type="none" w="med" len="med"/>
            <a:tailEnd type="arrow"/>
          </a:ln>
          <a:effectLst/>
        </p:spPr>
      </p:cxnSp>
      <p:sp>
        <p:nvSpPr>
          <p:cNvPr id="74" name="TextBox 73"/>
          <p:cNvSpPr txBox="1"/>
          <p:nvPr/>
        </p:nvSpPr>
        <p:spPr>
          <a:xfrm>
            <a:off x="899592" y="2231343"/>
            <a:ext cx="7344815" cy="307777"/>
          </a:xfrm>
          <a:prstGeom prst="rect">
            <a:avLst/>
          </a:prstGeom>
          <a:noFill/>
          <a:ln>
            <a:noFill/>
          </a:ln>
        </p:spPr>
        <p:txBody>
          <a:bodyPr wrap="square" rtlCol="0">
            <a:spAutoFit/>
          </a:bodyPr>
          <a:lstStyle/>
          <a:p>
            <a:pPr algn="ctr"/>
            <a:r>
              <a:rPr lang="en-ZA" sz="1400" b="1" dirty="0" smtClean="0">
                <a:solidFill>
                  <a:srgbClr val="FF0000"/>
                </a:solidFill>
                <a:latin typeface="Arial" pitchFamily="34" charset="0"/>
                <a:cs typeface="Arial" pitchFamily="34" charset="0"/>
              </a:rPr>
              <a:t>SA Film Incentive  Approvals and Projected Jobs per Province 204/15-2015/16</a:t>
            </a:r>
          </a:p>
        </p:txBody>
      </p:sp>
      <p:graphicFrame>
        <p:nvGraphicFramePr>
          <p:cNvPr id="34" name="Table 33"/>
          <p:cNvGraphicFramePr>
            <a:graphicFrameLocks noGrp="1"/>
          </p:cNvGraphicFramePr>
          <p:nvPr>
            <p:extLst>
              <p:ext uri="{D42A27DB-BD31-4B8C-83A1-F6EECF244321}">
                <p14:modId xmlns:p14="http://schemas.microsoft.com/office/powerpoint/2010/main" val="3430226100"/>
              </p:ext>
            </p:extLst>
          </p:nvPr>
        </p:nvGraphicFramePr>
        <p:xfrm>
          <a:off x="6553201" y="838329"/>
          <a:ext cx="2285998" cy="1153468"/>
        </p:xfrm>
        <a:graphic>
          <a:graphicData uri="http://schemas.openxmlformats.org/drawingml/2006/table">
            <a:tbl>
              <a:tblPr firstRow="1" firstCol="1" bandRow="1">
                <a:tableStyleId>{5C22544A-7EE6-4342-B048-85BDC9FD1C3A}</a:tableStyleId>
              </a:tblPr>
              <a:tblGrid>
                <a:gridCol w="787707">
                  <a:extLst>
                    <a:ext uri="{9D8B030D-6E8A-4147-A177-3AD203B41FA5}">
                      <a16:colId xmlns:a16="http://schemas.microsoft.com/office/drawing/2014/main" val="20000"/>
                    </a:ext>
                  </a:extLst>
                </a:gridCol>
                <a:gridCol w="1498291">
                  <a:extLst>
                    <a:ext uri="{9D8B030D-6E8A-4147-A177-3AD203B41FA5}">
                      <a16:colId xmlns:a16="http://schemas.microsoft.com/office/drawing/2014/main" val="20001"/>
                    </a:ext>
                  </a:extLst>
                </a:gridCol>
              </a:tblGrid>
              <a:tr h="239068">
                <a:tc gridSpan="2">
                  <a:txBody>
                    <a:bodyPr/>
                    <a:lstStyle/>
                    <a:p>
                      <a:pPr algn="ctr">
                        <a:lnSpc>
                          <a:spcPct val="150000"/>
                        </a:lnSpc>
                        <a:spcAft>
                          <a:spcPts val="0"/>
                        </a:spcAft>
                      </a:pPr>
                      <a:r>
                        <a:rPr lang="en-ZA" sz="800" b="1" u="none" dirty="0" smtClean="0">
                          <a:solidFill>
                            <a:schemeClr val="tx1"/>
                          </a:solidFill>
                          <a:effectLst/>
                          <a:latin typeface="Arial" pitchFamily="34" charset="0"/>
                          <a:cs typeface="Arial" pitchFamily="34" charset="0"/>
                        </a:rPr>
                        <a:t>GAUTENG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22933">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8</a:t>
                      </a: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8</a:t>
                      </a:r>
                      <a:r>
                        <a:rPr lang="en-ZA" sz="800" b="0" baseline="0" dirty="0" smtClean="0">
                          <a:solidFill>
                            <a:schemeClr val="tx1"/>
                          </a:solidFill>
                          <a:effectLst/>
                          <a:latin typeface="Arial" pitchFamily="34" charset="0"/>
                          <a:cs typeface="Arial" pitchFamily="34" charset="0"/>
                        </a:rPr>
                        <a:t> 050</a:t>
                      </a:r>
                      <a:r>
                        <a:rPr lang="en-ZA" sz="800" b="0" dirty="0" smtClean="0">
                          <a:solidFill>
                            <a:schemeClr val="tx1"/>
                          </a:solidFill>
                          <a:effectLst/>
                          <a:latin typeface="Arial" pitchFamily="34" charset="0"/>
                          <a:cs typeface="Arial" pitchFamily="34" charset="0"/>
                        </a:rPr>
                        <a:t> </a:t>
                      </a:r>
                      <a:r>
                        <a:rPr lang="en-ZA" sz="800" b="0" dirty="0">
                          <a:solidFill>
                            <a:schemeClr val="tx1"/>
                          </a:solidFill>
                          <a:effectLst/>
                          <a:latin typeface="Arial" pitchFamily="34" charset="0"/>
                          <a:cs typeface="Arial" pitchFamily="34" charset="0"/>
                        </a:rPr>
                        <a:t>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smtClean="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5 approvals</a:t>
                      </a:r>
                    </a:p>
                    <a:p>
                      <a:pPr>
                        <a:lnSpc>
                          <a:spcPct val="150000"/>
                        </a:lnSpc>
                        <a:spcAft>
                          <a:spcPts val="0"/>
                        </a:spcAft>
                      </a:pPr>
                      <a:r>
                        <a:rPr lang="en-ZA" sz="1000" b="1" baseline="0" dirty="0" smtClean="0">
                          <a:solidFill>
                            <a:schemeClr val="tx1"/>
                          </a:solidFill>
                          <a:effectLst/>
                          <a:latin typeface="Arial" pitchFamily="34" charset="0"/>
                          <a:cs typeface="Arial" pitchFamily="34" charset="0"/>
                        </a:rPr>
                        <a:t>(R82.3m (14%))</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1 </a:t>
                      </a:r>
                      <a:r>
                        <a:rPr lang="en-ZA" sz="1000" b="1" dirty="0" smtClean="0">
                          <a:solidFill>
                            <a:schemeClr val="tx1"/>
                          </a:solidFill>
                          <a:effectLst/>
                          <a:latin typeface="Arial" pitchFamily="34" charset="0"/>
                          <a:cs typeface="Arial" pitchFamily="34" charset="0"/>
                        </a:rPr>
                        <a:t>251 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119648090"/>
              </p:ext>
            </p:extLst>
          </p:nvPr>
        </p:nvGraphicFramePr>
        <p:xfrm>
          <a:off x="2231200" y="861486"/>
          <a:ext cx="2412807" cy="1341235"/>
        </p:xfrm>
        <a:graphic>
          <a:graphicData uri="http://schemas.openxmlformats.org/drawingml/2006/table">
            <a:tbl>
              <a:tblPr firstRow="1" firstCol="1" bandRow="1">
                <a:tableStyleId>{5C22544A-7EE6-4342-B048-85BDC9FD1C3A}</a:tableStyleId>
              </a:tblPr>
              <a:tblGrid>
                <a:gridCol w="967967">
                  <a:extLst>
                    <a:ext uri="{9D8B030D-6E8A-4147-A177-3AD203B41FA5}">
                      <a16:colId xmlns:a16="http://schemas.microsoft.com/office/drawing/2014/main" val="20000"/>
                    </a:ext>
                  </a:extLst>
                </a:gridCol>
                <a:gridCol w="1444840">
                  <a:extLst>
                    <a:ext uri="{9D8B030D-6E8A-4147-A177-3AD203B41FA5}">
                      <a16:colId xmlns:a16="http://schemas.microsoft.com/office/drawing/2014/main" val="20001"/>
                    </a:ext>
                  </a:extLst>
                </a:gridCol>
              </a:tblGrid>
              <a:tr h="243955">
                <a:tc gridSpan="2">
                  <a:txBody>
                    <a:bodyPr/>
                    <a:lstStyle/>
                    <a:p>
                      <a:pPr algn="ctr">
                        <a:lnSpc>
                          <a:spcPct val="150000"/>
                        </a:lnSpc>
                        <a:spcAft>
                          <a:spcPts val="0"/>
                        </a:spcAft>
                      </a:pPr>
                      <a:r>
                        <a:rPr lang="en-ZA" sz="1050" b="1" u="none" dirty="0" smtClean="0">
                          <a:solidFill>
                            <a:schemeClr val="tx1"/>
                          </a:solidFill>
                          <a:effectLst/>
                          <a:latin typeface="Arial" pitchFamily="34" charset="0"/>
                          <a:cs typeface="Arial" pitchFamily="34" charset="0"/>
                        </a:rPr>
                        <a:t>WESTERN</a:t>
                      </a:r>
                      <a:r>
                        <a:rPr lang="en-ZA" sz="1050" b="1" u="none" baseline="0" dirty="0" smtClean="0">
                          <a:solidFill>
                            <a:schemeClr val="tx1"/>
                          </a:solidFill>
                          <a:effectLst/>
                          <a:latin typeface="Arial" pitchFamily="34" charset="0"/>
                          <a:cs typeface="Arial" pitchFamily="34" charset="0"/>
                        </a:rPr>
                        <a:t> CAPE</a:t>
                      </a:r>
                      <a:endParaRPr lang="en-ZA" sz="1050" b="1" u="none" dirty="0" smtClean="0">
                        <a:solidFill>
                          <a:schemeClr val="tx1"/>
                        </a:solidFill>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a:p>
                  </a:txBody>
                  <a:tcPr/>
                </a:tc>
                <a:extLst>
                  <a:ext uri="{0D108BD9-81ED-4DB2-BD59-A6C34878D82A}">
                    <a16:rowId xmlns:a16="http://schemas.microsoft.com/office/drawing/2014/main" val="10000"/>
                  </a:ext>
                </a:extLst>
              </a:tr>
              <a:tr h="522933">
                <a:tc>
                  <a:txBody>
                    <a:bodyPr/>
                    <a:lstStyle/>
                    <a:p>
                      <a:pPr>
                        <a:lnSpc>
                          <a:spcPct val="150000"/>
                        </a:lnSpc>
                        <a:spcAft>
                          <a:spcPts val="0"/>
                        </a:spcAft>
                      </a:pPr>
                      <a:r>
                        <a:rPr lang="en-ZA" sz="1050" b="0" u="sng" dirty="0">
                          <a:solidFill>
                            <a:schemeClr val="tx1"/>
                          </a:solidFill>
                          <a:effectLst/>
                          <a:latin typeface="Arial" pitchFamily="34" charset="0"/>
                          <a:cs typeface="Arial" pitchFamily="34" charset="0"/>
                        </a:rPr>
                        <a:t>2014/15</a:t>
                      </a:r>
                      <a:endParaRPr lang="en-ZA" sz="1600" b="0" dirty="0">
                        <a:solidFill>
                          <a:schemeClr val="tx1"/>
                        </a:solidFill>
                        <a:effectLst/>
                        <a:latin typeface="Arial" pitchFamily="34" charset="0"/>
                        <a:cs typeface="Arial" pitchFamily="34" charset="0"/>
                      </a:endParaRPr>
                    </a:p>
                    <a:p>
                      <a:pPr>
                        <a:lnSpc>
                          <a:spcPct val="150000"/>
                        </a:lnSpc>
                        <a:spcAft>
                          <a:spcPts val="0"/>
                        </a:spcAft>
                      </a:pPr>
                      <a:r>
                        <a:rPr lang="en-ZA" sz="1050" b="0" dirty="0" smtClean="0">
                          <a:solidFill>
                            <a:schemeClr val="tx1"/>
                          </a:solidFill>
                          <a:effectLst/>
                          <a:latin typeface="Arial" pitchFamily="34" charset="0"/>
                          <a:cs typeface="Arial" pitchFamily="34" charset="0"/>
                        </a:rPr>
                        <a:t>20 approvals</a:t>
                      </a:r>
                    </a:p>
                    <a:p>
                      <a:pPr>
                        <a:lnSpc>
                          <a:spcPct val="150000"/>
                        </a:lnSpc>
                        <a:spcAft>
                          <a:spcPts val="0"/>
                        </a:spcAft>
                      </a:pPr>
                      <a:endParaRPr lang="en-ZA" sz="1050" b="0" dirty="0" smtClean="0">
                        <a:solidFill>
                          <a:schemeClr val="tx1"/>
                        </a:solidFill>
                        <a:effectLst/>
                        <a:latin typeface="Arial" pitchFamily="34" charset="0"/>
                        <a:cs typeface="Arial" pitchFamily="34" charset="0"/>
                      </a:endParaRPr>
                    </a:p>
                    <a:p>
                      <a:pPr>
                        <a:lnSpc>
                          <a:spcPct val="150000"/>
                        </a:lnSpc>
                        <a:spcAft>
                          <a:spcPts val="0"/>
                        </a:spcAft>
                      </a:pPr>
                      <a:r>
                        <a:rPr lang="en-ZA" sz="1050" b="0" dirty="0" smtClean="0">
                          <a:solidFill>
                            <a:schemeClr val="tx1"/>
                          </a:solidFill>
                          <a:effectLst/>
                          <a:latin typeface="Arial" pitchFamily="34" charset="0"/>
                          <a:cs typeface="Arial" pitchFamily="34" charset="0"/>
                        </a:rPr>
                        <a:t>37</a:t>
                      </a:r>
                      <a:r>
                        <a:rPr lang="en-ZA" sz="1050" b="0" baseline="0" dirty="0" smtClean="0">
                          <a:solidFill>
                            <a:schemeClr val="tx1"/>
                          </a:solidFill>
                          <a:effectLst/>
                          <a:latin typeface="Arial" pitchFamily="34" charset="0"/>
                          <a:cs typeface="Arial" pitchFamily="34" charset="0"/>
                        </a:rPr>
                        <a:t> 603 </a:t>
                      </a:r>
                      <a:r>
                        <a:rPr lang="en-ZA" sz="1050" b="0" dirty="0" smtClean="0">
                          <a:solidFill>
                            <a:schemeClr val="tx1"/>
                          </a:solidFill>
                          <a:effectLst/>
                          <a:latin typeface="Arial" pitchFamily="34" charset="0"/>
                          <a:cs typeface="Arial" pitchFamily="34" charset="0"/>
                        </a:rPr>
                        <a:t>jobs</a:t>
                      </a:r>
                      <a:endParaRPr lang="en-ZA" sz="16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nSpc>
                          <a:spcPct val="150000"/>
                        </a:lnSpc>
                        <a:spcAft>
                          <a:spcPts val="0"/>
                        </a:spcAft>
                      </a:pPr>
                      <a:r>
                        <a:rPr lang="en-ZA" sz="1200" b="1" u="sng" dirty="0" smtClean="0">
                          <a:solidFill>
                            <a:schemeClr val="tx1"/>
                          </a:solidFill>
                          <a:effectLst/>
                          <a:latin typeface="Arial" pitchFamily="34" charset="0"/>
                          <a:cs typeface="Arial" pitchFamily="34" charset="0"/>
                        </a:rPr>
                        <a:t>2015/16</a:t>
                      </a:r>
                      <a:endParaRPr lang="en-ZA" sz="1200" b="1" dirty="0">
                        <a:solidFill>
                          <a:schemeClr val="tx1"/>
                        </a:solidFill>
                        <a:effectLst/>
                        <a:latin typeface="Arial" pitchFamily="34" charset="0"/>
                        <a:cs typeface="Arial" pitchFamily="34" charset="0"/>
                      </a:endParaRPr>
                    </a:p>
                    <a:p>
                      <a:pPr marL="0" indent="0">
                        <a:lnSpc>
                          <a:spcPct val="150000"/>
                        </a:lnSpc>
                        <a:spcAft>
                          <a:spcPts val="0"/>
                        </a:spcAft>
                        <a:buNone/>
                      </a:pPr>
                      <a:r>
                        <a:rPr lang="en-ZA" sz="1200" b="1" baseline="0" dirty="0" smtClean="0">
                          <a:solidFill>
                            <a:schemeClr val="tx1"/>
                          </a:solidFill>
                          <a:effectLst/>
                          <a:latin typeface="Arial" pitchFamily="34" charset="0"/>
                          <a:cs typeface="Arial" pitchFamily="34" charset="0"/>
                        </a:rPr>
                        <a:t>20 approvals</a:t>
                      </a:r>
                    </a:p>
                    <a:p>
                      <a:pPr marL="0" indent="0">
                        <a:lnSpc>
                          <a:spcPct val="150000"/>
                        </a:lnSpc>
                        <a:spcAft>
                          <a:spcPts val="0"/>
                        </a:spcAft>
                        <a:buNone/>
                      </a:pPr>
                      <a:r>
                        <a:rPr lang="en-ZA" sz="1200" b="1" baseline="0" dirty="0" smtClean="0">
                          <a:solidFill>
                            <a:schemeClr val="tx1"/>
                          </a:solidFill>
                          <a:effectLst/>
                          <a:latin typeface="Arial" pitchFamily="34" charset="0"/>
                          <a:cs typeface="Arial" pitchFamily="34" charset="0"/>
                        </a:rPr>
                        <a:t>(R492.8m (86%))</a:t>
                      </a:r>
                    </a:p>
                    <a:p>
                      <a:pPr>
                        <a:lnSpc>
                          <a:spcPct val="150000"/>
                        </a:lnSpc>
                        <a:spcAft>
                          <a:spcPts val="0"/>
                        </a:spcAft>
                      </a:pPr>
                      <a:r>
                        <a:rPr lang="en-ZA" sz="1200" b="1" dirty="0" smtClean="0">
                          <a:solidFill>
                            <a:schemeClr val="tx1"/>
                          </a:solidFill>
                          <a:effectLst/>
                          <a:latin typeface="Arial" pitchFamily="34" charset="0"/>
                          <a:cs typeface="Arial" pitchFamily="34" charset="0"/>
                        </a:rPr>
                        <a:t>13</a:t>
                      </a:r>
                      <a:r>
                        <a:rPr lang="en-ZA" sz="1200" b="1" baseline="0" dirty="0" smtClean="0">
                          <a:solidFill>
                            <a:schemeClr val="tx1"/>
                          </a:solidFill>
                          <a:effectLst/>
                          <a:latin typeface="Arial" pitchFamily="34" charset="0"/>
                          <a:cs typeface="Arial" pitchFamily="34" charset="0"/>
                        </a:rPr>
                        <a:t> 938 </a:t>
                      </a:r>
                      <a:r>
                        <a:rPr lang="en-ZA" sz="1200" b="1" dirty="0" smtClean="0">
                          <a:solidFill>
                            <a:schemeClr val="tx1"/>
                          </a:solidFill>
                          <a:effectLst/>
                          <a:latin typeface="Arial" pitchFamily="34" charset="0"/>
                          <a:cs typeface="Arial" pitchFamily="34" charset="0"/>
                        </a:rPr>
                        <a:t>jobs</a:t>
                      </a:r>
                      <a:endParaRPr lang="en-ZA" sz="12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cxnSp>
        <p:nvCxnSpPr>
          <p:cNvPr id="37" name="Elbow Connector 36"/>
          <p:cNvCxnSpPr>
            <a:endCxn id="36" idx="1"/>
          </p:cNvCxnSpPr>
          <p:nvPr/>
        </p:nvCxnSpPr>
        <p:spPr bwMode="auto">
          <a:xfrm>
            <a:off x="1524000" y="1376221"/>
            <a:ext cx="707200" cy="155882"/>
          </a:xfrm>
          <a:prstGeom prst="bentConnector3">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40" name="Elbow Connector 39"/>
          <p:cNvCxnSpPr>
            <a:endCxn id="34" idx="1"/>
          </p:cNvCxnSpPr>
          <p:nvPr/>
        </p:nvCxnSpPr>
        <p:spPr bwMode="auto">
          <a:xfrm>
            <a:off x="5999929" y="1289893"/>
            <a:ext cx="553272" cy="125170"/>
          </a:xfrm>
          <a:prstGeom prst="bentConnector3">
            <a:avLst>
              <a:gd name="adj1" fmla="val 50000"/>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sp>
        <p:nvSpPr>
          <p:cNvPr id="7" name="TextBox 6"/>
          <p:cNvSpPr txBox="1"/>
          <p:nvPr/>
        </p:nvSpPr>
        <p:spPr>
          <a:xfrm>
            <a:off x="3221832" y="6525344"/>
            <a:ext cx="5310608" cy="246221"/>
          </a:xfrm>
          <a:prstGeom prst="rect">
            <a:avLst/>
          </a:prstGeom>
          <a:noFill/>
        </p:spPr>
        <p:txBody>
          <a:bodyPr wrap="square" rtlCol="0">
            <a:spAutoFit/>
          </a:bodyPr>
          <a:lstStyle/>
          <a:p>
            <a:r>
              <a:rPr lang="en-ZA" sz="1000" dirty="0" smtClean="0">
                <a:latin typeface="Arial" panose="020B0604020202020204" pitchFamily="34" charset="0"/>
                <a:cs typeface="Arial" panose="020B0604020202020204" pitchFamily="34" charset="0"/>
              </a:rPr>
              <a:t>Values approved in 2014/15 per province not available for the sub-programmes.</a:t>
            </a:r>
            <a:endParaRPr lang="en-ZA" sz="1000" dirty="0">
              <a:latin typeface="Arial" panose="020B0604020202020204" pitchFamily="34" charset="0"/>
              <a:cs typeface="Arial" panose="020B0604020202020204" pitchFamily="34" charset="0"/>
            </a:endParaRPr>
          </a:p>
        </p:txBody>
      </p:sp>
      <p:sp>
        <p:nvSpPr>
          <p:cNvPr id="12" name="TextBox 11"/>
          <p:cNvSpPr txBox="1"/>
          <p:nvPr/>
        </p:nvSpPr>
        <p:spPr>
          <a:xfrm>
            <a:off x="2818363" y="5571098"/>
            <a:ext cx="3889415" cy="1077218"/>
          </a:xfrm>
          <a:prstGeom prst="rect">
            <a:avLst/>
          </a:prstGeom>
          <a:noFill/>
          <a:ln w="28575">
            <a:solidFill>
              <a:srgbClr val="499200"/>
            </a:solidFill>
          </a:ln>
        </p:spPr>
        <p:txBody>
          <a:bodyPr wrap="square" rtlCol="0">
            <a:spAutoFit/>
          </a:bodyPr>
          <a:lstStyle/>
          <a:p>
            <a:r>
              <a:rPr lang="en-ZA" sz="1600" b="1" dirty="0" smtClean="0">
                <a:solidFill>
                  <a:srgbClr val="660066"/>
                </a:solidFill>
                <a:latin typeface="Arial" panose="020B0604020202020204" pitchFamily="34" charset="0"/>
                <a:cs typeface="Arial" panose="020B0604020202020204" pitchFamily="34" charset="0"/>
              </a:rPr>
              <a:t>WC </a:t>
            </a:r>
            <a:r>
              <a:rPr lang="en-ZA" sz="1600" b="1" dirty="0">
                <a:solidFill>
                  <a:srgbClr val="660066"/>
                </a:solidFill>
                <a:latin typeface="Arial" panose="020B0604020202020204" pitchFamily="34" charset="0"/>
                <a:cs typeface="Arial" panose="020B0604020202020204" pitchFamily="34" charset="0"/>
              </a:rPr>
              <a:t>accounted for </a:t>
            </a:r>
            <a:r>
              <a:rPr lang="en-ZA" sz="1600" b="1" dirty="0" smtClean="0">
                <a:solidFill>
                  <a:srgbClr val="660066"/>
                </a:solidFill>
                <a:latin typeface="Arial" panose="020B0604020202020204" pitchFamily="34" charset="0"/>
                <a:cs typeface="Arial" panose="020B0604020202020204" pitchFamily="34" charset="0"/>
              </a:rPr>
              <a:t>86% of the value approved for Foreign </a:t>
            </a:r>
            <a:r>
              <a:rPr lang="en-ZA" sz="1600" b="1" dirty="0" err="1" smtClean="0">
                <a:solidFill>
                  <a:srgbClr val="660066"/>
                </a:solidFill>
                <a:latin typeface="Arial" panose="020B0604020202020204" pitchFamily="34" charset="0"/>
                <a:cs typeface="Arial" panose="020B0604020202020204" pitchFamily="34" charset="0"/>
              </a:rPr>
              <a:t>Film&amp;TV</a:t>
            </a:r>
            <a:r>
              <a:rPr lang="en-ZA" sz="1600" b="1" dirty="0" smtClean="0">
                <a:solidFill>
                  <a:srgbClr val="660066"/>
                </a:solidFill>
                <a:latin typeface="Arial" panose="020B0604020202020204" pitchFamily="34" charset="0"/>
                <a:cs typeface="Arial" panose="020B0604020202020204" pitchFamily="34" charset="0"/>
              </a:rPr>
              <a:t> and 23% </a:t>
            </a:r>
            <a:r>
              <a:rPr lang="en-ZA" sz="1600" b="1" dirty="0">
                <a:solidFill>
                  <a:srgbClr val="660066"/>
                </a:solidFill>
                <a:latin typeface="Arial" panose="020B0604020202020204" pitchFamily="34" charset="0"/>
                <a:cs typeface="Arial" panose="020B0604020202020204" pitchFamily="34" charset="0"/>
              </a:rPr>
              <a:t>of the value approved for SA </a:t>
            </a:r>
            <a:r>
              <a:rPr lang="en-ZA" sz="1600" b="1" dirty="0" err="1">
                <a:solidFill>
                  <a:srgbClr val="660066"/>
                </a:solidFill>
                <a:latin typeface="Arial" panose="020B0604020202020204" pitchFamily="34" charset="0"/>
                <a:cs typeface="Arial" panose="020B0604020202020204" pitchFamily="34" charset="0"/>
              </a:rPr>
              <a:t>Film&amp;TV</a:t>
            </a:r>
            <a:r>
              <a:rPr lang="en-ZA" sz="1600" b="1" dirty="0">
                <a:solidFill>
                  <a:srgbClr val="660066"/>
                </a:solidFill>
                <a:latin typeface="Arial" panose="020B0604020202020204" pitchFamily="34" charset="0"/>
                <a:cs typeface="Arial" panose="020B0604020202020204" pitchFamily="34" charset="0"/>
              </a:rPr>
              <a:t> during 2015/16.</a:t>
            </a:r>
          </a:p>
        </p:txBody>
      </p:sp>
    </p:spTree>
    <p:extLst>
      <p:ext uri="{BB962C8B-B14F-4D97-AF65-F5344CB8AC3E}">
        <p14:creationId xmlns:p14="http://schemas.microsoft.com/office/powerpoint/2010/main" val="1202411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8522297" cy="304800"/>
          </a:xfrm>
        </p:spPr>
        <p:txBody>
          <a:bodyPr/>
          <a:lstStyle/>
          <a:p>
            <a:r>
              <a:rPr lang="en-ZA" sz="1600" b="1" dirty="0">
                <a:solidFill>
                  <a:srgbClr val="499200"/>
                </a:solidFill>
                <a:latin typeface="Arial Black" pitchFamily="34" charset="0"/>
                <a:cs typeface="Arial" pitchFamily="34" charset="0"/>
              </a:rPr>
              <a:t>THE FILM AND TELEVISION PRODUCTION INCENTIVE GEOGRAPHICAL DISAGGREGATION</a:t>
            </a:r>
            <a:endParaRPr lang="en-ZA" sz="1600" dirty="0">
              <a:solidFill>
                <a:srgbClr val="499200"/>
              </a:solidFill>
              <a:latin typeface="Arial Black" pitchFamily="34" charset="0"/>
            </a:endParaRPr>
          </a:p>
        </p:txBody>
      </p:sp>
      <p:sp>
        <p:nvSpPr>
          <p:cNvPr id="3" name="Content Placeholder 2"/>
          <p:cNvSpPr>
            <a:spLocks noGrp="1"/>
          </p:cNvSpPr>
          <p:nvPr>
            <p:ph idx="1"/>
          </p:nvPr>
        </p:nvSpPr>
        <p:spPr>
          <a:xfrm>
            <a:off x="76200" y="609600"/>
            <a:ext cx="8229600" cy="4953000"/>
          </a:xfrm>
        </p:spPr>
        <p:txBody>
          <a:bodyPr/>
          <a:lstStyle/>
          <a:p>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42</a:t>
            </a:fld>
            <a:endParaRPr lang="en-US"/>
          </a:p>
        </p:txBody>
      </p:sp>
      <p:sp>
        <p:nvSpPr>
          <p:cNvPr id="17" name="TextBox 16"/>
          <p:cNvSpPr txBox="1"/>
          <p:nvPr/>
        </p:nvSpPr>
        <p:spPr>
          <a:xfrm>
            <a:off x="82826" y="1034113"/>
            <a:ext cx="8762999" cy="3046988"/>
          </a:xfrm>
          <a:prstGeom prst="rect">
            <a:avLst/>
          </a:prstGeom>
          <a:noFill/>
          <a:ln>
            <a:noFill/>
          </a:ln>
        </p:spPr>
        <p:txBody>
          <a:bodyPr wrap="square" rtlCol="0">
            <a:spAutoFit/>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147827"/>
            <a:ext cx="3421785" cy="3110023"/>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2308124515"/>
              </p:ext>
            </p:extLst>
          </p:nvPr>
        </p:nvGraphicFramePr>
        <p:xfrm>
          <a:off x="304800" y="2903088"/>
          <a:ext cx="1806295" cy="1097280"/>
        </p:xfrm>
        <a:graphic>
          <a:graphicData uri="http://schemas.openxmlformats.org/drawingml/2006/table">
            <a:tbl>
              <a:tblPr firstRow="1" firstCol="1" bandRow="1">
                <a:tableStyleId>{5C22544A-7EE6-4342-B048-85BDC9FD1C3A}</a:tableStyleId>
              </a:tblPr>
              <a:tblGrid>
                <a:gridCol w="685800">
                  <a:extLst>
                    <a:ext uri="{9D8B030D-6E8A-4147-A177-3AD203B41FA5}">
                      <a16:colId xmlns:a16="http://schemas.microsoft.com/office/drawing/2014/main" val="20000"/>
                    </a:ext>
                  </a:extLst>
                </a:gridCol>
                <a:gridCol w="1120495">
                  <a:extLst>
                    <a:ext uri="{9D8B030D-6E8A-4147-A177-3AD203B41FA5}">
                      <a16:colId xmlns:a16="http://schemas.microsoft.com/office/drawing/2014/main" val="20001"/>
                    </a:ext>
                  </a:extLst>
                </a:gridCol>
              </a:tblGrid>
              <a:tr h="167821">
                <a:tc gridSpan="2">
                  <a:txBody>
                    <a:bodyPr/>
                    <a:lstStyle/>
                    <a:p>
                      <a:pPr algn="ctr">
                        <a:lnSpc>
                          <a:spcPct val="150000"/>
                        </a:lnSpc>
                        <a:spcAft>
                          <a:spcPts val="0"/>
                        </a:spcAft>
                      </a:pPr>
                      <a:r>
                        <a:rPr lang="en-ZA" sz="800" u="none" dirty="0">
                          <a:solidFill>
                            <a:schemeClr val="tx1"/>
                          </a:solidFill>
                          <a:effectLst/>
                          <a:latin typeface="Arial" pitchFamily="34" charset="0"/>
                          <a:cs typeface="Arial" pitchFamily="34" charset="0"/>
                        </a:rPr>
                        <a:t>NORTH </a:t>
                      </a:r>
                      <a:r>
                        <a:rPr lang="en-ZA" sz="800" u="none" dirty="0" smtClean="0">
                          <a:solidFill>
                            <a:schemeClr val="tx1"/>
                          </a:solidFill>
                          <a:effectLst/>
                          <a:latin typeface="Arial" pitchFamily="34" charset="0"/>
                          <a:cs typeface="Arial" pitchFamily="34" charset="0"/>
                        </a:rPr>
                        <a:t>WEST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50802">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1 </a:t>
                      </a:r>
                      <a:r>
                        <a:rPr lang="en-ZA" sz="800" b="0" dirty="0" smtClean="0">
                          <a:solidFill>
                            <a:schemeClr val="tx1"/>
                          </a:solidFill>
                          <a:effectLst/>
                          <a:latin typeface="Arial" pitchFamily="34" charset="0"/>
                          <a:cs typeface="Arial" pitchFamily="34" charset="0"/>
                        </a:rPr>
                        <a:t>approval</a:t>
                      </a: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endParaRPr lang="en-ZA" sz="800" b="0" dirty="0" smtClean="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22 </a:t>
                      </a:r>
                      <a:r>
                        <a:rPr lang="en-ZA" sz="800" b="0" dirty="0">
                          <a:solidFill>
                            <a:schemeClr val="tx1"/>
                          </a:solidFill>
                          <a:effectLst/>
                          <a:latin typeface="Arial" pitchFamily="34" charset="0"/>
                          <a:cs typeface="Arial" pitchFamily="34" charset="0"/>
                        </a:rPr>
                        <a:t>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1</a:t>
                      </a:r>
                      <a:r>
                        <a:rPr lang="en-ZA" sz="1000" b="1" baseline="0" dirty="0" smtClean="0">
                          <a:solidFill>
                            <a:schemeClr val="tx1"/>
                          </a:solidFill>
                          <a:effectLst/>
                          <a:latin typeface="Arial" pitchFamily="34" charset="0"/>
                          <a:cs typeface="Arial" pitchFamily="34" charset="0"/>
                        </a:rPr>
                        <a:t> approval</a:t>
                      </a:r>
                    </a:p>
                    <a:p>
                      <a:pPr>
                        <a:lnSpc>
                          <a:spcPct val="150000"/>
                        </a:lnSpc>
                        <a:spcAft>
                          <a:spcPts val="0"/>
                        </a:spcAft>
                      </a:pPr>
                      <a:r>
                        <a:rPr lang="en-ZA" sz="1000" b="1" baseline="0" dirty="0" smtClean="0">
                          <a:solidFill>
                            <a:schemeClr val="tx1"/>
                          </a:solidFill>
                          <a:effectLst/>
                          <a:latin typeface="Arial" pitchFamily="34" charset="0"/>
                          <a:cs typeface="Arial" pitchFamily="34" charset="0"/>
                        </a:rPr>
                        <a:t>(R1.5m (1%))</a:t>
                      </a:r>
                      <a:r>
                        <a:rPr lang="en-ZA" sz="1000" b="1" dirty="0" smtClean="0">
                          <a:solidFill>
                            <a:schemeClr val="tx1"/>
                          </a:solidFill>
                          <a:effectLst/>
                          <a:latin typeface="Arial" pitchFamily="34" charset="0"/>
                          <a:cs typeface="Arial" pitchFamily="34" charset="0"/>
                        </a:rPr>
                        <a:t> </a:t>
                      </a:r>
                      <a:r>
                        <a:rPr lang="en-ZA" sz="1000" b="1" baseline="0" dirty="0" smtClean="0">
                          <a:solidFill>
                            <a:schemeClr val="tx1"/>
                          </a:solidFill>
                          <a:effectLst/>
                          <a:latin typeface="Arial" pitchFamily="34" charset="0"/>
                          <a:cs typeface="Arial" pitchFamily="34" charset="0"/>
                        </a:rPr>
                        <a:t>       125 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08774373"/>
              </p:ext>
            </p:extLst>
          </p:nvPr>
        </p:nvGraphicFramePr>
        <p:xfrm>
          <a:off x="304800" y="1295900"/>
          <a:ext cx="2066428" cy="1153468"/>
        </p:xfrm>
        <a:graphic>
          <a:graphicData uri="http://schemas.openxmlformats.org/drawingml/2006/table">
            <a:tbl>
              <a:tblPr firstRow="1" firstCol="1" bandRow="1">
                <a:tableStyleId>{5C22544A-7EE6-4342-B048-85BDC9FD1C3A}</a:tableStyleId>
              </a:tblPr>
              <a:tblGrid>
                <a:gridCol w="784565">
                  <a:extLst>
                    <a:ext uri="{9D8B030D-6E8A-4147-A177-3AD203B41FA5}">
                      <a16:colId xmlns:a16="http://schemas.microsoft.com/office/drawing/2014/main" val="20000"/>
                    </a:ext>
                  </a:extLst>
                </a:gridCol>
                <a:gridCol w="1281863">
                  <a:extLst>
                    <a:ext uri="{9D8B030D-6E8A-4147-A177-3AD203B41FA5}">
                      <a16:colId xmlns:a16="http://schemas.microsoft.com/office/drawing/2014/main" val="20001"/>
                    </a:ext>
                  </a:extLst>
                </a:gridCol>
              </a:tblGrid>
              <a:tr h="239068">
                <a:tc gridSpan="2">
                  <a:txBody>
                    <a:bodyPr/>
                    <a:lstStyle/>
                    <a:p>
                      <a:pPr algn="ctr">
                        <a:lnSpc>
                          <a:spcPct val="150000"/>
                        </a:lnSpc>
                        <a:spcAft>
                          <a:spcPts val="0"/>
                        </a:spcAft>
                      </a:pPr>
                      <a:r>
                        <a:rPr lang="en-ZA" sz="800" b="1" u="none" dirty="0" smtClean="0">
                          <a:solidFill>
                            <a:schemeClr val="tx1"/>
                          </a:solidFill>
                          <a:effectLst/>
                          <a:latin typeface="Arial" pitchFamily="34" charset="0"/>
                          <a:cs typeface="Arial" pitchFamily="34" charset="0"/>
                        </a:rPr>
                        <a:t>GAUTENG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37186">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11</a:t>
                      </a:r>
                      <a:r>
                        <a:rPr lang="en-ZA" sz="800" b="0" baseline="0" dirty="0" smtClean="0">
                          <a:solidFill>
                            <a:schemeClr val="tx1"/>
                          </a:solidFill>
                          <a:effectLst/>
                          <a:latin typeface="Arial" pitchFamily="34" charset="0"/>
                          <a:cs typeface="Arial" pitchFamily="34" charset="0"/>
                        </a:rPr>
                        <a:t> approvals</a:t>
                      </a:r>
                    </a:p>
                    <a:p>
                      <a:pPr>
                        <a:lnSpc>
                          <a:spcPct val="150000"/>
                        </a:lnSpc>
                        <a:spcAft>
                          <a:spcPts val="0"/>
                        </a:spcAft>
                      </a:pPr>
                      <a:endParaRPr lang="en-ZA" sz="800" b="0" baseline="0" dirty="0" smtClean="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312</a:t>
                      </a:r>
                      <a:r>
                        <a:rPr lang="en-ZA" sz="800" b="0" baseline="0" dirty="0" smtClean="0">
                          <a:solidFill>
                            <a:schemeClr val="tx1"/>
                          </a:solidFill>
                          <a:effectLst/>
                          <a:latin typeface="Arial" pitchFamily="34" charset="0"/>
                          <a:cs typeface="Arial" pitchFamily="34" charset="0"/>
                        </a:rPr>
                        <a:t> </a:t>
                      </a:r>
                      <a:r>
                        <a:rPr lang="en-ZA" sz="800" b="0" dirty="0" smtClean="0">
                          <a:solidFill>
                            <a:schemeClr val="tx1"/>
                          </a:solidFill>
                          <a:effectLst/>
                          <a:latin typeface="Arial" pitchFamily="34" charset="0"/>
                          <a:cs typeface="Arial" pitchFamily="34" charset="0"/>
                        </a:rPr>
                        <a:t>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smtClean="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marL="0" indent="0">
                        <a:lnSpc>
                          <a:spcPct val="150000"/>
                        </a:lnSpc>
                        <a:spcAft>
                          <a:spcPts val="0"/>
                        </a:spcAft>
                        <a:buNone/>
                      </a:pPr>
                      <a:r>
                        <a:rPr lang="en-ZA" sz="1000" b="1" baseline="0" dirty="0" smtClean="0">
                          <a:solidFill>
                            <a:schemeClr val="tx1"/>
                          </a:solidFill>
                          <a:effectLst/>
                          <a:latin typeface="Arial" pitchFamily="34" charset="0"/>
                          <a:cs typeface="Arial" pitchFamily="34" charset="0"/>
                        </a:rPr>
                        <a:t>33 approvals (R94.2m (83%))</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4</a:t>
                      </a:r>
                      <a:r>
                        <a:rPr lang="en-ZA" sz="1000" b="1" baseline="0" dirty="0" smtClean="0">
                          <a:solidFill>
                            <a:schemeClr val="tx1"/>
                          </a:solidFill>
                          <a:effectLst/>
                          <a:latin typeface="Arial" pitchFamily="34" charset="0"/>
                          <a:cs typeface="Arial" pitchFamily="34" charset="0"/>
                        </a:rPr>
                        <a:t> 875 </a:t>
                      </a:r>
                      <a:r>
                        <a:rPr lang="en-ZA" sz="1000" b="1" dirty="0" smtClean="0">
                          <a:solidFill>
                            <a:schemeClr val="tx1"/>
                          </a:solidFill>
                          <a:effectLst/>
                          <a:latin typeface="Arial" pitchFamily="34" charset="0"/>
                          <a:cs typeface="Arial" pitchFamily="34" charset="0"/>
                        </a:rPr>
                        <a:t>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218001888"/>
              </p:ext>
            </p:extLst>
          </p:nvPr>
        </p:nvGraphicFramePr>
        <p:xfrm>
          <a:off x="283023" y="4300592"/>
          <a:ext cx="2841178" cy="1474717"/>
        </p:xfrm>
        <a:graphic>
          <a:graphicData uri="http://schemas.openxmlformats.org/drawingml/2006/table">
            <a:tbl>
              <a:tblPr firstRow="1" firstCol="1" bandRow="1">
                <a:tableStyleId>{5C22544A-7EE6-4342-B048-85BDC9FD1C3A}</a:tableStyleId>
              </a:tblPr>
              <a:tblGrid>
                <a:gridCol w="1401407">
                  <a:extLst>
                    <a:ext uri="{9D8B030D-6E8A-4147-A177-3AD203B41FA5}">
                      <a16:colId xmlns:a16="http://schemas.microsoft.com/office/drawing/2014/main" val="20000"/>
                    </a:ext>
                  </a:extLst>
                </a:gridCol>
                <a:gridCol w="1439771">
                  <a:extLst>
                    <a:ext uri="{9D8B030D-6E8A-4147-A177-3AD203B41FA5}">
                      <a16:colId xmlns:a16="http://schemas.microsoft.com/office/drawing/2014/main" val="20001"/>
                    </a:ext>
                  </a:extLst>
                </a:gridCol>
              </a:tblGrid>
              <a:tr h="194557">
                <a:tc gridSpan="2">
                  <a:txBody>
                    <a:bodyPr/>
                    <a:lstStyle/>
                    <a:p>
                      <a:pPr algn="ctr">
                        <a:lnSpc>
                          <a:spcPct val="115000"/>
                        </a:lnSpc>
                        <a:spcAft>
                          <a:spcPts val="0"/>
                        </a:spcAft>
                      </a:pPr>
                      <a:r>
                        <a:rPr lang="en-ZA" sz="1100" u="none" dirty="0">
                          <a:solidFill>
                            <a:schemeClr val="tx1"/>
                          </a:solidFill>
                          <a:effectLst/>
                          <a:latin typeface="Arial" pitchFamily="34" charset="0"/>
                          <a:cs typeface="Arial" pitchFamily="34" charset="0"/>
                        </a:rPr>
                        <a:t>WESTERN </a:t>
                      </a:r>
                      <a:r>
                        <a:rPr lang="en-ZA" sz="1100" u="none" dirty="0" smtClean="0">
                          <a:solidFill>
                            <a:schemeClr val="tx1"/>
                          </a:solidFill>
                          <a:effectLst/>
                          <a:latin typeface="Arial" pitchFamily="34" charset="0"/>
                          <a:cs typeface="Arial" pitchFamily="34" charset="0"/>
                        </a:rPr>
                        <a:t>CAPE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a:p>
                  </a:txBody>
                  <a:tcPr/>
                </a:tc>
                <a:extLst>
                  <a:ext uri="{0D108BD9-81ED-4DB2-BD59-A6C34878D82A}">
                    <a16:rowId xmlns:a16="http://schemas.microsoft.com/office/drawing/2014/main" val="10000"/>
                  </a:ext>
                </a:extLst>
              </a:tr>
              <a:tr h="447696">
                <a:tc>
                  <a:txBody>
                    <a:bodyPr/>
                    <a:lstStyle/>
                    <a:p>
                      <a:pPr>
                        <a:lnSpc>
                          <a:spcPct val="150000"/>
                        </a:lnSpc>
                        <a:spcAft>
                          <a:spcPts val="0"/>
                        </a:spcAft>
                      </a:pPr>
                      <a:r>
                        <a:rPr lang="en-ZA" sz="1100" b="0" u="sng" dirty="0">
                          <a:solidFill>
                            <a:schemeClr val="tx1"/>
                          </a:solidFill>
                          <a:effectLst/>
                          <a:latin typeface="Arial" pitchFamily="34" charset="0"/>
                          <a:cs typeface="Arial" pitchFamily="34" charset="0"/>
                        </a:rPr>
                        <a:t>2014/15</a:t>
                      </a:r>
                      <a:endParaRPr lang="en-ZA" sz="1800" b="0" dirty="0">
                        <a:solidFill>
                          <a:schemeClr val="tx1"/>
                        </a:solidFill>
                        <a:effectLst/>
                        <a:latin typeface="Arial" pitchFamily="34" charset="0"/>
                        <a:cs typeface="Arial" pitchFamily="34" charset="0"/>
                      </a:endParaRPr>
                    </a:p>
                    <a:p>
                      <a:pPr>
                        <a:lnSpc>
                          <a:spcPct val="150000"/>
                        </a:lnSpc>
                        <a:spcAft>
                          <a:spcPts val="0"/>
                        </a:spcAft>
                      </a:pPr>
                      <a:r>
                        <a:rPr lang="en-ZA" sz="1100" b="0" dirty="0" smtClean="0">
                          <a:solidFill>
                            <a:schemeClr val="tx1"/>
                          </a:solidFill>
                          <a:effectLst/>
                          <a:latin typeface="Arial" pitchFamily="34" charset="0"/>
                          <a:cs typeface="Arial" pitchFamily="34" charset="0"/>
                        </a:rPr>
                        <a:t>2 approvals</a:t>
                      </a:r>
                    </a:p>
                    <a:p>
                      <a:pPr>
                        <a:lnSpc>
                          <a:spcPct val="150000"/>
                        </a:lnSpc>
                        <a:spcAft>
                          <a:spcPts val="0"/>
                        </a:spcAft>
                      </a:pPr>
                      <a:endParaRPr lang="en-ZA" sz="1100" b="0" dirty="0" smtClean="0">
                        <a:solidFill>
                          <a:schemeClr val="tx1"/>
                        </a:solidFill>
                        <a:effectLst/>
                        <a:latin typeface="Arial" pitchFamily="34" charset="0"/>
                        <a:cs typeface="Arial" pitchFamily="34" charset="0"/>
                      </a:endParaRPr>
                    </a:p>
                    <a:p>
                      <a:pPr>
                        <a:lnSpc>
                          <a:spcPct val="150000"/>
                        </a:lnSpc>
                        <a:spcAft>
                          <a:spcPts val="0"/>
                        </a:spcAft>
                      </a:pPr>
                      <a:r>
                        <a:rPr lang="en-ZA" sz="1100" b="0" dirty="0" smtClean="0">
                          <a:solidFill>
                            <a:schemeClr val="tx1"/>
                          </a:solidFill>
                          <a:effectLst/>
                          <a:latin typeface="Arial" pitchFamily="34" charset="0"/>
                          <a:cs typeface="Arial" pitchFamily="34" charset="0"/>
                        </a:rPr>
                        <a:t>47 </a:t>
                      </a:r>
                      <a:r>
                        <a:rPr lang="en-ZA" sz="1100" b="0" dirty="0">
                          <a:solidFill>
                            <a:schemeClr val="tx1"/>
                          </a:solidFill>
                          <a:effectLst/>
                          <a:latin typeface="Arial" pitchFamily="34" charset="0"/>
                          <a:cs typeface="Arial" pitchFamily="34" charset="0"/>
                        </a:rPr>
                        <a:t>jobs</a:t>
                      </a:r>
                      <a:endParaRPr lang="en-ZA" sz="18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nSpc>
                          <a:spcPct val="150000"/>
                        </a:lnSpc>
                        <a:spcAft>
                          <a:spcPts val="0"/>
                        </a:spcAft>
                      </a:pPr>
                      <a:r>
                        <a:rPr lang="en-ZA" sz="1400" b="1" u="sng" dirty="0">
                          <a:solidFill>
                            <a:schemeClr val="tx1"/>
                          </a:solidFill>
                          <a:effectLst/>
                          <a:latin typeface="Arial" pitchFamily="34" charset="0"/>
                          <a:cs typeface="Arial" pitchFamily="34" charset="0"/>
                        </a:rPr>
                        <a:t>2015/16</a:t>
                      </a:r>
                      <a:endParaRPr lang="en-ZA" sz="1400" b="1" dirty="0">
                        <a:solidFill>
                          <a:schemeClr val="tx1"/>
                        </a:solidFill>
                        <a:effectLst/>
                        <a:latin typeface="Arial" pitchFamily="34" charset="0"/>
                        <a:cs typeface="Arial" pitchFamily="34" charset="0"/>
                      </a:endParaRPr>
                    </a:p>
                    <a:p>
                      <a:pPr>
                        <a:lnSpc>
                          <a:spcPct val="150000"/>
                        </a:lnSpc>
                        <a:spcAft>
                          <a:spcPts val="0"/>
                        </a:spcAft>
                      </a:pPr>
                      <a:r>
                        <a:rPr lang="en-ZA" sz="1400" b="1" dirty="0" smtClean="0">
                          <a:solidFill>
                            <a:schemeClr val="tx1"/>
                          </a:solidFill>
                          <a:effectLst/>
                          <a:latin typeface="Arial" pitchFamily="34" charset="0"/>
                          <a:cs typeface="Arial" pitchFamily="34" charset="0"/>
                        </a:rPr>
                        <a:t>1 approvals </a:t>
                      </a:r>
                    </a:p>
                    <a:p>
                      <a:pPr>
                        <a:lnSpc>
                          <a:spcPct val="150000"/>
                        </a:lnSpc>
                        <a:spcAft>
                          <a:spcPts val="0"/>
                        </a:spcAft>
                      </a:pPr>
                      <a:r>
                        <a:rPr lang="en-ZA" sz="1400" b="1" dirty="0" smtClean="0">
                          <a:solidFill>
                            <a:schemeClr val="tx1"/>
                          </a:solidFill>
                          <a:effectLst/>
                          <a:latin typeface="Arial" pitchFamily="34" charset="0"/>
                          <a:cs typeface="Arial" pitchFamily="34" charset="0"/>
                        </a:rPr>
                        <a:t>(R3m (3%))</a:t>
                      </a:r>
                    </a:p>
                    <a:p>
                      <a:pPr>
                        <a:lnSpc>
                          <a:spcPct val="150000"/>
                        </a:lnSpc>
                        <a:spcAft>
                          <a:spcPts val="0"/>
                        </a:spcAft>
                      </a:pPr>
                      <a:r>
                        <a:rPr lang="en-ZA" sz="1400" b="1" dirty="0" smtClean="0">
                          <a:solidFill>
                            <a:schemeClr val="tx1"/>
                          </a:solidFill>
                          <a:effectLst/>
                          <a:latin typeface="Arial" pitchFamily="34" charset="0"/>
                          <a:cs typeface="Arial" pitchFamily="34" charset="0"/>
                        </a:rPr>
                        <a:t>12 jobs</a:t>
                      </a:r>
                      <a:endParaRPr lang="en-ZA" sz="14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964983072"/>
              </p:ext>
            </p:extLst>
          </p:nvPr>
        </p:nvGraphicFramePr>
        <p:xfrm>
          <a:off x="6996698" y="1234441"/>
          <a:ext cx="1766302" cy="731520"/>
        </p:xfrm>
        <a:graphic>
          <a:graphicData uri="http://schemas.openxmlformats.org/drawingml/2006/table">
            <a:tbl>
              <a:tblPr firstRow="1" firstCol="1" bandRow="1">
                <a:tableStyleId>{5C22544A-7EE6-4342-B048-85BDC9FD1C3A}</a:tableStyleId>
              </a:tblPr>
              <a:tblGrid>
                <a:gridCol w="822542">
                  <a:extLst>
                    <a:ext uri="{9D8B030D-6E8A-4147-A177-3AD203B41FA5}">
                      <a16:colId xmlns:a16="http://schemas.microsoft.com/office/drawing/2014/main" val="20000"/>
                    </a:ext>
                  </a:extLst>
                </a:gridCol>
                <a:gridCol w="943760">
                  <a:extLst>
                    <a:ext uri="{9D8B030D-6E8A-4147-A177-3AD203B41FA5}">
                      <a16:colId xmlns:a16="http://schemas.microsoft.com/office/drawing/2014/main" val="20001"/>
                    </a:ext>
                  </a:extLst>
                </a:gridCol>
              </a:tblGrid>
              <a:tr h="165279">
                <a:tc gridSpan="2">
                  <a:txBody>
                    <a:bodyPr/>
                    <a:lstStyle/>
                    <a:p>
                      <a:pPr algn="ctr">
                        <a:lnSpc>
                          <a:spcPct val="150000"/>
                        </a:lnSpc>
                        <a:spcAft>
                          <a:spcPts val="0"/>
                        </a:spcAft>
                      </a:pPr>
                      <a:r>
                        <a:rPr lang="en-ZA" sz="800" u="none" dirty="0" smtClean="0">
                          <a:solidFill>
                            <a:schemeClr val="tx1"/>
                          </a:solidFill>
                          <a:effectLst/>
                          <a:latin typeface="Arial" pitchFamily="34" charset="0"/>
                          <a:cs typeface="Arial" pitchFamily="34" charset="0"/>
                        </a:rPr>
                        <a:t>LIMPOPO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542462">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a:solidFill>
                            <a:schemeClr val="tx1"/>
                          </a:solidFill>
                          <a:effectLst/>
                          <a:latin typeface="Arial" pitchFamily="34" charset="0"/>
                          <a:cs typeface="Arial" pitchFamily="34" charset="0"/>
                        </a:rPr>
                        <a:t>1 approval</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34 </a:t>
                      </a:r>
                      <a:r>
                        <a:rPr lang="en-ZA" sz="800" b="0" dirty="0">
                          <a:solidFill>
                            <a:schemeClr val="tx1"/>
                          </a:solidFill>
                          <a:effectLst/>
                          <a:latin typeface="Arial" pitchFamily="34" charset="0"/>
                          <a:cs typeface="Arial" pitchFamily="34" charset="0"/>
                        </a:rPr>
                        <a:t>jobs</a:t>
                      </a: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0 </a:t>
                      </a:r>
                      <a:r>
                        <a:rPr lang="en-ZA" sz="1000" b="1" dirty="0" smtClean="0">
                          <a:solidFill>
                            <a:schemeClr val="tx1"/>
                          </a:solidFill>
                          <a:effectLst/>
                          <a:latin typeface="Arial" pitchFamily="34" charset="0"/>
                          <a:cs typeface="Arial" pitchFamily="34" charset="0"/>
                        </a:rPr>
                        <a:t>approvals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986495719"/>
              </p:ext>
            </p:extLst>
          </p:nvPr>
        </p:nvGraphicFramePr>
        <p:xfrm>
          <a:off x="6996698" y="2667001"/>
          <a:ext cx="1766301" cy="1162313"/>
        </p:xfrm>
        <a:graphic>
          <a:graphicData uri="http://schemas.openxmlformats.org/drawingml/2006/table">
            <a:tbl>
              <a:tblPr firstRow="1" firstCol="1" bandRow="1">
                <a:tableStyleId>{5C22544A-7EE6-4342-B048-85BDC9FD1C3A}</a:tableStyleId>
              </a:tblPr>
              <a:tblGrid>
                <a:gridCol w="822542">
                  <a:extLst>
                    <a:ext uri="{9D8B030D-6E8A-4147-A177-3AD203B41FA5}">
                      <a16:colId xmlns:a16="http://schemas.microsoft.com/office/drawing/2014/main" val="20000"/>
                    </a:ext>
                  </a:extLst>
                </a:gridCol>
                <a:gridCol w="943759">
                  <a:extLst>
                    <a:ext uri="{9D8B030D-6E8A-4147-A177-3AD203B41FA5}">
                      <a16:colId xmlns:a16="http://schemas.microsoft.com/office/drawing/2014/main" val="20001"/>
                    </a:ext>
                  </a:extLst>
                </a:gridCol>
              </a:tblGrid>
              <a:tr h="247913">
                <a:tc gridSpan="2">
                  <a:txBody>
                    <a:bodyPr/>
                    <a:lstStyle/>
                    <a:p>
                      <a:pPr algn="ctr">
                        <a:lnSpc>
                          <a:spcPct val="150000"/>
                        </a:lnSpc>
                        <a:spcAft>
                          <a:spcPts val="0"/>
                        </a:spcAft>
                      </a:pPr>
                      <a:r>
                        <a:rPr lang="en-ZA" sz="800" u="none" dirty="0" smtClean="0">
                          <a:solidFill>
                            <a:schemeClr val="tx1"/>
                          </a:solidFill>
                          <a:effectLst/>
                          <a:latin typeface="Arial" pitchFamily="34" charset="0"/>
                          <a:cs typeface="Arial" pitchFamily="34" charset="0"/>
                        </a:rPr>
                        <a:t>MPUMALANGA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437888">
                <a:tc>
                  <a:txBody>
                    <a:bodyPr/>
                    <a:lstStyle/>
                    <a:p>
                      <a:pPr>
                        <a:lnSpc>
                          <a:spcPct val="150000"/>
                        </a:lnSpc>
                        <a:spcAft>
                          <a:spcPts val="0"/>
                        </a:spcAft>
                      </a:pPr>
                      <a:r>
                        <a:rPr lang="en-ZA" sz="800" b="0" u="sng" dirty="0" smtClean="0">
                          <a:solidFill>
                            <a:schemeClr val="tx1"/>
                          </a:solidFill>
                          <a:effectLst/>
                          <a:latin typeface="Arial" pitchFamily="34" charset="0"/>
                          <a:cs typeface="Arial" pitchFamily="34" charset="0"/>
                        </a:rPr>
                        <a:t>2014/15</a:t>
                      </a:r>
                    </a:p>
                    <a:p>
                      <a:pPr>
                        <a:lnSpc>
                          <a:spcPct val="150000"/>
                        </a:lnSpc>
                        <a:spcAft>
                          <a:spcPts val="0"/>
                        </a:spcAft>
                      </a:pPr>
                      <a:r>
                        <a:rPr lang="en-ZA" sz="800" b="0" dirty="0" smtClean="0">
                          <a:solidFill>
                            <a:schemeClr val="tx1"/>
                          </a:solidFill>
                          <a:effectLst/>
                          <a:latin typeface="Arial" pitchFamily="34" charset="0"/>
                          <a:cs typeface="Arial" pitchFamily="34" charset="0"/>
                        </a:rPr>
                        <a:t>0 approvals</a:t>
                      </a:r>
                      <a:endParaRPr lang="en-ZA" sz="1100" b="0" dirty="0" smtClean="0">
                        <a:solidFill>
                          <a:schemeClr val="tx1"/>
                        </a:solidFill>
                        <a:effectLst/>
                        <a:latin typeface="Arial" pitchFamily="34" charset="0"/>
                        <a:cs typeface="Arial" pitchFamily="34" charset="0"/>
                      </a:endParaRPr>
                    </a:p>
                    <a:p>
                      <a:pPr>
                        <a:lnSpc>
                          <a:spcPct val="150000"/>
                        </a:lnSpc>
                        <a:spcAft>
                          <a:spcPts val="0"/>
                        </a:spcAft>
                      </a:pPr>
                      <a:endParaRPr lang="en-ZA" sz="11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a:solidFill>
                            <a:schemeClr val="tx1"/>
                          </a:solidFill>
                          <a:effectLst/>
                          <a:latin typeface="Arial" pitchFamily="34" charset="0"/>
                          <a:cs typeface="Arial" pitchFamily="34" charset="0"/>
                        </a:rPr>
                        <a:t>1 </a:t>
                      </a:r>
                      <a:r>
                        <a:rPr lang="en-ZA" sz="1000" b="1" dirty="0" smtClean="0">
                          <a:solidFill>
                            <a:schemeClr val="tx1"/>
                          </a:solidFill>
                          <a:effectLst/>
                          <a:latin typeface="Arial" pitchFamily="34" charset="0"/>
                          <a:cs typeface="Arial" pitchFamily="34" charset="0"/>
                        </a:rPr>
                        <a:t>approval</a:t>
                      </a:r>
                    </a:p>
                    <a:p>
                      <a:pPr>
                        <a:lnSpc>
                          <a:spcPct val="150000"/>
                        </a:lnSpc>
                        <a:spcAft>
                          <a:spcPts val="0"/>
                        </a:spcAft>
                      </a:pPr>
                      <a:r>
                        <a:rPr lang="en-ZA" sz="1000" b="1" dirty="0" smtClean="0">
                          <a:solidFill>
                            <a:schemeClr val="tx1"/>
                          </a:solidFill>
                          <a:effectLst/>
                          <a:latin typeface="Arial" pitchFamily="34" charset="0"/>
                          <a:cs typeface="Arial" pitchFamily="34" charset="0"/>
                        </a:rPr>
                        <a:t>(R5.9m (5%))</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27 </a:t>
                      </a:r>
                      <a:r>
                        <a:rPr lang="en-ZA" sz="1000" b="1" dirty="0">
                          <a:solidFill>
                            <a:schemeClr val="tx1"/>
                          </a:solidFill>
                          <a:effectLst/>
                          <a:latin typeface="Arial" pitchFamily="34" charset="0"/>
                          <a:cs typeface="Arial" pitchFamily="34" charset="0"/>
                        </a:rPr>
                        <a:t>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4246765247"/>
              </p:ext>
            </p:extLst>
          </p:nvPr>
        </p:nvGraphicFramePr>
        <p:xfrm>
          <a:off x="6996698" y="4437102"/>
          <a:ext cx="1967790" cy="1201698"/>
        </p:xfrm>
        <a:graphic>
          <a:graphicData uri="http://schemas.openxmlformats.org/drawingml/2006/table">
            <a:tbl>
              <a:tblPr firstRow="1" firstCol="1" bandRow="1">
                <a:tableStyleId>{5C22544A-7EE6-4342-B048-85BDC9FD1C3A}</a:tableStyleId>
              </a:tblPr>
              <a:tblGrid>
                <a:gridCol w="825202">
                  <a:extLst>
                    <a:ext uri="{9D8B030D-6E8A-4147-A177-3AD203B41FA5}">
                      <a16:colId xmlns:a16="http://schemas.microsoft.com/office/drawing/2014/main" val="20000"/>
                    </a:ext>
                  </a:extLst>
                </a:gridCol>
                <a:gridCol w="1142588">
                  <a:extLst>
                    <a:ext uri="{9D8B030D-6E8A-4147-A177-3AD203B41FA5}">
                      <a16:colId xmlns:a16="http://schemas.microsoft.com/office/drawing/2014/main" val="20001"/>
                    </a:ext>
                  </a:extLst>
                </a:gridCol>
              </a:tblGrid>
              <a:tr h="258339">
                <a:tc gridSpan="2">
                  <a:txBody>
                    <a:bodyPr/>
                    <a:lstStyle/>
                    <a:p>
                      <a:pPr algn="ctr">
                        <a:lnSpc>
                          <a:spcPct val="150000"/>
                        </a:lnSpc>
                        <a:spcAft>
                          <a:spcPts val="0"/>
                        </a:spcAft>
                      </a:pPr>
                      <a:r>
                        <a:rPr lang="en-ZA" sz="800" u="none" dirty="0">
                          <a:solidFill>
                            <a:schemeClr val="tx1"/>
                          </a:solidFill>
                          <a:effectLst/>
                          <a:latin typeface="Arial" pitchFamily="34" charset="0"/>
                          <a:cs typeface="Arial" pitchFamily="34" charset="0"/>
                        </a:rPr>
                        <a:t>KWA </a:t>
                      </a:r>
                      <a:r>
                        <a:rPr lang="en-ZA" sz="800" u="none" dirty="0" smtClean="0">
                          <a:solidFill>
                            <a:schemeClr val="tx1"/>
                          </a:solidFill>
                          <a:effectLst/>
                          <a:latin typeface="Arial" pitchFamily="34" charset="0"/>
                          <a:cs typeface="Arial" pitchFamily="34" charset="0"/>
                        </a:rPr>
                        <a:t>ZULU-NATAL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943359">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0 approvals</a:t>
                      </a:r>
                      <a:endParaRPr lang="en-ZA" sz="1100" b="0" dirty="0">
                        <a:solidFill>
                          <a:schemeClr val="tx1"/>
                        </a:solidFill>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900" b="1" u="sng" dirty="0">
                          <a:solidFill>
                            <a:schemeClr val="tx1"/>
                          </a:solidFill>
                          <a:effectLst/>
                          <a:latin typeface="Arial" pitchFamily="34" charset="0"/>
                          <a:cs typeface="Arial" pitchFamily="34" charset="0"/>
                        </a:rPr>
                        <a:t>2015/16</a:t>
                      </a:r>
                      <a:endParaRPr lang="en-ZA" sz="900" b="1" dirty="0">
                        <a:solidFill>
                          <a:schemeClr val="tx1"/>
                        </a:solidFill>
                        <a:effectLst/>
                        <a:latin typeface="Arial" pitchFamily="34" charset="0"/>
                        <a:cs typeface="Arial" pitchFamily="34" charset="0"/>
                      </a:endParaRPr>
                    </a:p>
                    <a:p>
                      <a:pPr>
                        <a:lnSpc>
                          <a:spcPct val="150000"/>
                        </a:lnSpc>
                        <a:spcAft>
                          <a:spcPts val="0"/>
                        </a:spcAft>
                      </a:pPr>
                      <a:r>
                        <a:rPr lang="en-ZA" sz="900" b="1" dirty="0" smtClean="0">
                          <a:solidFill>
                            <a:schemeClr val="tx1"/>
                          </a:solidFill>
                          <a:effectLst/>
                          <a:latin typeface="Arial" pitchFamily="34" charset="0"/>
                          <a:cs typeface="Arial" pitchFamily="34" charset="0"/>
                        </a:rPr>
                        <a:t>3 approvals</a:t>
                      </a:r>
                    </a:p>
                    <a:p>
                      <a:pPr>
                        <a:lnSpc>
                          <a:spcPct val="150000"/>
                        </a:lnSpc>
                        <a:spcAft>
                          <a:spcPts val="0"/>
                        </a:spcAft>
                      </a:pPr>
                      <a:r>
                        <a:rPr lang="en-ZA" sz="900" b="1" dirty="0" smtClean="0">
                          <a:solidFill>
                            <a:schemeClr val="tx1"/>
                          </a:solidFill>
                          <a:effectLst/>
                          <a:latin typeface="Arial" pitchFamily="34" charset="0"/>
                          <a:cs typeface="Arial" pitchFamily="34" charset="0"/>
                        </a:rPr>
                        <a:t>(R7.3m (6%))</a:t>
                      </a:r>
                    </a:p>
                    <a:p>
                      <a:pPr>
                        <a:lnSpc>
                          <a:spcPct val="150000"/>
                        </a:lnSpc>
                        <a:spcAft>
                          <a:spcPts val="0"/>
                        </a:spcAft>
                      </a:pPr>
                      <a:r>
                        <a:rPr lang="en-ZA" sz="900" b="1" dirty="0" smtClean="0">
                          <a:solidFill>
                            <a:schemeClr val="tx1"/>
                          </a:solidFill>
                          <a:effectLst/>
                          <a:latin typeface="Arial" pitchFamily="34" charset="0"/>
                          <a:cs typeface="Arial" pitchFamily="34" charset="0"/>
                        </a:rPr>
                        <a:t>284 </a:t>
                      </a:r>
                      <a:r>
                        <a:rPr lang="en-ZA" sz="900" b="1" dirty="0">
                          <a:solidFill>
                            <a:schemeClr val="tx1"/>
                          </a:solidFill>
                          <a:effectLst/>
                          <a:latin typeface="Arial" pitchFamily="34" charset="0"/>
                          <a:cs typeface="Arial" pitchFamily="34" charset="0"/>
                        </a:rPr>
                        <a:t>jobs</a:t>
                      </a:r>
                      <a:endParaRPr lang="en-ZA" sz="9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35" name="Elbow Connector 34"/>
          <p:cNvCxnSpPr>
            <a:endCxn id="28" idx="3"/>
          </p:cNvCxnSpPr>
          <p:nvPr/>
        </p:nvCxnSpPr>
        <p:spPr bwMode="auto">
          <a:xfrm rot="10800000" flipV="1">
            <a:off x="2111095" y="2285998"/>
            <a:ext cx="2386880" cy="1165730"/>
          </a:xfrm>
          <a:prstGeom prst="bentConnector3">
            <a:avLst>
              <a:gd name="adj1" fmla="val 50000"/>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38" name="Elbow Connector 37"/>
          <p:cNvCxnSpPr>
            <a:endCxn id="30" idx="3"/>
          </p:cNvCxnSpPr>
          <p:nvPr/>
        </p:nvCxnSpPr>
        <p:spPr bwMode="auto">
          <a:xfrm rot="5400000">
            <a:off x="2670328" y="4252411"/>
            <a:ext cx="1239413" cy="331665"/>
          </a:xfrm>
          <a:prstGeom prst="bentConnector2">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39" name="Elbow Connector 38"/>
          <p:cNvCxnSpPr>
            <a:endCxn id="29" idx="0"/>
          </p:cNvCxnSpPr>
          <p:nvPr/>
        </p:nvCxnSpPr>
        <p:spPr bwMode="auto">
          <a:xfrm rot="10800000">
            <a:off x="1338014" y="1295901"/>
            <a:ext cx="3995260" cy="819033"/>
          </a:xfrm>
          <a:prstGeom prst="bentConnector4">
            <a:avLst>
              <a:gd name="adj1" fmla="val 37070"/>
              <a:gd name="adj2" fmla="val 127911"/>
            </a:avLst>
          </a:prstGeom>
          <a:solidFill>
            <a:schemeClr val="accent1"/>
          </a:solidFill>
          <a:ln w="9525" cap="flat" cmpd="sng" algn="ctr">
            <a:solidFill>
              <a:schemeClr val="tx1">
                <a:lumMod val="75000"/>
                <a:lumOff val="25000"/>
              </a:schemeClr>
            </a:solidFill>
            <a:prstDash val="sysDash"/>
            <a:round/>
            <a:headEnd type="none" w="sm" len="sm"/>
            <a:tailEnd type="arrow"/>
          </a:ln>
          <a:effectLst/>
        </p:spPr>
      </p:cxnSp>
      <p:cxnSp>
        <p:nvCxnSpPr>
          <p:cNvPr id="54" name="Elbow Connector 53"/>
          <p:cNvCxnSpPr>
            <a:endCxn id="31" idx="1"/>
          </p:cNvCxnSpPr>
          <p:nvPr/>
        </p:nvCxnSpPr>
        <p:spPr bwMode="auto">
          <a:xfrm>
            <a:off x="5715002" y="1371600"/>
            <a:ext cx="1281696" cy="228601"/>
          </a:xfrm>
          <a:prstGeom prst="bentConnector3">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cxnSp>
        <p:nvCxnSpPr>
          <p:cNvPr id="57" name="Elbow Connector 56"/>
          <p:cNvCxnSpPr>
            <a:endCxn id="32" idx="1"/>
          </p:cNvCxnSpPr>
          <p:nvPr/>
        </p:nvCxnSpPr>
        <p:spPr bwMode="auto">
          <a:xfrm>
            <a:off x="5715002" y="2114895"/>
            <a:ext cx="1281696" cy="1133262"/>
          </a:xfrm>
          <a:prstGeom prst="bentConnector3">
            <a:avLst>
              <a:gd name="adj1" fmla="val 50000"/>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cxnSp>
        <p:nvCxnSpPr>
          <p:cNvPr id="59" name="Elbow Connector 58"/>
          <p:cNvCxnSpPr>
            <a:endCxn id="33" idx="1"/>
          </p:cNvCxnSpPr>
          <p:nvPr/>
        </p:nvCxnSpPr>
        <p:spPr bwMode="auto">
          <a:xfrm rot="16200000" flipH="1">
            <a:off x="5233209" y="3274462"/>
            <a:ext cx="2245282" cy="1281696"/>
          </a:xfrm>
          <a:prstGeom prst="bentConnector2">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graphicFrame>
        <p:nvGraphicFramePr>
          <p:cNvPr id="21" name="Table 20"/>
          <p:cNvGraphicFramePr>
            <a:graphicFrameLocks noGrp="1"/>
          </p:cNvGraphicFramePr>
          <p:nvPr>
            <p:extLst>
              <p:ext uri="{D42A27DB-BD31-4B8C-83A1-F6EECF244321}">
                <p14:modId xmlns:p14="http://schemas.microsoft.com/office/powerpoint/2010/main" val="1276592950"/>
              </p:ext>
            </p:extLst>
          </p:nvPr>
        </p:nvGraphicFramePr>
        <p:xfrm>
          <a:off x="3455847" y="4523318"/>
          <a:ext cx="1783806" cy="1143739"/>
        </p:xfrm>
        <a:graphic>
          <a:graphicData uri="http://schemas.openxmlformats.org/drawingml/2006/table">
            <a:tbl>
              <a:tblPr firstRow="1" firstCol="1" bandRow="1">
                <a:tableStyleId>{5C22544A-7EE6-4342-B048-85BDC9FD1C3A}</a:tableStyleId>
              </a:tblPr>
              <a:tblGrid>
                <a:gridCol w="830694">
                  <a:extLst>
                    <a:ext uri="{9D8B030D-6E8A-4147-A177-3AD203B41FA5}">
                      <a16:colId xmlns:a16="http://schemas.microsoft.com/office/drawing/2014/main" val="20000"/>
                    </a:ext>
                  </a:extLst>
                </a:gridCol>
                <a:gridCol w="953112">
                  <a:extLst>
                    <a:ext uri="{9D8B030D-6E8A-4147-A177-3AD203B41FA5}">
                      <a16:colId xmlns:a16="http://schemas.microsoft.com/office/drawing/2014/main" val="20001"/>
                    </a:ext>
                  </a:extLst>
                </a:gridCol>
              </a:tblGrid>
              <a:tr h="229339">
                <a:tc gridSpan="2">
                  <a:txBody>
                    <a:bodyPr/>
                    <a:lstStyle/>
                    <a:p>
                      <a:pPr algn="ctr">
                        <a:lnSpc>
                          <a:spcPct val="150000"/>
                        </a:lnSpc>
                        <a:spcAft>
                          <a:spcPts val="0"/>
                        </a:spcAft>
                      </a:pPr>
                      <a:r>
                        <a:rPr lang="en-ZA" sz="800" u="none" dirty="0" smtClean="0">
                          <a:solidFill>
                            <a:schemeClr val="tx1"/>
                          </a:solidFill>
                          <a:effectLst/>
                          <a:latin typeface="Arial" pitchFamily="34" charset="0"/>
                          <a:cs typeface="Arial" pitchFamily="34" charset="0"/>
                        </a:rPr>
                        <a:t>EASTERN CAPE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10000"/>
                  </a:ext>
                </a:extLst>
              </a:tr>
              <a:tr h="837461">
                <a:tc>
                  <a:txBody>
                    <a:bodyPr/>
                    <a:lstStyle/>
                    <a:p>
                      <a:pPr>
                        <a:lnSpc>
                          <a:spcPct val="150000"/>
                        </a:lnSpc>
                        <a:spcAft>
                          <a:spcPts val="0"/>
                        </a:spcAft>
                      </a:pPr>
                      <a:r>
                        <a:rPr lang="en-ZA" sz="800" b="0" u="sng" dirty="0">
                          <a:solidFill>
                            <a:schemeClr val="tx1"/>
                          </a:solidFill>
                          <a:effectLst/>
                          <a:latin typeface="Arial" pitchFamily="34" charset="0"/>
                          <a:cs typeface="Arial" pitchFamily="34" charset="0"/>
                        </a:rPr>
                        <a:t>2014/15</a:t>
                      </a:r>
                      <a:endParaRPr lang="en-ZA" sz="1100" b="0" dirty="0">
                        <a:solidFill>
                          <a:schemeClr val="tx1"/>
                        </a:solidFill>
                        <a:effectLst/>
                        <a:latin typeface="Arial" pitchFamily="34" charset="0"/>
                        <a:cs typeface="Arial" pitchFamily="34" charset="0"/>
                      </a:endParaRPr>
                    </a:p>
                    <a:p>
                      <a:pPr>
                        <a:lnSpc>
                          <a:spcPct val="150000"/>
                        </a:lnSpc>
                        <a:spcAft>
                          <a:spcPts val="0"/>
                        </a:spcAft>
                      </a:pPr>
                      <a:r>
                        <a:rPr lang="en-ZA" sz="800" b="0" dirty="0" smtClean="0">
                          <a:solidFill>
                            <a:schemeClr val="tx1"/>
                          </a:solidFill>
                          <a:effectLst/>
                          <a:latin typeface="Arial" pitchFamily="34" charset="0"/>
                          <a:cs typeface="Arial" pitchFamily="34" charset="0"/>
                        </a:rPr>
                        <a:t>0 approvals</a:t>
                      </a:r>
                      <a:endParaRPr lang="en-ZA" sz="1100" b="0" dirty="0">
                        <a:solidFill>
                          <a:schemeClr val="tx1"/>
                        </a:solidFill>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en-ZA" sz="1000" b="1" u="sng" dirty="0">
                          <a:solidFill>
                            <a:schemeClr val="tx1"/>
                          </a:solidFill>
                          <a:effectLst/>
                          <a:latin typeface="Arial" pitchFamily="34" charset="0"/>
                          <a:cs typeface="Arial" pitchFamily="34" charset="0"/>
                        </a:rPr>
                        <a:t>2015/16</a:t>
                      </a:r>
                      <a:endParaRPr lang="en-ZA" sz="1000" b="1" dirty="0">
                        <a:solidFill>
                          <a:schemeClr val="tx1"/>
                        </a:solidFill>
                        <a:effectLst/>
                        <a:latin typeface="Arial" pitchFamily="34" charset="0"/>
                        <a:cs typeface="Arial" pitchFamily="34" charset="0"/>
                      </a:endParaRPr>
                    </a:p>
                    <a:p>
                      <a:pPr>
                        <a:lnSpc>
                          <a:spcPct val="150000"/>
                        </a:lnSpc>
                        <a:spcAft>
                          <a:spcPts val="0"/>
                        </a:spcAft>
                      </a:pPr>
                      <a:r>
                        <a:rPr lang="en-ZA" sz="1000" b="1" dirty="0" smtClean="0">
                          <a:solidFill>
                            <a:schemeClr val="tx1"/>
                          </a:solidFill>
                          <a:effectLst/>
                          <a:latin typeface="Arial" pitchFamily="34" charset="0"/>
                          <a:cs typeface="Arial" pitchFamily="34" charset="0"/>
                        </a:rPr>
                        <a:t>1 approvals</a:t>
                      </a:r>
                    </a:p>
                    <a:p>
                      <a:pPr>
                        <a:lnSpc>
                          <a:spcPct val="150000"/>
                        </a:lnSpc>
                        <a:spcAft>
                          <a:spcPts val="0"/>
                        </a:spcAft>
                      </a:pPr>
                      <a:r>
                        <a:rPr lang="en-ZA" sz="1000" b="1" dirty="0" smtClean="0">
                          <a:solidFill>
                            <a:schemeClr val="tx1"/>
                          </a:solidFill>
                          <a:effectLst/>
                          <a:latin typeface="Arial" pitchFamily="34" charset="0"/>
                          <a:cs typeface="Arial" pitchFamily="34" charset="0"/>
                        </a:rPr>
                        <a:t>(R2m (2%))</a:t>
                      </a:r>
                    </a:p>
                    <a:p>
                      <a:pPr>
                        <a:lnSpc>
                          <a:spcPct val="150000"/>
                        </a:lnSpc>
                        <a:spcAft>
                          <a:spcPts val="0"/>
                        </a:spcAft>
                      </a:pPr>
                      <a:r>
                        <a:rPr lang="en-ZA" sz="1000" b="1" dirty="0" smtClean="0">
                          <a:solidFill>
                            <a:schemeClr val="tx1"/>
                          </a:solidFill>
                          <a:effectLst/>
                          <a:latin typeface="Arial" pitchFamily="34" charset="0"/>
                          <a:cs typeface="Arial" pitchFamily="34" charset="0"/>
                        </a:rPr>
                        <a:t>135</a:t>
                      </a:r>
                      <a:r>
                        <a:rPr lang="en-ZA" sz="1000" b="1" baseline="0" dirty="0" smtClean="0">
                          <a:solidFill>
                            <a:schemeClr val="tx1"/>
                          </a:solidFill>
                          <a:effectLst/>
                          <a:latin typeface="Arial" pitchFamily="34" charset="0"/>
                          <a:cs typeface="Arial" pitchFamily="34" charset="0"/>
                        </a:rPr>
                        <a:t> </a:t>
                      </a:r>
                      <a:r>
                        <a:rPr lang="en-ZA" sz="1000" b="1" dirty="0" smtClean="0">
                          <a:solidFill>
                            <a:schemeClr val="tx1"/>
                          </a:solidFill>
                          <a:effectLst/>
                          <a:latin typeface="Arial" pitchFamily="34" charset="0"/>
                          <a:cs typeface="Arial" pitchFamily="34" charset="0"/>
                        </a:rPr>
                        <a:t>jobs</a:t>
                      </a:r>
                      <a:endParaRPr lang="en-ZA" sz="1000" b="1" dirty="0">
                        <a:solidFill>
                          <a:schemeClr val="tx1"/>
                        </a:solidFill>
                        <a:effectLst/>
                        <a:latin typeface="Arial" pitchFamily="34" charset="0"/>
                        <a:ea typeface="Calibri"/>
                        <a:cs typeface="Arial"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22" name="Elbow Connector 21"/>
          <p:cNvCxnSpPr>
            <a:endCxn id="21" idx="0"/>
          </p:cNvCxnSpPr>
          <p:nvPr/>
        </p:nvCxnSpPr>
        <p:spPr bwMode="auto">
          <a:xfrm rot="5400000">
            <a:off x="4004943" y="3880058"/>
            <a:ext cx="986068" cy="300453"/>
          </a:xfrm>
          <a:prstGeom prst="bentConnector3">
            <a:avLst/>
          </a:prstGeom>
          <a:solidFill>
            <a:schemeClr val="accent1"/>
          </a:solidFill>
          <a:ln w="9525" cap="flat" cmpd="sng" algn="ctr">
            <a:solidFill>
              <a:schemeClr val="tx1">
                <a:lumMod val="75000"/>
                <a:lumOff val="25000"/>
              </a:schemeClr>
            </a:solidFill>
            <a:prstDash val="sysDash"/>
            <a:round/>
            <a:headEnd type="none" w="med" len="med"/>
            <a:tailEnd type="arrow"/>
          </a:ln>
          <a:effectLst/>
        </p:spPr>
      </p:cxnSp>
      <p:sp>
        <p:nvSpPr>
          <p:cNvPr id="23" name="TextBox 22"/>
          <p:cNvSpPr txBox="1"/>
          <p:nvPr/>
        </p:nvSpPr>
        <p:spPr>
          <a:xfrm>
            <a:off x="1331641" y="533400"/>
            <a:ext cx="6336704" cy="307777"/>
          </a:xfrm>
          <a:prstGeom prst="rect">
            <a:avLst/>
          </a:prstGeom>
          <a:noFill/>
          <a:ln>
            <a:noFill/>
          </a:ln>
        </p:spPr>
        <p:txBody>
          <a:bodyPr wrap="square" rtlCol="0">
            <a:spAutoFit/>
          </a:bodyPr>
          <a:lstStyle/>
          <a:p>
            <a:pPr algn="ctr"/>
            <a:r>
              <a:rPr lang="en-ZA" sz="1400" b="1" dirty="0" err="1" smtClean="0">
                <a:solidFill>
                  <a:srgbClr val="FF0000"/>
                </a:solidFill>
                <a:latin typeface="Arial" pitchFamily="34" charset="0"/>
                <a:cs typeface="Arial" pitchFamily="34" charset="0"/>
              </a:rPr>
              <a:t>EBFM</a:t>
            </a:r>
            <a:r>
              <a:rPr lang="en-ZA" sz="1400" b="1" dirty="0" smtClean="0">
                <a:solidFill>
                  <a:srgbClr val="FF0000"/>
                </a:solidFill>
                <a:latin typeface="Arial" pitchFamily="34" charset="0"/>
                <a:cs typeface="Arial" pitchFamily="34" charset="0"/>
              </a:rPr>
              <a:t> Approvals and Projected Jobs per Province 204/15-2015/16</a:t>
            </a:r>
          </a:p>
        </p:txBody>
      </p:sp>
      <p:sp>
        <p:nvSpPr>
          <p:cNvPr id="24" name="TextBox 23"/>
          <p:cNvSpPr txBox="1"/>
          <p:nvPr/>
        </p:nvSpPr>
        <p:spPr>
          <a:xfrm>
            <a:off x="2555776" y="6528514"/>
            <a:ext cx="5112568" cy="246221"/>
          </a:xfrm>
          <a:prstGeom prst="rect">
            <a:avLst/>
          </a:prstGeom>
          <a:noFill/>
        </p:spPr>
        <p:txBody>
          <a:bodyPr wrap="square" rtlCol="0">
            <a:spAutoFit/>
          </a:bodyPr>
          <a:lstStyle/>
          <a:p>
            <a:r>
              <a:rPr lang="en-ZA" sz="1000" dirty="0" smtClean="0">
                <a:latin typeface="Arial" panose="020B0604020202020204" pitchFamily="34" charset="0"/>
                <a:cs typeface="Arial" panose="020B0604020202020204" pitchFamily="34" charset="0"/>
              </a:rPr>
              <a:t>Values approved in 2014/15 per province not available for the sub-programmes.</a:t>
            </a:r>
            <a:endParaRPr lang="en-ZA" sz="1000" dirty="0">
              <a:latin typeface="Arial" panose="020B0604020202020204" pitchFamily="34" charset="0"/>
              <a:cs typeface="Arial" panose="020B0604020202020204" pitchFamily="34" charset="0"/>
            </a:endParaRPr>
          </a:p>
        </p:txBody>
      </p:sp>
      <p:sp>
        <p:nvSpPr>
          <p:cNvPr id="5" name="TextBox 4"/>
          <p:cNvSpPr txBox="1"/>
          <p:nvPr/>
        </p:nvSpPr>
        <p:spPr>
          <a:xfrm>
            <a:off x="2371228" y="5733256"/>
            <a:ext cx="5705972" cy="830997"/>
          </a:xfrm>
          <a:prstGeom prst="rect">
            <a:avLst/>
          </a:prstGeom>
          <a:noFill/>
          <a:ln w="28575">
            <a:solidFill>
              <a:srgbClr val="499200"/>
            </a:solidFill>
          </a:ln>
        </p:spPr>
        <p:txBody>
          <a:bodyPr wrap="square" rtlCol="0">
            <a:spAutoFit/>
          </a:bodyPr>
          <a:lstStyle/>
          <a:p>
            <a:r>
              <a:rPr lang="en-ZA" b="1" dirty="0" smtClean="0">
                <a:solidFill>
                  <a:srgbClr val="660066"/>
                </a:solidFill>
                <a:latin typeface="Arial" panose="020B0604020202020204" pitchFamily="34" charset="0"/>
                <a:cs typeface="Arial" panose="020B0604020202020204" pitchFamily="34" charset="0"/>
              </a:rPr>
              <a:t>WC </a:t>
            </a:r>
            <a:r>
              <a:rPr lang="en-ZA" b="1" dirty="0">
                <a:solidFill>
                  <a:srgbClr val="660066"/>
                </a:solidFill>
                <a:latin typeface="Arial" panose="020B0604020202020204" pitchFamily="34" charset="0"/>
                <a:cs typeface="Arial" panose="020B0604020202020204" pitchFamily="34" charset="0"/>
              </a:rPr>
              <a:t>accounted for </a:t>
            </a:r>
            <a:r>
              <a:rPr lang="en-ZA" b="1" dirty="0" smtClean="0">
                <a:solidFill>
                  <a:srgbClr val="660066"/>
                </a:solidFill>
                <a:latin typeface="Arial" panose="020B0604020202020204" pitchFamily="34" charset="0"/>
                <a:cs typeface="Arial" panose="020B0604020202020204" pitchFamily="34" charset="0"/>
              </a:rPr>
              <a:t>3% </a:t>
            </a:r>
            <a:r>
              <a:rPr lang="en-ZA" b="1" dirty="0">
                <a:solidFill>
                  <a:srgbClr val="660066"/>
                </a:solidFill>
                <a:latin typeface="Arial" panose="020B0604020202020204" pitchFamily="34" charset="0"/>
                <a:cs typeface="Arial" panose="020B0604020202020204" pitchFamily="34" charset="0"/>
              </a:rPr>
              <a:t>of the value approved for </a:t>
            </a:r>
            <a:r>
              <a:rPr lang="en-ZA" b="1" dirty="0" err="1">
                <a:solidFill>
                  <a:srgbClr val="660066"/>
                </a:solidFill>
                <a:latin typeface="Arial" panose="020B0604020202020204" pitchFamily="34" charset="0"/>
                <a:cs typeface="Arial" panose="020B0604020202020204" pitchFamily="34" charset="0"/>
              </a:rPr>
              <a:t>EBFM</a:t>
            </a:r>
            <a:r>
              <a:rPr lang="en-ZA" b="1" dirty="0">
                <a:solidFill>
                  <a:srgbClr val="660066"/>
                </a:solidFill>
                <a:latin typeface="Arial" panose="020B0604020202020204" pitchFamily="34" charset="0"/>
                <a:cs typeface="Arial" panose="020B0604020202020204" pitchFamily="34" charset="0"/>
              </a:rPr>
              <a:t> during 2015/16</a:t>
            </a:r>
            <a:r>
              <a:rPr lang="en-ZA" b="1" dirty="0" smtClean="0">
                <a:solidFill>
                  <a:srgbClr val="660066"/>
                </a:solidFill>
                <a:latin typeface="Arial" panose="020B0604020202020204" pitchFamily="34" charset="0"/>
                <a:cs typeface="Arial" panose="020B0604020202020204" pitchFamily="34" charset="0"/>
              </a:rPr>
              <a:t>.</a:t>
            </a:r>
            <a:endParaRPr lang="en-ZA"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05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36496" cy="304800"/>
          </a:xfrm>
        </p:spPr>
        <p:txBody>
          <a:bodyPr/>
          <a:lstStyle/>
          <a:p>
            <a:r>
              <a:rPr lang="en-ZA" sz="1600" b="1" dirty="0" smtClean="0">
                <a:solidFill>
                  <a:srgbClr val="499200"/>
                </a:solidFill>
                <a:latin typeface="Arial Black" pitchFamily="34" charset="0"/>
                <a:cs typeface="Arial" pitchFamily="34" charset="0"/>
              </a:rPr>
              <a:t>THE FILM AND TELEVISION PRODUCTION INCENTIVE NATIONAL APPROVALS PER FORMAT</a:t>
            </a:r>
            <a:endParaRPr lang="en-ZA" sz="1600" b="1" dirty="0">
              <a:solidFill>
                <a:srgbClr val="499200"/>
              </a:solidFill>
              <a:latin typeface="Arial Black" pitchFamily="34" charset="0"/>
              <a:cs typeface="Arial" pitchFamily="34" charset="0"/>
            </a:endParaRPr>
          </a:p>
        </p:txBody>
      </p:sp>
      <p:sp>
        <p:nvSpPr>
          <p:cNvPr id="3" name="Content Placeholder 2"/>
          <p:cNvSpPr>
            <a:spLocks noGrp="1"/>
          </p:cNvSpPr>
          <p:nvPr>
            <p:ph idx="1"/>
          </p:nvPr>
        </p:nvSpPr>
        <p:spPr>
          <a:xfrm>
            <a:off x="381000" y="476672"/>
            <a:ext cx="8153400" cy="4933528"/>
          </a:xfrm>
        </p:spPr>
        <p:txBody>
          <a:bodyPr/>
          <a:lstStyle/>
          <a:p>
            <a:pPr marL="0" indent="0">
              <a:buNone/>
            </a:pPr>
            <a:r>
              <a:rPr lang="en-ZA" sz="900" b="1" dirty="0" smtClean="0">
                <a:latin typeface="Arial" pitchFamily="34" charset="0"/>
                <a:cs typeface="Arial" pitchFamily="34" charset="0"/>
              </a:rPr>
              <a:t>                     </a:t>
            </a:r>
            <a:r>
              <a:rPr lang="en-ZA" sz="1400" b="1" dirty="0" smtClean="0">
                <a:solidFill>
                  <a:srgbClr val="FF0000"/>
                </a:solidFill>
                <a:latin typeface="Arial" pitchFamily="34" charset="0"/>
                <a:cs typeface="Arial" pitchFamily="34" charset="0"/>
              </a:rPr>
              <a:t>Foreign Approvals per format 2014/15-2015/16</a:t>
            </a:r>
          </a:p>
          <a:p>
            <a:endParaRPr lang="en-ZA" sz="90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43</a:t>
            </a:fld>
            <a:endParaRPr lang="en-US"/>
          </a:p>
        </p:txBody>
      </p:sp>
      <p:graphicFrame>
        <p:nvGraphicFramePr>
          <p:cNvPr id="5" name="Chart 4"/>
          <p:cNvGraphicFramePr/>
          <p:nvPr>
            <p:extLst>
              <p:ext uri="{D42A27DB-BD31-4B8C-83A1-F6EECF244321}">
                <p14:modId xmlns:p14="http://schemas.microsoft.com/office/powerpoint/2010/main" val="2684253279"/>
              </p:ext>
            </p:extLst>
          </p:nvPr>
        </p:nvGraphicFramePr>
        <p:xfrm>
          <a:off x="609600" y="609600"/>
          <a:ext cx="4648200" cy="175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198394015"/>
              </p:ext>
            </p:extLst>
          </p:nvPr>
        </p:nvGraphicFramePr>
        <p:xfrm>
          <a:off x="4355976" y="2579307"/>
          <a:ext cx="4254624" cy="17857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644008" y="2425419"/>
            <a:ext cx="3744416" cy="307777"/>
          </a:xfrm>
          <a:prstGeom prst="rect">
            <a:avLst/>
          </a:prstGeom>
          <a:noFill/>
        </p:spPr>
        <p:txBody>
          <a:bodyPr wrap="square" rtlCol="0">
            <a:spAutoFit/>
          </a:bodyPr>
          <a:lstStyle/>
          <a:p>
            <a:pPr lvl="0">
              <a:spcBef>
                <a:spcPct val="20000"/>
              </a:spcBef>
            </a:pPr>
            <a:r>
              <a:rPr lang="en-ZA" sz="1400" b="1" kern="0" dirty="0" smtClean="0">
                <a:solidFill>
                  <a:srgbClr val="FF0000"/>
                </a:solidFill>
                <a:latin typeface="Arial" pitchFamily="34" charset="0"/>
                <a:cs typeface="Arial" pitchFamily="34" charset="0"/>
              </a:rPr>
              <a:t>SA Approvals </a:t>
            </a:r>
            <a:r>
              <a:rPr lang="en-ZA" sz="1400" b="1" kern="0" dirty="0">
                <a:solidFill>
                  <a:srgbClr val="FF0000"/>
                </a:solidFill>
                <a:latin typeface="Arial" pitchFamily="34" charset="0"/>
                <a:cs typeface="Arial" pitchFamily="34" charset="0"/>
              </a:rPr>
              <a:t>per format </a:t>
            </a:r>
            <a:r>
              <a:rPr lang="en-ZA" sz="1400" b="1" kern="0" dirty="0" smtClean="0">
                <a:solidFill>
                  <a:srgbClr val="FF0000"/>
                </a:solidFill>
                <a:latin typeface="Arial" pitchFamily="34" charset="0"/>
                <a:cs typeface="Arial" pitchFamily="34" charset="0"/>
              </a:rPr>
              <a:t>2014/15-2015/16</a:t>
            </a:r>
            <a:endParaRPr lang="en-ZA" sz="1400" b="1" kern="0" dirty="0">
              <a:solidFill>
                <a:srgbClr val="FF0000"/>
              </a:solidFill>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2307385099"/>
              </p:ext>
            </p:extLst>
          </p:nvPr>
        </p:nvGraphicFramePr>
        <p:xfrm>
          <a:off x="304800" y="4257196"/>
          <a:ext cx="5105400" cy="147078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39552" y="3949419"/>
            <a:ext cx="4104456" cy="307777"/>
          </a:xfrm>
          <a:prstGeom prst="rect">
            <a:avLst/>
          </a:prstGeom>
          <a:noFill/>
        </p:spPr>
        <p:txBody>
          <a:bodyPr wrap="square" rtlCol="0">
            <a:spAutoFit/>
          </a:bodyPr>
          <a:lstStyle/>
          <a:p>
            <a:pPr lvl="0">
              <a:spcBef>
                <a:spcPct val="20000"/>
              </a:spcBef>
            </a:pPr>
            <a:r>
              <a:rPr lang="en-ZA" sz="1400" b="1" kern="0" dirty="0" smtClean="0">
                <a:solidFill>
                  <a:srgbClr val="FF0000"/>
                </a:solidFill>
                <a:latin typeface="Arial" pitchFamily="34" charset="0"/>
                <a:cs typeface="Arial" pitchFamily="34" charset="0"/>
              </a:rPr>
              <a:t>EBFM </a:t>
            </a:r>
            <a:r>
              <a:rPr lang="en-ZA" sz="1400" b="1" kern="0" dirty="0">
                <a:solidFill>
                  <a:srgbClr val="FF0000"/>
                </a:solidFill>
                <a:latin typeface="Arial" pitchFamily="34" charset="0"/>
                <a:cs typeface="Arial" pitchFamily="34" charset="0"/>
              </a:rPr>
              <a:t>Approvals per format 2014/15-2015/16</a:t>
            </a:r>
          </a:p>
        </p:txBody>
      </p:sp>
      <p:sp>
        <p:nvSpPr>
          <p:cNvPr id="12" name="TextBox 11"/>
          <p:cNvSpPr txBox="1"/>
          <p:nvPr/>
        </p:nvSpPr>
        <p:spPr>
          <a:xfrm>
            <a:off x="5410200" y="756317"/>
            <a:ext cx="1295400" cy="784830"/>
          </a:xfrm>
          <a:prstGeom prst="rect">
            <a:avLst/>
          </a:prstGeom>
          <a:noFill/>
          <a:ln>
            <a:solidFill>
              <a:srgbClr val="FFC000"/>
            </a:solidFill>
          </a:ln>
        </p:spPr>
        <p:txBody>
          <a:bodyPr wrap="square" rtlCol="0">
            <a:spAutoFit/>
          </a:bodyPr>
          <a:lstStyle/>
          <a:p>
            <a:endParaRPr lang="en-ZA" sz="900" dirty="0" smtClean="0">
              <a:latin typeface="Arial" pitchFamily="34" charset="0"/>
              <a:cs typeface="Arial" pitchFamily="34" charset="0"/>
            </a:endParaRPr>
          </a:p>
          <a:p>
            <a:r>
              <a:rPr lang="en-ZA" sz="900" dirty="0" smtClean="0">
                <a:latin typeface="Arial" pitchFamily="34" charset="0"/>
                <a:cs typeface="Arial" pitchFamily="34" charset="0"/>
              </a:rPr>
              <a:t>         2014/15</a:t>
            </a:r>
            <a:endParaRPr lang="en-ZA" sz="900" dirty="0">
              <a:latin typeface="Arial" pitchFamily="34" charset="0"/>
              <a:cs typeface="Arial" pitchFamily="34" charset="0"/>
            </a:endParaRPr>
          </a:p>
          <a:p>
            <a:endParaRPr lang="en-ZA" sz="900" dirty="0" smtClean="0">
              <a:latin typeface="Arial" pitchFamily="34" charset="0"/>
              <a:cs typeface="Arial" pitchFamily="34" charset="0"/>
            </a:endParaRPr>
          </a:p>
          <a:p>
            <a:r>
              <a:rPr lang="en-ZA" sz="900" dirty="0" smtClean="0">
                <a:latin typeface="Arial" pitchFamily="34" charset="0"/>
                <a:cs typeface="Arial" pitchFamily="34" charset="0"/>
              </a:rPr>
              <a:t>         2015/16</a:t>
            </a:r>
          </a:p>
          <a:p>
            <a:r>
              <a:rPr lang="en-ZA" sz="900" dirty="0" smtClean="0">
                <a:latin typeface="Arial" pitchFamily="34" charset="0"/>
                <a:cs typeface="Arial" pitchFamily="34" charset="0"/>
              </a:rPr>
              <a:t> </a:t>
            </a:r>
            <a:endParaRPr lang="en-ZA" sz="900" dirty="0">
              <a:latin typeface="Arial" pitchFamily="34" charset="0"/>
              <a:cs typeface="Arial" pitchFamily="34" charset="0"/>
            </a:endParaRPr>
          </a:p>
        </p:txBody>
      </p:sp>
      <p:sp>
        <p:nvSpPr>
          <p:cNvPr id="13" name="Rectangle 12"/>
          <p:cNvSpPr/>
          <p:nvPr/>
        </p:nvSpPr>
        <p:spPr bwMode="auto">
          <a:xfrm>
            <a:off x="5562600" y="1225230"/>
            <a:ext cx="144000" cy="1440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Times" pitchFamily="18" charset="0"/>
            </a:endParaRPr>
          </a:p>
        </p:txBody>
      </p:sp>
      <p:sp>
        <p:nvSpPr>
          <p:cNvPr id="14" name="Rectangle 13"/>
          <p:cNvSpPr/>
          <p:nvPr/>
        </p:nvSpPr>
        <p:spPr bwMode="auto">
          <a:xfrm>
            <a:off x="5562600" y="949830"/>
            <a:ext cx="144000" cy="1440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Times" pitchFamily="18" charset="0"/>
            </a:endParaRPr>
          </a:p>
        </p:txBody>
      </p:sp>
      <p:sp>
        <p:nvSpPr>
          <p:cNvPr id="6" name="TextBox 5"/>
          <p:cNvSpPr txBox="1"/>
          <p:nvPr/>
        </p:nvSpPr>
        <p:spPr>
          <a:xfrm>
            <a:off x="2819400" y="6019800"/>
            <a:ext cx="4648200" cy="246221"/>
          </a:xfrm>
          <a:prstGeom prst="rect">
            <a:avLst/>
          </a:prstGeom>
          <a:noFill/>
        </p:spPr>
        <p:txBody>
          <a:bodyPr wrap="square" rtlCol="0">
            <a:spAutoFit/>
          </a:bodyPr>
          <a:lstStyle/>
          <a:p>
            <a:r>
              <a:rPr lang="en-ZA" sz="1000" dirty="0" smtClean="0">
                <a:latin typeface="Arial" panose="020B0604020202020204" pitchFamily="34" charset="0"/>
                <a:cs typeface="Arial" panose="020B0604020202020204" pitchFamily="34" charset="0"/>
              </a:rPr>
              <a:t>The number of approvals per format is not available per province</a:t>
            </a: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819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5" y="63596"/>
            <a:ext cx="7772400" cy="381000"/>
          </a:xfrm>
        </p:spPr>
        <p:txBody>
          <a:bodyPr/>
          <a:lstStyle/>
          <a:p>
            <a:r>
              <a:rPr lang="en-ZA" sz="1600" b="1" dirty="0" smtClean="0">
                <a:solidFill>
                  <a:srgbClr val="499200"/>
                </a:solidFill>
                <a:latin typeface="Arial Black" pitchFamily="34" charset="0"/>
                <a:cs typeface="Arial" pitchFamily="34" charset="0"/>
              </a:rPr>
              <a:t>FILM AND TV NATIONAL</a:t>
            </a:r>
            <a:r>
              <a:rPr lang="en-ZA" sz="1600" b="1" dirty="0" smtClean="0">
                <a:solidFill>
                  <a:srgbClr val="660066"/>
                </a:solidFill>
                <a:latin typeface="Arial Black" pitchFamily="34" charset="0"/>
                <a:cs typeface="Arial" pitchFamily="34" charset="0"/>
              </a:rPr>
              <a:t> </a:t>
            </a:r>
            <a:r>
              <a:rPr lang="en-ZA" sz="1600" b="1" dirty="0" smtClean="0">
                <a:solidFill>
                  <a:srgbClr val="499200"/>
                </a:solidFill>
                <a:latin typeface="Arial Black" pitchFamily="34" charset="0"/>
                <a:cs typeface="Arial" pitchFamily="34" charset="0"/>
              </a:rPr>
              <a:t>DISBURSEMENTS AND ACTUAL JOBS </a:t>
            </a:r>
            <a:endParaRPr lang="en-ZA" sz="1600" b="1" dirty="0">
              <a:solidFill>
                <a:srgbClr val="499200"/>
              </a:solidFill>
              <a:latin typeface="Arial Black"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44</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654155899"/>
              </p:ext>
            </p:extLst>
          </p:nvPr>
        </p:nvGraphicFramePr>
        <p:xfrm>
          <a:off x="150740" y="550613"/>
          <a:ext cx="8763000" cy="30619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30955275"/>
              </p:ext>
            </p:extLst>
          </p:nvPr>
        </p:nvGraphicFramePr>
        <p:xfrm>
          <a:off x="1332979" y="4174643"/>
          <a:ext cx="6096000" cy="1676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10817">
                <a:tc>
                  <a:txBody>
                    <a:bodyPr/>
                    <a:lstStyle/>
                    <a:p>
                      <a:endParaRPr lang="en-ZA" sz="1000" dirty="0">
                        <a:latin typeface="Arial" panose="020B0604020202020204" pitchFamily="34" charset="0"/>
                        <a:cs typeface="Arial" panose="020B0604020202020204" pitchFamily="34" charset="0"/>
                      </a:endParaRPr>
                    </a:p>
                  </a:txBody>
                  <a:tcPr>
                    <a:noFill/>
                  </a:tcPr>
                </a:tc>
                <a:tc>
                  <a:txBody>
                    <a:bodyPr/>
                    <a:lstStyle/>
                    <a:p>
                      <a:r>
                        <a:rPr lang="en-ZA" sz="1000" dirty="0" smtClean="0">
                          <a:solidFill>
                            <a:schemeClr val="tx1"/>
                          </a:solidFill>
                          <a:latin typeface="Arial" panose="020B0604020202020204" pitchFamily="34" charset="0"/>
                          <a:cs typeface="Arial" panose="020B0604020202020204" pitchFamily="34" charset="0"/>
                        </a:rPr>
                        <a:t>2014/15</a:t>
                      </a:r>
                      <a:endParaRPr lang="en-ZA" sz="1000" dirty="0">
                        <a:solidFill>
                          <a:schemeClr val="tx1"/>
                        </a:solidFill>
                        <a:latin typeface="Arial" panose="020B0604020202020204" pitchFamily="34" charset="0"/>
                        <a:cs typeface="Arial" panose="020B0604020202020204" pitchFamily="34" charset="0"/>
                      </a:endParaRPr>
                    </a:p>
                  </a:txBody>
                  <a:tcPr>
                    <a:solidFill>
                      <a:schemeClr val="bg1">
                        <a:lumMod val="65000"/>
                      </a:schemeClr>
                    </a:solidFill>
                  </a:tcPr>
                </a:tc>
                <a:tc>
                  <a:txBody>
                    <a:bodyPr/>
                    <a:lstStyle/>
                    <a:p>
                      <a:r>
                        <a:rPr lang="en-ZA" sz="1600" b="1" dirty="0" smtClean="0">
                          <a:solidFill>
                            <a:schemeClr val="tx1"/>
                          </a:solidFill>
                          <a:latin typeface="Arial" panose="020B0604020202020204" pitchFamily="34" charset="0"/>
                          <a:cs typeface="Arial" panose="020B0604020202020204" pitchFamily="34" charset="0"/>
                        </a:rPr>
                        <a:t>2015/16</a:t>
                      </a:r>
                      <a:endParaRPr lang="en-ZA" sz="1600" b="1" dirty="0">
                        <a:solidFill>
                          <a:schemeClr val="tx1"/>
                        </a:solidFill>
                        <a:latin typeface="Arial" panose="020B0604020202020204" pitchFamily="34" charset="0"/>
                        <a:cs typeface="Arial" panose="020B0604020202020204" pitchFamily="34" charset="0"/>
                      </a:endParaRPr>
                    </a:p>
                  </a:txBody>
                  <a:tcPr>
                    <a:solidFill>
                      <a:schemeClr val="bg1">
                        <a:lumMod val="65000"/>
                      </a:schemeClr>
                    </a:solidFill>
                  </a:tcPr>
                </a:tc>
                <a:extLst>
                  <a:ext uri="{0D108BD9-81ED-4DB2-BD59-A6C34878D82A}">
                    <a16:rowId xmlns:a16="http://schemas.microsoft.com/office/drawing/2014/main" val="10000"/>
                  </a:ext>
                </a:extLst>
              </a:tr>
              <a:tr h="310817">
                <a:tc>
                  <a:txBody>
                    <a:bodyPr/>
                    <a:lstStyle/>
                    <a:p>
                      <a:r>
                        <a:rPr lang="en-ZA" sz="1000" dirty="0" smtClean="0">
                          <a:latin typeface="Arial" panose="020B0604020202020204" pitchFamily="34" charset="0"/>
                          <a:cs typeface="Arial" panose="020B0604020202020204" pitchFamily="34" charset="0"/>
                        </a:rPr>
                        <a:t>Foreign Film</a:t>
                      </a:r>
                      <a:endParaRPr lang="en-ZA" sz="1000" dirty="0">
                        <a:latin typeface="Arial" panose="020B0604020202020204" pitchFamily="34" charset="0"/>
                        <a:cs typeface="Arial" panose="020B0604020202020204" pitchFamily="34" charset="0"/>
                      </a:endParaRPr>
                    </a:p>
                  </a:txBody>
                  <a:tcPr>
                    <a:noFill/>
                  </a:tcPr>
                </a:tc>
                <a:tc>
                  <a:txBody>
                    <a:bodyPr/>
                    <a:lstStyle/>
                    <a:p>
                      <a:r>
                        <a:rPr lang="en-ZA" sz="1000" dirty="0" smtClean="0">
                          <a:latin typeface="Arial" panose="020B0604020202020204" pitchFamily="34" charset="0"/>
                          <a:cs typeface="Arial" panose="020B0604020202020204" pitchFamily="34" charset="0"/>
                        </a:rPr>
                        <a:t>36 758</a:t>
                      </a:r>
                      <a:endParaRPr lang="en-ZA" sz="1000" dirty="0">
                        <a:latin typeface="Arial" panose="020B0604020202020204" pitchFamily="34" charset="0"/>
                        <a:cs typeface="Arial" panose="020B0604020202020204" pitchFamily="34" charset="0"/>
                      </a:endParaRPr>
                    </a:p>
                  </a:txBody>
                  <a:tcPr>
                    <a:noFill/>
                  </a:tcPr>
                </a:tc>
                <a:tc>
                  <a:txBody>
                    <a:bodyPr/>
                    <a:lstStyle/>
                    <a:p>
                      <a:r>
                        <a:rPr lang="en-ZA" sz="1600" b="1" dirty="0" smtClean="0">
                          <a:latin typeface="Arial" panose="020B0604020202020204" pitchFamily="34" charset="0"/>
                          <a:cs typeface="Arial" panose="020B0604020202020204" pitchFamily="34" charset="0"/>
                        </a:rPr>
                        <a:t>6 826</a:t>
                      </a:r>
                      <a:endParaRPr lang="en-ZA"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10817">
                <a:tc>
                  <a:txBody>
                    <a:bodyPr/>
                    <a:lstStyle/>
                    <a:p>
                      <a:r>
                        <a:rPr lang="en-ZA" sz="1000" dirty="0" smtClean="0">
                          <a:latin typeface="Arial" panose="020B0604020202020204" pitchFamily="34" charset="0"/>
                          <a:cs typeface="Arial" panose="020B0604020202020204" pitchFamily="34" charset="0"/>
                        </a:rPr>
                        <a:t>SA Film</a:t>
                      </a:r>
                      <a:endParaRPr lang="en-ZA" sz="10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ZA" sz="1000" dirty="0" smtClean="0">
                          <a:latin typeface="Arial" panose="020B0604020202020204" pitchFamily="34" charset="0"/>
                          <a:cs typeface="Arial" panose="020B0604020202020204" pitchFamily="34" charset="0"/>
                        </a:rPr>
                        <a:t>44 100</a:t>
                      </a:r>
                      <a:endParaRPr lang="en-ZA" sz="10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ZA" sz="1600" b="1" dirty="0" smtClean="0">
                          <a:latin typeface="Arial" panose="020B0604020202020204" pitchFamily="34" charset="0"/>
                          <a:cs typeface="Arial" panose="020B0604020202020204" pitchFamily="34" charset="0"/>
                        </a:rPr>
                        <a:t>9 862</a:t>
                      </a:r>
                      <a:endParaRPr lang="en-ZA" sz="1600" b="1"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2"/>
                  </a:ext>
                </a:extLst>
              </a:tr>
              <a:tr h="310817">
                <a:tc>
                  <a:txBody>
                    <a:bodyPr/>
                    <a:lstStyle/>
                    <a:p>
                      <a:r>
                        <a:rPr lang="en-ZA" sz="1000" dirty="0" smtClean="0">
                          <a:latin typeface="Arial" panose="020B0604020202020204" pitchFamily="34" charset="0"/>
                          <a:cs typeface="Arial" panose="020B0604020202020204" pitchFamily="34" charset="0"/>
                        </a:rPr>
                        <a:t>EBFM</a:t>
                      </a:r>
                      <a:endParaRPr lang="en-ZA" sz="1000" dirty="0">
                        <a:latin typeface="Arial" panose="020B0604020202020204" pitchFamily="34" charset="0"/>
                        <a:cs typeface="Arial" panose="020B0604020202020204" pitchFamily="34" charset="0"/>
                      </a:endParaRPr>
                    </a:p>
                  </a:txBody>
                  <a:tcPr>
                    <a:noFill/>
                  </a:tcPr>
                </a:tc>
                <a:tc>
                  <a:txBody>
                    <a:bodyPr/>
                    <a:lstStyle/>
                    <a:p>
                      <a:r>
                        <a:rPr lang="en-ZA" sz="1000" dirty="0" smtClean="0">
                          <a:latin typeface="Arial" panose="020B0604020202020204" pitchFamily="34" charset="0"/>
                          <a:cs typeface="Arial" panose="020B0604020202020204" pitchFamily="34" charset="0"/>
                        </a:rPr>
                        <a:t>144</a:t>
                      </a:r>
                      <a:endParaRPr lang="en-ZA" sz="1000" dirty="0">
                        <a:latin typeface="Arial" panose="020B0604020202020204" pitchFamily="34" charset="0"/>
                        <a:cs typeface="Arial" panose="020B0604020202020204" pitchFamily="34" charset="0"/>
                      </a:endParaRPr>
                    </a:p>
                  </a:txBody>
                  <a:tcPr>
                    <a:noFill/>
                  </a:tcPr>
                </a:tc>
                <a:tc>
                  <a:txBody>
                    <a:bodyPr/>
                    <a:lstStyle/>
                    <a:p>
                      <a:r>
                        <a:rPr lang="en-ZA" sz="1600" b="1" dirty="0" smtClean="0">
                          <a:latin typeface="Arial" panose="020B0604020202020204" pitchFamily="34" charset="0"/>
                          <a:cs typeface="Arial" panose="020B0604020202020204" pitchFamily="34" charset="0"/>
                        </a:rPr>
                        <a:t>393</a:t>
                      </a:r>
                      <a:endParaRPr lang="en-ZA"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310817">
                <a:tc>
                  <a:txBody>
                    <a:bodyPr/>
                    <a:lstStyle/>
                    <a:p>
                      <a:endParaRPr lang="en-ZA" sz="1000" dirty="0">
                        <a:latin typeface="Arial" panose="020B0604020202020204" pitchFamily="34" charset="0"/>
                        <a:cs typeface="Arial" panose="020B0604020202020204" pitchFamily="34" charset="0"/>
                      </a:endParaRPr>
                    </a:p>
                  </a:txBody>
                  <a:tcPr>
                    <a:noFill/>
                  </a:tcPr>
                </a:tc>
                <a:tc>
                  <a:txBody>
                    <a:bodyPr/>
                    <a:lstStyle/>
                    <a:p>
                      <a:r>
                        <a:rPr lang="en-ZA" sz="1000" b="1" dirty="0" smtClean="0">
                          <a:latin typeface="Arial" panose="020B0604020202020204" pitchFamily="34" charset="0"/>
                          <a:cs typeface="Arial" panose="020B0604020202020204" pitchFamily="34" charset="0"/>
                        </a:rPr>
                        <a:t>81 002</a:t>
                      </a:r>
                      <a:endParaRPr lang="en-ZA" sz="1000" b="1" dirty="0">
                        <a:latin typeface="Arial" panose="020B0604020202020204" pitchFamily="34" charset="0"/>
                        <a:cs typeface="Arial" panose="020B0604020202020204" pitchFamily="34" charset="0"/>
                      </a:endParaRPr>
                    </a:p>
                  </a:txBody>
                  <a:tcPr>
                    <a:solidFill>
                      <a:srgbClr val="FFC000"/>
                    </a:solidFill>
                  </a:tcPr>
                </a:tc>
                <a:tc>
                  <a:txBody>
                    <a:bodyPr/>
                    <a:lstStyle/>
                    <a:p>
                      <a:r>
                        <a:rPr lang="en-ZA" sz="1600" b="1" dirty="0" smtClean="0">
                          <a:latin typeface="Arial" panose="020B0604020202020204" pitchFamily="34" charset="0"/>
                          <a:cs typeface="Arial" panose="020B0604020202020204" pitchFamily="34" charset="0"/>
                        </a:rPr>
                        <a:t>17 081</a:t>
                      </a:r>
                      <a:endParaRPr lang="en-ZA" sz="1600" b="1"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10004"/>
                  </a:ext>
                </a:extLst>
              </a:tr>
            </a:tbl>
          </a:graphicData>
        </a:graphic>
      </p:graphicFrame>
      <p:sp>
        <p:nvSpPr>
          <p:cNvPr id="16" name="TextBox 15"/>
          <p:cNvSpPr txBox="1"/>
          <p:nvPr/>
        </p:nvSpPr>
        <p:spPr>
          <a:xfrm>
            <a:off x="1294879" y="3935175"/>
            <a:ext cx="6172200" cy="307777"/>
          </a:xfrm>
          <a:prstGeom prst="rect">
            <a:avLst/>
          </a:prstGeom>
          <a:noFill/>
        </p:spPr>
        <p:txBody>
          <a:bodyPr wrap="square" rtlCol="0">
            <a:spAutoFit/>
          </a:bodyPr>
          <a:lstStyle/>
          <a:p>
            <a:pPr algn="ctr"/>
            <a:r>
              <a:rPr lang="en-ZA" sz="1400" b="1" dirty="0" smtClean="0">
                <a:solidFill>
                  <a:srgbClr val="FF0000"/>
                </a:solidFill>
                <a:latin typeface="Arial" pitchFamily="34" charset="0"/>
                <a:cs typeface="Arial" pitchFamily="34" charset="0"/>
              </a:rPr>
              <a:t>Actual Jobs 2014/15-2015/16</a:t>
            </a:r>
            <a:endParaRPr lang="en-ZA" sz="1400" b="1" dirty="0">
              <a:solidFill>
                <a:srgbClr val="FF0000"/>
              </a:solidFill>
              <a:latin typeface="Arial" pitchFamily="34" charset="0"/>
              <a:cs typeface="Arial" pitchFamily="34" charset="0"/>
            </a:endParaRPr>
          </a:p>
        </p:txBody>
      </p:sp>
      <p:sp>
        <p:nvSpPr>
          <p:cNvPr id="18" name="TextBox 17"/>
          <p:cNvSpPr txBox="1"/>
          <p:nvPr/>
        </p:nvSpPr>
        <p:spPr>
          <a:xfrm>
            <a:off x="1446140" y="273614"/>
            <a:ext cx="6172200" cy="307777"/>
          </a:xfrm>
          <a:prstGeom prst="rect">
            <a:avLst/>
          </a:prstGeom>
          <a:noFill/>
        </p:spPr>
        <p:txBody>
          <a:bodyPr wrap="square" rtlCol="0">
            <a:spAutoFit/>
          </a:bodyPr>
          <a:lstStyle/>
          <a:p>
            <a:pPr algn="ctr"/>
            <a:r>
              <a:rPr lang="en-ZA" sz="1400" b="1" dirty="0" smtClean="0">
                <a:solidFill>
                  <a:srgbClr val="FF0000"/>
                </a:solidFill>
                <a:latin typeface="Arial" pitchFamily="34" charset="0"/>
                <a:cs typeface="Arial" pitchFamily="34" charset="0"/>
              </a:rPr>
              <a:t>Claims (</a:t>
            </a:r>
            <a:r>
              <a:rPr lang="en-ZA" sz="1400" b="1" dirty="0" err="1" smtClean="0">
                <a:solidFill>
                  <a:srgbClr val="FF0000"/>
                </a:solidFill>
                <a:latin typeface="Arial" pitchFamily="34" charset="0"/>
                <a:cs typeface="Arial" pitchFamily="34" charset="0"/>
              </a:rPr>
              <a:t>R’m</a:t>
            </a:r>
            <a:r>
              <a:rPr lang="en-ZA" sz="1400" b="1" dirty="0" smtClean="0">
                <a:solidFill>
                  <a:srgbClr val="FF0000"/>
                </a:solidFill>
                <a:latin typeface="Arial" pitchFamily="34" charset="0"/>
                <a:cs typeface="Arial" pitchFamily="34" charset="0"/>
              </a:rPr>
              <a:t>) 2014/15-2015/16</a:t>
            </a:r>
            <a:endParaRPr lang="en-ZA"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06603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0"/>
            <a:ext cx="8461513" cy="457200"/>
          </a:xfrm>
        </p:spPr>
        <p:txBody>
          <a:bodyPr/>
          <a:lstStyle/>
          <a:p>
            <a:r>
              <a:rPr lang="en-ZA" sz="1400" dirty="0" smtClean="0">
                <a:solidFill>
                  <a:srgbClr val="499200"/>
                </a:solidFill>
                <a:latin typeface="Arial Black" pitchFamily="34" charset="0"/>
              </a:rPr>
              <a:t>NATIONAL FILM &amp; TV TOP FIVE APPROVALS</a:t>
            </a:r>
            <a:endParaRPr lang="en-ZA" sz="1400" dirty="0">
              <a:solidFill>
                <a:srgbClr val="499200"/>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pPr>
                <a:defRPr/>
              </a:pPr>
              <a:t>45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05276216"/>
              </p:ext>
            </p:extLst>
          </p:nvPr>
        </p:nvGraphicFramePr>
        <p:xfrm>
          <a:off x="228600" y="304801"/>
          <a:ext cx="8763000" cy="5727882"/>
        </p:xfrm>
        <a:graphic>
          <a:graphicData uri="http://schemas.openxmlformats.org/drawingml/2006/table">
            <a:tbl>
              <a:tblPr firstRow="1" firstCol="1" bandRow="1">
                <a:tableStyleId>{5C22544A-7EE6-4342-B048-85BDC9FD1C3A}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220432">
                <a:tc>
                  <a:txBody>
                    <a:bodyPr/>
                    <a:lstStyle/>
                    <a:p>
                      <a:pPr algn="ctr">
                        <a:lnSpc>
                          <a:spcPct val="115000"/>
                        </a:lnSpc>
                        <a:spcAft>
                          <a:spcPts val="0"/>
                        </a:spcAft>
                      </a:pPr>
                      <a:r>
                        <a:rPr lang="en-ZA" sz="1200" b="1" dirty="0" smtClean="0">
                          <a:solidFill>
                            <a:schemeClr val="tx1"/>
                          </a:solidFill>
                          <a:effectLst/>
                          <a:latin typeface="Arial" panose="020B0604020202020204" pitchFamily="34" charset="0"/>
                          <a:ea typeface="Calibri"/>
                          <a:cs typeface="Arial" panose="020B0604020202020204" pitchFamily="34" charset="0"/>
                        </a:rPr>
                        <a:t>FOREIGN INCENTIVE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ZA" sz="1200" b="1" dirty="0" smtClean="0">
                          <a:solidFill>
                            <a:schemeClr val="tx1"/>
                          </a:solidFill>
                          <a:effectLst/>
                          <a:latin typeface="Arial" panose="020B0604020202020204" pitchFamily="34" charset="0"/>
                          <a:ea typeface="Calibri"/>
                          <a:cs typeface="Arial" panose="020B0604020202020204" pitchFamily="34" charset="0"/>
                        </a:rPr>
                        <a:t>SA INCENTIVE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ZA" sz="1200" b="1" dirty="0" err="1" smtClean="0">
                          <a:solidFill>
                            <a:schemeClr val="tx1"/>
                          </a:solidFill>
                          <a:effectLst/>
                          <a:latin typeface="Arial" panose="020B0604020202020204" pitchFamily="34" charset="0"/>
                          <a:ea typeface="Calibri"/>
                          <a:cs typeface="Arial" panose="020B0604020202020204" pitchFamily="34" charset="0"/>
                        </a:rPr>
                        <a:t>EBFM</a:t>
                      </a:r>
                      <a:r>
                        <a:rPr lang="en-ZA" sz="1200" b="1" dirty="0" smtClean="0">
                          <a:solidFill>
                            <a:schemeClr val="tx1"/>
                          </a:solidFill>
                          <a:effectLst/>
                          <a:latin typeface="Arial" panose="020B0604020202020204" pitchFamily="34" charset="0"/>
                          <a:ea typeface="Calibri"/>
                          <a:cs typeface="Arial" panose="020B0604020202020204" pitchFamily="34" charset="0"/>
                        </a:rPr>
                        <a:t> INCENTIVE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16373">
                <a:tc>
                  <a:txBody>
                    <a:bodyPr/>
                    <a:lstStyle/>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Red </a:t>
                      </a:r>
                      <a:r>
                        <a:rPr lang="en-ZA" sz="1200" b="1" dirty="0">
                          <a:solidFill>
                            <a:schemeClr val="tx1"/>
                          </a:solidFill>
                          <a:effectLst/>
                          <a:latin typeface="Arial" panose="020B0604020202020204" pitchFamily="34" charset="0"/>
                          <a:cs typeface="Arial" panose="020B0604020202020204" pitchFamily="34" charset="0"/>
                        </a:rPr>
                        <a:t>Mars </a:t>
                      </a: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(Western Cape)</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r>
                        <a:rPr lang="en-ZA" sz="1200" b="1" baseline="0" dirty="0" smtClean="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Approved: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R50 </a:t>
                      </a:r>
                      <a:r>
                        <a:rPr lang="en-ZA" sz="1200" b="1" dirty="0">
                          <a:solidFill>
                            <a:schemeClr val="tx1"/>
                          </a:solidFill>
                          <a:effectLst/>
                          <a:latin typeface="Arial" panose="020B0604020202020204" pitchFamily="34" charset="0"/>
                          <a:cs typeface="Arial" panose="020B0604020202020204" pitchFamily="34" charset="0"/>
                        </a:rPr>
                        <a:t>million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Mini/TV </a:t>
                      </a:r>
                      <a:r>
                        <a:rPr lang="en-ZA" sz="1200" b="1" dirty="0">
                          <a:solidFill>
                            <a:schemeClr val="tx1"/>
                          </a:solidFill>
                          <a:effectLst/>
                          <a:latin typeface="Arial" panose="020B0604020202020204" pitchFamily="34" charset="0"/>
                          <a:cs typeface="Arial" panose="020B0604020202020204" pitchFamily="34" charset="0"/>
                        </a:rPr>
                        <a:t>Series</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a:t>
                      </a:r>
                      <a:r>
                        <a:rPr lang="en-ZA" sz="1200" b="1" dirty="0" err="1" smtClean="0">
                          <a:solidFill>
                            <a:schemeClr val="tx1"/>
                          </a:solidFill>
                          <a:effectLst/>
                          <a:latin typeface="Arial" panose="020B0604020202020204" pitchFamily="34" charset="0"/>
                          <a:cs typeface="Arial" panose="020B0604020202020204" pitchFamily="34" charset="0"/>
                        </a:rPr>
                        <a:t>QSAPE</a:t>
                      </a:r>
                      <a:r>
                        <a:rPr lang="en-ZA" sz="1200" b="1" dirty="0" smtClean="0">
                          <a:solidFill>
                            <a:schemeClr val="tx1"/>
                          </a:solidFill>
                          <a:effectLst/>
                          <a:latin typeface="Arial" panose="020B0604020202020204" pitchFamily="34" charset="0"/>
                          <a:cs typeface="Arial" panose="020B0604020202020204" pitchFamily="34" charset="0"/>
                        </a:rPr>
                        <a:t>: R697.8 </a:t>
                      </a:r>
                      <a:r>
                        <a:rPr lang="en-ZA" sz="1200" b="1" dirty="0">
                          <a:solidFill>
                            <a:schemeClr val="tx1"/>
                          </a:solidFill>
                          <a:effectLst/>
                          <a:latin typeface="Arial" panose="020B0604020202020204" pitchFamily="34" charset="0"/>
                          <a:cs typeface="Arial" panose="020B0604020202020204" pitchFamily="34" charset="0"/>
                        </a:rPr>
                        <a:t>million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Jobs: 868</a:t>
                      </a:r>
                    </a:p>
                    <a:p>
                      <a:pPr algn="ctr">
                        <a:lnSpc>
                          <a:spcPct val="115000"/>
                        </a:lnSpc>
                        <a:spcAft>
                          <a:spcPts val="0"/>
                        </a:spcAft>
                      </a:pPr>
                      <a:endParaRPr lang="en-ZA" sz="1200" b="1" dirty="0">
                        <a:solidFill>
                          <a:schemeClr val="tx1"/>
                        </a:solidFill>
                        <a:effectLst/>
                        <a:latin typeface="Arial" panose="020B0604020202020204" pitchFamily="34" charset="0"/>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Inside </a:t>
                      </a:r>
                      <a:r>
                        <a:rPr lang="en-ZA" sz="1200" b="1" dirty="0">
                          <a:solidFill>
                            <a:schemeClr val="tx1"/>
                          </a:solidFill>
                          <a:effectLst/>
                          <a:latin typeface="Arial" panose="020B0604020202020204" pitchFamily="34" charset="0"/>
                          <a:cs typeface="Arial" panose="020B0604020202020204" pitchFamily="34" charset="0"/>
                        </a:rPr>
                        <a:t>Job </a:t>
                      </a: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(Gauteng)</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Approved:</a:t>
                      </a:r>
                      <a:r>
                        <a:rPr lang="en-ZA" sz="1200" b="1" baseline="0" dirty="0" smtClean="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R27.9 </a:t>
                      </a:r>
                      <a:r>
                        <a:rPr lang="en-ZA" sz="1200" b="1" dirty="0">
                          <a:solidFill>
                            <a:schemeClr val="tx1"/>
                          </a:solidFill>
                          <a:effectLst/>
                          <a:latin typeface="Arial" panose="020B0604020202020204" pitchFamily="34" charset="0"/>
                          <a:cs typeface="Arial" panose="020B0604020202020204" pitchFamily="34" charset="0"/>
                        </a:rPr>
                        <a:t>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Animation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a:t>
                      </a:r>
                      <a:r>
                        <a:rPr lang="en-ZA" sz="1200" b="1" dirty="0" err="1" smtClean="0">
                          <a:solidFill>
                            <a:schemeClr val="tx1"/>
                          </a:solidFill>
                          <a:effectLst/>
                          <a:latin typeface="Arial" panose="020B0604020202020204" pitchFamily="34" charset="0"/>
                          <a:cs typeface="Arial" panose="020B0604020202020204" pitchFamily="34" charset="0"/>
                        </a:rPr>
                        <a:t>QSAPE</a:t>
                      </a:r>
                      <a:r>
                        <a:rPr lang="en-ZA" sz="1200" b="1" dirty="0" smtClean="0">
                          <a:solidFill>
                            <a:schemeClr val="tx1"/>
                          </a:solidFill>
                          <a:effectLst/>
                          <a:latin typeface="Arial" panose="020B0604020202020204" pitchFamily="34" charset="0"/>
                          <a:cs typeface="Arial" panose="020B0604020202020204" pitchFamily="34" charset="0"/>
                        </a:rPr>
                        <a:t>:</a:t>
                      </a:r>
                      <a:r>
                        <a:rPr lang="en-ZA" sz="1200" b="1" baseline="0" dirty="0" smtClean="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R109.2 </a:t>
                      </a:r>
                      <a:r>
                        <a:rPr lang="en-ZA" sz="1200" b="1" dirty="0">
                          <a:solidFill>
                            <a:schemeClr val="tx1"/>
                          </a:solidFill>
                          <a:effectLst/>
                          <a:latin typeface="Arial" panose="020B0604020202020204" pitchFamily="34" charset="0"/>
                          <a:cs typeface="Arial" panose="020B0604020202020204" pitchFamily="34" charset="0"/>
                        </a:rPr>
                        <a:t>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Jobs: 88</a:t>
                      </a:r>
                      <a:endParaRPr lang="en-ZA" sz="1200" b="1" dirty="0">
                        <a:solidFill>
                          <a:schemeClr val="tx1"/>
                        </a:solidFill>
                        <a:effectLst/>
                        <a:latin typeface="Arial" panose="020B0604020202020204" pitchFamily="34" charset="0"/>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endParaRPr lang="en-ZA" sz="7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r>
                        <a:rPr lang="en-ZA" sz="1200" b="1" baseline="0" dirty="0" smtClean="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Crossing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Borders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(Mpumalanga)</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Approved: </a:t>
                      </a:r>
                      <a:br>
                        <a:rPr lang="en-ZA" sz="1200" b="1" dirty="0" smtClean="0">
                          <a:solidFill>
                            <a:schemeClr val="tx1"/>
                          </a:solidFill>
                          <a:effectLst/>
                          <a:latin typeface="Arial" panose="020B0604020202020204" pitchFamily="34" charset="0"/>
                          <a:cs typeface="Arial" panose="020B0604020202020204" pitchFamily="34" charset="0"/>
                        </a:rPr>
                      </a:br>
                      <a:r>
                        <a:rPr lang="en-ZA" sz="1200" b="1" dirty="0" smtClean="0">
                          <a:solidFill>
                            <a:schemeClr val="tx1"/>
                          </a:solidFill>
                          <a:effectLst/>
                          <a:latin typeface="Arial" panose="020B0604020202020204" pitchFamily="34" charset="0"/>
                          <a:cs typeface="Arial" panose="020B0604020202020204" pitchFamily="34" charset="0"/>
                        </a:rPr>
                        <a:t>                                 R5.9 </a:t>
                      </a:r>
                      <a:r>
                        <a:rPr lang="en-ZA" sz="1200" b="1" dirty="0">
                          <a:solidFill>
                            <a:schemeClr val="tx1"/>
                          </a:solidFill>
                          <a:effectLst/>
                          <a:latin typeface="Arial" panose="020B0604020202020204" pitchFamily="34" charset="0"/>
                          <a:cs typeface="Arial" panose="020B0604020202020204" pitchFamily="34" charset="0"/>
                        </a:rPr>
                        <a:t>million</a:t>
                      </a: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Documentary</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a:t>
                      </a:r>
                      <a:r>
                        <a:rPr lang="en-ZA" sz="1200" b="1" dirty="0" err="1" smtClean="0">
                          <a:solidFill>
                            <a:schemeClr val="tx1"/>
                          </a:solidFill>
                          <a:effectLst/>
                          <a:latin typeface="Arial" panose="020B0604020202020204" pitchFamily="34" charset="0"/>
                          <a:cs typeface="Arial" panose="020B0604020202020204" pitchFamily="34" charset="0"/>
                        </a:rPr>
                        <a:t>QSAPE</a:t>
                      </a:r>
                      <a:r>
                        <a:rPr lang="en-ZA" sz="1200" b="1" dirty="0" smtClean="0">
                          <a:solidFill>
                            <a:schemeClr val="tx1"/>
                          </a:solidFill>
                          <a:effectLst/>
                          <a:latin typeface="Arial" panose="020B0604020202020204" pitchFamily="34" charset="0"/>
                          <a:cs typeface="Arial" panose="020B0604020202020204" pitchFamily="34" charset="0"/>
                        </a:rPr>
                        <a:t>: R17.9 </a:t>
                      </a:r>
                      <a:r>
                        <a:rPr lang="en-ZA" sz="1200" b="1" dirty="0">
                          <a:solidFill>
                            <a:schemeClr val="tx1"/>
                          </a:solidFill>
                          <a:effectLst/>
                          <a:latin typeface="Arial" panose="020B0604020202020204" pitchFamily="34" charset="0"/>
                          <a:cs typeface="Arial" panose="020B0604020202020204" pitchFamily="34" charset="0"/>
                        </a:rPr>
                        <a:t>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Jobs:</a:t>
                      </a:r>
                      <a:r>
                        <a:rPr lang="en-ZA" sz="1200" b="1" baseline="0" dirty="0" smtClean="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27</a:t>
                      </a:r>
                      <a:endParaRPr lang="en-ZA" sz="1200" b="1" dirty="0">
                        <a:solidFill>
                          <a:schemeClr val="tx1"/>
                        </a:solidFill>
                        <a:effectLst/>
                        <a:latin typeface="Arial" panose="020B0604020202020204" pitchFamily="34" charset="0"/>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2773394">
                <a:tc>
                  <a:txBody>
                    <a:bodyPr/>
                    <a:lstStyle/>
                    <a:p>
                      <a:pPr algn="ctr">
                        <a:lnSpc>
                          <a:spcPct val="115000"/>
                        </a:lnSpc>
                        <a:spcAft>
                          <a:spcPts val="0"/>
                        </a:spcAft>
                      </a:pPr>
                      <a:endParaRPr lang="en-ZA" sz="7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r>
                        <a:rPr lang="en-ZA" sz="1200" b="1" baseline="0" dirty="0" smtClean="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Black </a:t>
                      </a:r>
                      <a:r>
                        <a:rPr lang="en-ZA" sz="1200" b="1" dirty="0">
                          <a:solidFill>
                            <a:schemeClr val="tx1"/>
                          </a:solidFill>
                          <a:effectLst/>
                          <a:latin typeface="Arial" panose="020B0604020202020204" pitchFamily="34" charset="0"/>
                          <a:cs typeface="Arial" panose="020B0604020202020204" pitchFamily="34" charset="0"/>
                        </a:rPr>
                        <a:t>Sails </a:t>
                      </a:r>
                      <a:r>
                        <a:rPr lang="en-ZA" sz="1200" b="1" dirty="0" smtClean="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r>
                        <a:rPr lang="en-ZA" sz="1200" b="1" baseline="0" dirty="0" smtClean="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Season </a:t>
                      </a:r>
                      <a:r>
                        <a:rPr lang="en-ZA" sz="1200" b="1" dirty="0">
                          <a:solidFill>
                            <a:schemeClr val="tx1"/>
                          </a:solidFill>
                          <a:effectLst/>
                          <a:latin typeface="Arial" panose="020B0604020202020204" pitchFamily="34" charset="0"/>
                          <a:cs typeface="Arial" panose="020B0604020202020204" pitchFamily="34" charset="0"/>
                        </a:rPr>
                        <a:t>4 </a:t>
                      </a: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(Western Cape)</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Approved: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R50million </a:t>
                      </a: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Mini/TV </a:t>
                      </a:r>
                      <a:r>
                        <a:rPr lang="en-ZA" sz="1200" b="1" dirty="0">
                          <a:solidFill>
                            <a:schemeClr val="tx1"/>
                          </a:solidFill>
                          <a:effectLst/>
                          <a:latin typeface="Arial" panose="020B0604020202020204" pitchFamily="34" charset="0"/>
                          <a:cs typeface="Arial" panose="020B0604020202020204" pitchFamily="34" charset="0"/>
                        </a:rPr>
                        <a:t>Series</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a:t>
                      </a:r>
                      <a:r>
                        <a:rPr lang="en-ZA" sz="1200" b="1" dirty="0" err="1" smtClean="0">
                          <a:solidFill>
                            <a:schemeClr val="tx1"/>
                          </a:solidFill>
                          <a:effectLst/>
                          <a:latin typeface="Arial" panose="020B0604020202020204" pitchFamily="34" charset="0"/>
                          <a:cs typeface="Arial" panose="020B0604020202020204" pitchFamily="34" charset="0"/>
                        </a:rPr>
                        <a:t>QSAPE</a:t>
                      </a:r>
                      <a:r>
                        <a:rPr lang="en-ZA" sz="1200" b="1" dirty="0" smtClean="0">
                          <a:solidFill>
                            <a:schemeClr val="tx1"/>
                          </a:solidFill>
                          <a:effectLst/>
                          <a:latin typeface="Arial" panose="020B0604020202020204" pitchFamily="34" charset="0"/>
                          <a:cs typeface="Arial" panose="020B0604020202020204" pitchFamily="34" charset="0"/>
                        </a:rPr>
                        <a:t>: R381.5 </a:t>
                      </a:r>
                      <a:r>
                        <a:rPr lang="en-ZA" sz="1200" b="1" dirty="0">
                          <a:solidFill>
                            <a:schemeClr val="tx1"/>
                          </a:solidFill>
                          <a:effectLst/>
                          <a:latin typeface="Arial" panose="020B0604020202020204" pitchFamily="34" charset="0"/>
                          <a:cs typeface="Arial" panose="020B0604020202020204" pitchFamily="34" charset="0"/>
                        </a:rPr>
                        <a:t>million </a:t>
                      </a: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Jobs: </a:t>
                      </a:r>
                      <a:r>
                        <a:rPr lang="en-ZA" sz="1200" b="1" dirty="0">
                          <a:solidFill>
                            <a:schemeClr val="tx1"/>
                          </a:solidFill>
                          <a:effectLst/>
                          <a:latin typeface="Arial" panose="020B0604020202020204" pitchFamily="34" charset="0"/>
                          <a:cs typeface="Arial" panose="020B0604020202020204" pitchFamily="34" charset="0"/>
                        </a:rPr>
                        <a:t> </a:t>
                      </a:r>
                      <a:r>
                        <a:rPr lang="en-ZA" sz="1200" b="1" dirty="0" smtClean="0">
                          <a:solidFill>
                            <a:schemeClr val="tx1"/>
                          </a:solidFill>
                          <a:effectLst/>
                          <a:latin typeface="Arial" panose="020B0604020202020204" pitchFamily="34" charset="0"/>
                          <a:cs typeface="Arial" panose="020B0604020202020204" pitchFamily="34" charset="0"/>
                        </a:rPr>
                        <a:t>4 751</a:t>
                      </a:r>
                      <a:endParaRPr lang="en-ZA" sz="1200" b="1" dirty="0">
                        <a:solidFill>
                          <a:schemeClr val="tx1"/>
                        </a:solidFill>
                        <a:effectLst/>
                        <a:latin typeface="Arial" panose="020B0604020202020204" pitchFamily="34" charset="0"/>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endParaRPr lang="en-ZA" sz="7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Shepherds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and </a:t>
                      </a:r>
                      <a:r>
                        <a:rPr lang="en-ZA" sz="1200" b="1" dirty="0">
                          <a:solidFill>
                            <a:schemeClr val="tx1"/>
                          </a:solidFill>
                          <a:effectLst/>
                          <a:latin typeface="Arial" panose="020B0604020202020204" pitchFamily="34" charset="0"/>
                          <a:cs typeface="Arial" panose="020B0604020202020204" pitchFamily="34" charset="0"/>
                        </a:rPr>
                        <a:t>Butchers </a:t>
                      </a: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(KwaZulu-Natal)</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Approved: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R11.9 </a:t>
                      </a:r>
                      <a:r>
                        <a:rPr lang="en-ZA" sz="1200" b="1" dirty="0">
                          <a:solidFill>
                            <a:schemeClr val="tx1"/>
                          </a:solidFill>
                          <a:effectLst/>
                          <a:latin typeface="Arial" panose="020B0604020202020204" pitchFamily="34" charset="0"/>
                          <a:cs typeface="Arial" panose="020B0604020202020204" pitchFamily="34" charset="0"/>
                        </a:rPr>
                        <a:t>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                                      Feature </a:t>
                      </a:r>
                      <a:r>
                        <a:rPr lang="en-ZA" sz="1200" b="1" dirty="0">
                          <a:solidFill>
                            <a:schemeClr val="tx1"/>
                          </a:solidFill>
                          <a:effectLst/>
                          <a:latin typeface="Arial" panose="020B0604020202020204" pitchFamily="34" charset="0"/>
                          <a:cs typeface="Arial" panose="020B0604020202020204" pitchFamily="34" charset="0"/>
                        </a:rPr>
                        <a:t>Film</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a:t>
                      </a:r>
                      <a:r>
                        <a:rPr lang="en-ZA" sz="1200" b="1" dirty="0" err="1" smtClean="0">
                          <a:solidFill>
                            <a:schemeClr val="tx1"/>
                          </a:solidFill>
                          <a:effectLst/>
                          <a:latin typeface="Arial" panose="020B0604020202020204" pitchFamily="34" charset="0"/>
                          <a:cs typeface="Arial" panose="020B0604020202020204" pitchFamily="34" charset="0"/>
                        </a:rPr>
                        <a:t>QSAPE</a:t>
                      </a:r>
                      <a:r>
                        <a:rPr lang="en-ZA" sz="1200" b="1" dirty="0" smtClean="0">
                          <a:solidFill>
                            <a:schemeClr val="tx1"/>
                          </a:solidFill>
                          <a:effectLst/>
                          <a:latin typeface="Arial" panose="020B0604020202020204" pitchFamily="34" charset="0"/>
                          <a:cs typeface="Arial" panose="020B0604020202020204" pitchFamily="34" charset="0"/>
                        </a:rPr>
                        <a:t>: R57 </a:t>
                      </a:r>
                      <a:r>
                        <a:rPr lang="en-ZA" sz="1200" b="1" dirty="0">
                          <a:solidFill>
                            <a:schemeClr val="tx1"/>
                          </a:solidFill>
                          <a:effectLst/>
                          <a:latin typeface="Arial" panose="020B0604020202020204" pitchFamily="34" charset="0"/>
                          <a:cs typeface="Arial" panose="020B0604020202020204" pitchFamily="34" charset="0"/>
                        </a:rPr>
                        <a:t>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Projected Jobs: 581</a:t>
                      </a:r>
                      <a:endParaRPr lang="en-ZA" sz="1200" b="1" dirty="0">
                        <a:solidFill>
                          <a:schemeClr val="tx1"/>
                        </a:solidFill>
                        <a:effectLst/>
                        <a:latin typeface="Arial" panose="020B0604020202020204" pitchFamily="34" charset="0"/>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lnSpc>
                          <a:spcPct val="115000"/>
                        </a:lnSpc>
                        <a:spcAft>
                          <a:spcPts val="0"/>
                        </a:spcAft>
                      </a:pPr>
                      <a:endParaRPr lang="en-ZA" sz="1200" b="1" dirty="0">
                        <a:solidFill>
                          <a:schemeClr val="tx1"/>
                        </a:solidFill>
                        <a:effectLst/>
                        <a:latin typeface="Arial" panose="020B0604020202020204" pitchFamily="34" charset="0"/>
                        <a:cs typeface="Arial" panose="020B0604020202020204" pitchFamily="34" charset="0"/>
                      </a:endParaRPr>
                    </a:p>
                  </a:txBody>
                  <a:tcPr marL="52481" marR="524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0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72" y="3369564"/>
            <a:ext cx="126365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31" y="3376388"/>
            <a:ext cx="1489075" cy="18986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l="15189" r="14557"/>
          <a:stretch>
            <a:fillRect/>
          </a:stretch>
        </p:blipFill>
        <p:spPr bwMode="auto">
          <a:xfrm>
            <a:off x="6248400" y="2126231"/>
            <a:ext cx="1420813" cy="1189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96361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4572000" y="6316575"/>
            <a:ext cx="4114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Selection is based on the highest projected </a:t>
            </a:r>
            <a:r>
              <a:rPr kumimoji="0" lang="en-ZA" altLang="en-US" sz="1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QSAPE</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55342"/>
          <a:stretch/>
        </p:blipFill>
        <p:spPr>
          <a:xfrm>
            <a:off x="407372" y="685800"/>
            <a:ext cx="1112482" cy="16700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7261" y="632596"/>
            <a:ext cx="1519745" cy="1215917"/>
          </a:xfrm>
          <a:prstGeom prst="rect">
            <a:avLst/>
          </a:prstGeom>
        </p:spPr>
      </p:pic>
    </p:spTree>
    <p:extLst>
      <p:ext uri="{BB962C8B-B14F-4D97-AF65-F5344CB8AC3E}">
        <p14:creationId xmlns:p14="http://schemas.microsoft.com/office/powerpoint/2010/main" val="3730808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17" y="92765"/>
            <a:ext cx="8324022" cy="381000"/>
          </a:xfrm>
        </p:spPr>
        <p:txBody>
          <a:bodyPr/>
          <a:lstStyle/>
          <a:p>
            <a:r>
              <a:rPr lang="en-ZA" sz="1600" b="1" kern="1200" dirty="0" smtClean="0">
                <a:solidFill>
                  <a:srgbClr val="499200"/>
                </a:solidFill>
                <a:latin typeface="Arial Black" pitchFamily="34" charset="0"/>
                <a:ea typeface="+mn-ea"/>
                <a:cs typeface="Arial" panose="020B0604020202020204" pitchFamily="34" charset="0"/>
              </a:rPr>
              <a:t>BUSINESS PROCESS SERVICES (BPS) </a:t>
            </a:r>
            <a:endParaRPr lang="en-ZA" sz="1600" dirty="0">
              <a:solidFill>
                <a:srgbClr val="499200"/>
              </a:solidFill>
              <a:latin typeface="Arial Black"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46</a:t>
            </a:fld>
            <a:endParaRPr lang="en-US" dirty="0"/>
          </a:p>
        </p:txBody>
      </p:sp>
      <p:sp>
        <p:nvSpPr>
          <p:cNvPr id="13" name="Title 1"/>
          <p:cNvSpPr txBox="1">
            <a:spLocks/>
          </p:cNvSpPr>
          <p:nvPr/>
        </p:nvSpPr>
        <p:spPr bwMode="auto">
          <a:xfrm>
            <a:off x="838200" y="313082"/>
            <a:ext cx="7652657"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r>
              <a:rPr lang="en-ZA" sz="1200" b="1" dirty="0" smtClean="0">
                <a:solidFill>
                  <a:schemeClr val="tx1"/>
                </a:solidFill>
                <a:latin typeface="Arial" pitchFamily="34" charset="0"/>
                <a:cs typeface="Arial" pitchFamily="34" charset="0"/>
              </a:rPr>
              <a:t>NATIONAL BPS PERFORMANCE</a:t>
            </a:r>
            <a:r>
              <a:rPr lang="en-ZA" sz="1200" b="1" dirty="0">
                <a:solidFill>
                  <a:schemeClr val="tx1"/>
                </a:solidFill>
                <a:latin typeface="Arial" pitchFamily="34" charset="0"/>
                <a:cs typeface="Arial" pitchFamily="34" charset="0"/>
              </a:rPr>
              <a:t> </a:t>
            </a:r>
            <a:r>
              <a:rPr lang="en-ZA" sz="1200" b="1" dirty="0" smtClean="0">
                <a:solidFill>
                  <a:schemeClr val="tx1"/>
                </a:solidFill>
                <a:latin typeface="Arial" pitchFamily="34" charset="0"/>
                <a:cs typeface="Arial" pitchFamily="34" charset="0"/>
              </a:rPr>
              <a:t>2014/15-2015/16</a:t>
            </a:r>
            <a:endParaRPr lang="en-ZA" sz="1100" b="1" dirty="0">
              <a:solidFill>
                <a:schemeClr val="tx1"/>
              </a:solidFill>
              <a:latin typeface="Arial" pitchFamily="34" charset="0"/>
              <a:cs typeface="Arial" pitchFamily="34" charset="0"/>
            </a:endParaRPr>
          </a:p>
        </p:txBody>
      </p:sp>
      <p:sp>
        <p:nvSpPr>
          <p:cNvPr id="14" name="TextBox 13"/>
          <p:cNvSpPr txBox="1"/>
          <p:nvPr/>
        </p:nvSpPr>
        <p:spPr>
          <a:xfrm>
            <a:off x="2882346" y="1432746"/>
            <a:ext cx="2514601" cy="1384995"/>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ZA" sz="2800" b="1" dirty="0" smtClean="0">
                <a:solidFill>
                  <a:srgbClr val="FF0000"/>
                </a:solidFill>
                <a:latin typeface="Arial" pitchFamily="34" charset="0"/>
                <a:cs typeface="Arial" pitchFamily="34" charset="0"/>
              </a:rPr>
              <a:t>19 </a:t>
            </a:r>
            <a:r>
              <a:rPr lang="en-ZA" sz="1400" b="1" dirty="0" smtClean="0">
                <a:solidFill>
                  <a:srgbClr val="FF0000"/>
                </a:solidFill>
                <a:latin typeface="Arial" pitchFamily="34" charset="0"/>
                <a:cs typeface="Arial" pitchFamily="34" charset="0"/>
              </a:rPr>
              <a:t> </a:t>
            </a:r>
            <a:r>
              <a:rPr lang="en-ZA" sz="1400" b="1" dirty="0" smtClean="0">
                <a:latin typeface="Arial" pitchFamily="34" charset="0"/>
                <a:cs typeface="Arial" pitchFamily="34" charset="0"/>
              </a:rPr>
              <a:t>BPS </a:t>
            </a:r>
            <a:r>
              <a:rPr lang="en-ZA" sz="1400" dirty="0" smtClean="0">
                <a:latin typeface="Arial" pitchFamily="34" charset="0"/>
                <a:cs typeface="Arial" pitchFamily="34" charset="0"/>
              </a:rPr>
              <a:t>approvals to the value of  </a:t>
            </a:r>
            <a:r>
              <a:rPr lang="en-ZA" sz="2800" b="1" dirty="0" smtClean="0">
                <a:solidFill>
                  <a:srgbClr val="FF0000"/>
                </a:solidFill>
                <a:latin typeface="Arial" pitchFamily="34" charset="0"/>
                <a:cs typeface="Arial" pitchFamily="34" charset="0"/>
              </a:rPr>
              <a:t>R881.5</a:t>
            </a:r>
            <a:r>
              <a:rPr lang="en-ZA" sz="1400" b="1" dirty="0" smtClean="0">
                <a:solidFill>
                  <a:srgbClr val="FF0000"/>
                </a:solidFill>
                <a:latin typeface="Arial" pitchFamily="34" charset="0"/>
                <a:cs typeface="Arial" pitchFamily="34" charset="0"/>
              </a:rPr>
              <a:t> million  </a:t>
            </a:r>
            <a:r>
              <a:rPr lang="en-ZA" sz="1400" dirty="0" smtClean="0">
                <a:latin typeface="Arial" pitchFamily="34" charset="0"/>
                <a:cs typeface="Arial" pitchFamily="34" charset="0"/>
              </a:rPr>
              <a:t>for two financial years.</a:t>
            </a:r>
            <a:endParaRPr lang="en-ZA" sz="1400" dirty="0"/>
          </a:p>
        </p:txBody>
      </p:sp>
      <p:sp>
        <p:nvSpPr>
          <p:cNvPr id="7" name="TextBox 6"/>
          <p:cNvSpPr txBox="1"/>
          <p:nvPr/>
        </p:nvSpPr>
        <p:spPr>
          <a:xfrm>
            <a:off x="358280" y="2054457"/>
            <a:ext cx="2125488" cy="10156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smtClean="0">
                <a:solidFill>
                  <a:schemeClr val="tx1"/>
                </a:solidFill>
                <a:latin typeface="Arial" pitchFamily="34" charset="0"/>
                <a:cs typeface="Arial" pitchFamily="34" charset="0"/>
              </a:rPr>
              <a:t>Projects Approved</a:t>
            </a:r>
            <a:endParaRPr lang="en-US" sz="1600" b="1" dirty="0" smtClean="0">
              <a:solidFill>
                <a:srgbClr val="FF0000"/>
              </a:solidFill>
              <a:latin typeface="Arial" pitchFamily="34" charset="0"/>
              <a:cs typeface="Arial" pitchFamily="34" charset="0"/>
            </a:endParaRPr>
          </a:p>
          <a:p>
            <a:r>
              <a:rPr lang="en-US" sz="1050" dirty="0" smtClean="0">
                <a:latin typeface="Arial" pitchFamily="34" charset="0"/>
                <a:cs typeface="Arial" pitchFamily="34" charset="0"/>
              </a:rPr>
              <a:t>2014/15 </a:t>
            </a:r>
            <a:r>
              <a:rPr lang="en-US" sz="1050" b="1" dirty="0" smtClean="0">
                <a:latin typeface="Arial" pitchFamily="34" charset="0"/>
                <a:cs typeface="Arial" pitchFamily="34" charset="0"/>
              </a:rPr>
              <a:t>= </a:t>
            </a:r>
            <a:r>
              <a:rPr lang="en-US" sz="1600" b="1" dirty="0" smtClean="0">
                <a:solidFill>
                  <a:srgbClr val="FF0000"/>
                </a:solidFill>
                <a:latin typeface="Arial" pitchFamily="34" charset="0"/>
                <a:cs typeface="Arial" pitchFamily="34" charset="0"/>
              </a:rPr>
              <a:t>7</a:t>
            </a:r>
          </a:p>
          <a:p>
            <a:r>
              <a:rPr lang="en-US" sz="1600" dirty="0" smtClean="0">
                <a:latin typeface="Arial" pitchFamily="34" charset="0"/>
                <a:cs typeface="Arial" pitchFamily="34" charset="0"/>
              </a:rPr>
              <a:t>2015/16 </a:t>
            </a:r>
            <a:r>
              <a:rPr lang="en-US" sz="1600" b="1" dirty="0" smtClean="0">
                <a:latin typeface="Arial" pitchFamily="34" charset="0"/>
                <a:cs typeface="Arial" pitchFamily="34" charset="0"/>
              </a:rPr>
              <a:t>= </a:t>
            </a:r>
            <a:r>
              <a:rPr lang="en-US" sz="2800" b="1" dirty="0" smtClean="0">
                <a:solidFill>
                  <a:srgbClr val="FF0000"/>
                </a:solidFill>
                <a:latin typeface="Arial" pitchFamily="34" charset="0"/>
                <a:cs typeface="Arial" pitchFamily="34" charset="0"/>
              </a:rPr>
              <a:t>12</a:t>
            </a:r>
            <a:r>
              <a:rPr lang="en-US" sz="1050" dirty="0" smtClean="0">
                <a:latin typeface="Arial" pitchFamily="34" charset="0"/>
                <a:cs typeface="Arial" pitchFamily="34" charset="0"/>
              </a:rPr>
              <a:t>	</a:t>
            </a:r>
            <a:endParaRPr lang="en-ZA" sz="1050" dirty="0">
              <a:latin typeface="Arial" pitchFamily="34" charset="0"/>
              <a:cs typeface="Arial" pitchFamily="34" charset="0"/>
            </a:endParaRPr>
          </a:p>
        </p:txBody>
      </p:sp>
      <p:pic>
        <p:nvPicPr>
          <p:cNvPr id="8" name="Picture 7"/>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38537" y="3483357"/>
            <a:ext cx="1992086" cy="681751"/>
          </a:xfrm>
          <a:prstGeom prst="rect">
            <a:avLst/>
          </a:prstGeom>
          <a:effectLst>
            <a:glow rad="101600">
              <a:schemeClr val="accent4">
                <a:satMod val="175000"/>
                <a:alpha val="40000"/>
              </a:schemeClr>
            </a:glow>
          </a:effectLst>
        </p:spPr>
      </p:pic>
      <p:sp>
        <p:nvSpPr>
          <p:cNvPr id="11" name="TextBox 10"/>
          <p:cNvSpPr txBox="1"/>
          <p:nvPr/>
        </p:nvSpPr>
        <p:spPr>
          <a:xfrm>
            <a:off x="238537" y="4364385"/>
            <a:ext cx="2514600" cy="144655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smtClean="0">
                <a:solidFill>
                  <a:schemeClr val="tx1"/>
                </a:solidFill>
                <a:latin typeface="Arial" pitchFamily="34" charset="0"/>
                <a:cs typeface="Arial" pitchFamily="34" charset="0"/>
              </a:rPr>
              <a:t>Value of Approvals </a:t>
            </a:r>
          </a:p>
          <a:p>
            <a:r>
              <a:rPr lang="en-US" sz="1050" dirty="0" smtClean="0">
                <a:latin typeface="Arial" pitchFamily="34" charset="0"/>
                <a:cs typeface="Arial" pitchFamily="34" charset="0"/>
              </a:rPr>
              <a:t>2014/15</a:t>
            </a:r>
            <a:r>
              <a:rPr lang="en-US" sz="1050" b="1" dirty="0" smtClean="0">
                <a:latin typeface="Arial" pitchFamily="34" charset="0"/>
                <a:cs typeface="Arial" pitchFamily="34" charset="0"/>
              </a:rPr>
              <a:t> = </a:t>
            </a:r>
            <a:r>
              <a:rPr lang="en-US" sz="1600" b="1" dirty="0" smtClean="0">
                <a:solidFill>
                  <a:srgbClr val="FF0000"/>
                </a:solidFill>
                <a:latin typeface="Arial" pitchFamily="34" charset="0"/>
                <a:cs typeface="Arial" pitchFamily="34" charset="0"/>
              </a:rPr>
              <a:t>R32.8 million</a:t>
            </a:r>
          </a:p>
          <a:p>
            <a:r>
              <a:rPr lang="en-US" sz="1600" dirty="0" smtClean="0">
                <a:latin typeface="Arial" pitchFamily="34" charset="0"/>
                <a:cs typeface="Arial" pitchFamily="34" charset="0"/>
              </a:rPr>
              <a:t>2015/16 </a:t>
            </a:r>
            <a:r>
              <a:rPr lang="en-US" sz="1600" b="1" dirty="0" smtClean="0">
                <a:latin typeface="Arial" pitchFamily="34" charset="0"/>
                <a:cs typeface="Arial" pitchFamily="34" charset="0"/>
              </a:rPr>
              <a:t>=</a:t>
            </a:r>
            <a:r>
              <a:rPr lang="en-US" sz="2800" b="1" dirty="0" smtClean="0">
                <a:solidFill>
                  <a:srgbClr val="FF0000"/>
                </a:solidFill>
                <a:latin typeface="Arial" pitchFamily="34" charset="0"/>
                <a:cs typeface="Arial" pitchFamily="34" charset="0"/>
              </a:rPr>
              <a:t>R78.4 million</a:t>
            </a:r>
            <a:endParaRPr lang="en-ZA" sz="2800" b="1" dirty="0">
              <a:solidFill>
                <a:srgbClr val="FF0000"/>
              </a:solidFill>
              <a:latin typeface="Arial" pitchFamily="34" charset="0"/>
              <a:cs typeface="Arial"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2" y="3706427"/>
            <a:ext cx="1981199" cy="509102"/>
          </a:xfrm>
          <a:prstGeom prst="rect">
            <a:avLst/>
          </a:prstGeom>
          <a:ln>
            <a:noFill/>
          </a:ln>
          <a:effectLst>
            <a:glow rad="1397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sp>
        <p:nvSpPr>
          <p:cNvPr id="16" name="Rectangle 15"/>
          <p:cNvSpPr/>
          <p:nvPr/>
        </p:nvSpPr>
        <p:spPr>
          <a:xfrm>
            <a:off x="6172202" y="4379774"/>
            <a:ext cx="2318655" cy="954107"/>
          </a:xfrm>
          <a:prstGeom prst="rect">
            <a:avLst/>
          </a:prstGeom>
          <a:noFill/>
          <a:ln>
            <a:noFill/>
          </a:ln>
          <a:effectLst>
            <a:glow rad="139700">
              <a:schemeClr val="accent4">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a:spAutoFit/>
          </a:bodyPr>
          <a:lstStyle/>
          <a:p>
            <a:pPr lvl="0"/>
            <a:r>
              <a:rPr lang="en-US" sz="1600" b="1" dirty="0" smtClean="0">
                <a:solidFill>
                  <a:schemeClr val="tx1"/>
                </a:solidFill>
                <a:latin typeface="Arial" pitchFamily="34" charset="0"/>
                <a:cs typeface="Arial" pitchFamily="34" charset="0"/>
              </a:rPr>
              <a:t>Job Supported </a:t>
            </a:r>
          </a:p>
          <a:p>
            <a:pPr lvl="0"/>
            <a:r>
              <a:rPr lang="en-US" sz="1050" dirty="0" smtClean="0">
                <a:solidFill>
                  <a:srgbClr val="000000"/>
                </a:solidFill>
                <a:latin typeface="Arial" pitchFamily="34" charset="0"/>
                <a:cs typeface="Arial" pitchFamily="34" charset="0"/>
              </a:rPr>
              <a:t>2014/15</a:t>
            </a:r>
            <a:r>
              <a:rPr lang="en-US" sz="1050" b="1" dirty="0" smtClean="0">
                <a:solidFill>
                  <a:srgbClr val="000000"/>
                </a:solidFill>
                <a:latin typeface="Arial" pitchFamily="34" charset="0"/>
                <a:cs typeface="Arial" pitchFamily="34" charset="0"/>
              </a:rPr>
              <a:t> </a:t>
            </a:r>
            <a:r>
              <a:rPr lang="en-US" sz="1050" b="1" dirty="0">
                <a:solidFill>
                  <a:srgbClr val="000000"/>
                </a:solidFill>
                <a:latin typeface="Arial" pitchFamily="34" charset="0"/>
                <a:cs typeface="Arial" pitchFamily="34" charset="0"/>
              </a:rPr>
              <a:t>= </a:t>
            </a:r>
            <a:r>
              <a:rPr lang="en-US" sz="1050" b="1" dirty="0" smtClean="0">
                <a:solidFill>
                  <a:srgbClr val="00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36 225</a:t>
            </a:r>
            <a:endParaRPr lang="en-US" sz="1600" b="1" dirty="0">
              <a:solidFill>
                <a:srgbClr val="FF0000"/>
              </a:solidFill>
              <a:latin typeface="Arial" pitchFamily="34" charset="0"/>
              <a:cs typeface="Arial" pitchFamily="34" charset="0"/>
            </a:endParaRPr>
          </a:p>
          <a:p>
            <a:pPr lvl="0"/>
            <a:r>
              <a:rPr lang="en-US" sz="1400" dirty="0" smtClean="0">
                <a:solidFill>
                  <a:srgbClr val="000000"/>
                </a:solidFill>
                <a:latin typeface="Arial" pitchFamily="34" charset="0"/>
                <a:cs typeface="Arial" pitchFamily="34" charset="0"/>
              </a:rPr>
              <a:t>2015/16 </a:t>
            </a:r>
            <a:r>
              <a:rPr lang="en-US" sz="1400" b="1" dirty="0" smtClean="0">
                <a:solidFill>
                  <a:srgbClr val="00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37 889</a:t>
            </a:r>
            <a:endParaRPr lang="en-ZA" sz="2400" b="1" dirty="0">
              <a:solidFill>
                <a:srgbClr val="FF0000"/>
              </a:solidFill>
              <a:latin typeface="Arial" pitchFamily="34" charset="0"/>
              <a:cs typeface="Arial" pitchFamily="34" charset="0"/>
            </a:endParaRPr>
          </a:p>
        </p:txBody>
      </p:sp>
      <p:sp>
        <p:nvSpPr>
          <p:cNvPr id="19" name="TextBox 18"/>
          <p:cNvSpPr txBox="1"/>
          <p:nvPr/>
        </p:nvSpPr>
        <p:spPr>
          <a:xfrm>
            <a:off x="6012160" y="2054457"/>
            <a:ext cx="2808312" cy="1015663"/>
          </a:xfrm>
          <a:prstGeom prst="rect">
            <a:avLst/>
          </a:prstGeom>
          <a:noFill/>
          <a:ln>
            <a:noFill/>
          </a:ln>
          <a:effectLst>
            <a:glow rad="101600">
              <a:schemeClr val="accent4">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600" b="1" dirty="0" smtClean="0">
                <a:solidFill>
                  <a:schemeClr val="tx1"/>
                </a:solidFill>
                <a:latin typeface="Arial" pitchFamily="34" charset="0"/>
                <a:cs typeface="Arial" pitchFamily="34" charset="0"/>
              </a:rPr>
              <a:t>Projected Export Revenue</a:t>
            </a:r>
          </a:p>
          <a:p>
            <a:r>
              <a:rPr lang="en-US" sz="1050" dirty="0" smtClean="0">
                <a:solidFill>
                  <a:schemeClr val="tx1"/>
                </a:solidFill>
                <a:latin typeface="Arial" pitchFamily="34" charset="0"/>
                <a:cs typeface="Arial" pitchFamily="34" charset="0"/>
              </a:rPr>
              <a:t>2014/15 </a:t>
            </a:r>
            <a:r>
              <a:rPr lang="en-US" sz="1050" b="1" dirty="0" smtClean="0">
                <a:solidFill>
                  <a:schemeClr val="tx1"/>
                </a:solidFill>
                <a:latin typeface="Arial" pitchFamily="34" charset="0"/>
                <a:cs typeface="Arial" pitchFamily="34" charset="0"/>
              </a:rPr>
              <a:t>=</a:t>
            </a:r>
            <a:r>
              <a:rPr lang="en-US" sz="1600" b="1" dirty="0" smtClean="0">
                <a:solidFill>
                  <a:srgbClr val="FF0000"/>
                </a:solidFill>
                <a:latin typeface="Arial" pitchFamily="34" charset="0"/>
                <a:cs typeface="Arial" pitchFamily="34" charset="0"/>
              </a:rPr>
              <a:t>R3.3 billion</a:t>
            </a:r>
          </a:p>
          <a:p>
            <a:r>
              <a:rPr lang="en-US" sz="1600" dirty="0" smtClean="0">
                <a:solidFill>
                  <a:schemeClr val="tx1"/>
                </a:solidFill>
                <a:latin typeface="Arial" pitchFamily="34" charset="0"/>
                <a:cs typeface="Arial" pitchFamily="34" charset="0"/>
              </a:rPr>
              <a:t>2015/16 </a:t>
            </a:r>
            <a:r>
              <a:rPr lang="en-US" sz="1600" b="1" dirty="0" smtClean="0">
                <a:solidFill>
                  <a:schemeClr val="tx1"/>
                </a:solidFill>
                <a:latin typeface="Arial" pitchFamily="34" charset="0"/>
                <a:cs typeface="Arial" pitchFamily="34" charset="0"/>
              </a:rPr>
              <a:t>=</a:t>
            </a:r>
            <a:r>
              <a:rPr lang="en-US" sz="2800" b="1" dirty="0" smtClean="0">
                <a:solidFill>
                  <a:srgbClr val="FF0000"/>
                </a:solidFill>
                <a:latin typeface="Arial" pitchFamily="34" charset="0"/>
                <a:cs typeface="Arial" pitchFamily="34" charset="0"/>
              </a:rPr>
              <a:t>R6 billion</a:t>
            </a:r>
            <a:endParaRPr lang="en-ZA" sz="2800" b="1" dirty="0">
              <a:solidFill>
                <a:srgbClr val="FF0000"/>
              </a:solidFill>
              <a:latin typeface="Arial" pitchFamily="34" charset="0"/>
              <a:cs typeface="Arial" pitchFamily="34" charset="0"/>
            </a:endParaRPr>
          </a:p>
        </p:txBody>
      </p:sp>
      <p:pic>
        <p:nvPicPr>
          <p:cNvPr id="20" name="Picture 1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93535" y="3604591"/>
            <a:ext cx="1872344" cy="439284"/>
          </a:xfrm>
          <a:prstGeom prst="rect">
            <a:avLst/>
          </a:prstGeom>
          <a:effectLst>
            <a:glow rad="101600">
              <a:schemeClr val="accent4">
                <a:satMod val="175000"/>
                <a:alpha val="40000"/>
              </a:schemeClr>
            </a:glow>
          </a:effectLst>
        </p:spPr>
      </p:pic>
      <p:sp>
        <p:nvSpPr>
          <p:cNvPr id="21" name="TextBox 20"/>
          <p:cNvSpPr txBox="1"/>
          <p:nvPr/>
        </p:nvSpPr>
        <p:spPr>
          <a:xfrm>
            <a:off x="2777275" y="4348997"/>
            <a:ext cx="3234885" cy="10156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smtClean="0">
                <a:solidFill>
                  <a:schemeClr val="tx1"/>
                </a:solidFill>
                <a:latin typeface="Arial" pitchFamily="34" charset="0"/>
                <a:cs typeface="Arial" pitchFamily="34" charset="0"/>
              </a:rPr>
              <a:t>Value of Claims Paid</a:t>
            </a:r>
          </a:p>
          <a:p>
            <a:r>
              <a:rPr lang="en-US" sz="1050" dirty="0" smtClean="0">
                <a:latin typeface="Arial" pitchFamily="34" charset="0"/>
                <a:cs typeface="Arial" pitchFamily="34" charset="0"/>
              </a:rPr>
              <a:t>2014/15 </a:t>
            </a:r>
            <a:r>
              <a:rPr lang="en-US" sz="1600" dirty="0" smtClean="0">
                <a:latin typeface="Arial" pitchFamily="34" charset="0"/>
                <a:cs typeface="Arial" pitchFamily="34" charset="0"/>
              </a:rPr>
              <a:t>= </a:t>
            </a:r>
            <a:r>
              <a:rPr lang="en-US" sz="1600" b="1" dirty="0" smtClean="0">
                <a:solidFill>
                  <a:srgbClr val="FF0000"/>
                </a:solidFill>
                <a:latin typeface="Arial" pitchFamily="34" charset="0"/>
                <a:cs typeface="Arial" pitchFamily="34" charset="0"/>
              </a:rPr>
              <a:t>R301 million</a:t>
            </a:r>
          </a:p>
          <a:p>
            <a:r>
              <a:rPr lang="en-US" sz="1600" dirty="0" smtClean="0">
                <a:latin typeface="Arial" pitchFamily="34" charset="0"/>
                <a:cs typeface="Arial" pitchFamily="34" charset="0"/>
              </a:rPr>
              <a:t>2015/16 =</a:t>
            </a:r>
            <a:r>
              <a:rPr lang="en-US" sz="2800" b="1" dirty="0" smtClean="0">
                <a:solidFill>
                  <a:srgbClr val="FF0000"/>
                </a:solidFill>
                <a:latin typeface="Arial" pitchFamily="34" charset="0"/>
                <a:cs typeface="Arial" pitchFamily="34" charset="0"/>
              </a:rPr>
              <a:t>R321 million</a:t>
            </a:r>
          </a:p>
        </p:txBody>
      </p:sp>
      <p:pic>
        <p:nvPicPr>
          <p:cNvPr id="18" name="Picture 1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158" y="1233541"/>
            <a:ext cx="1932214" cy="693752"/>
          </a:xfrm>
          <a:prstGeom prst="rect">
            <a:avLst/>
          </a:prstGeom>
          <a:effectLst>
            <a:glow rad="63500">
              <a:schemeClr val="accent4">
                <a:satMod val="175000"/>
                <a:alpha val="40000"/>
              </a:schemeClr>
            </a:glow>
          </a:effec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1495366"/>
            <a:ext cx="1981199" cy="419926"/>
          </a:xfrm>
          <a:prstGeom prst="rect">
            <a:avLst/>
          </a:prstGeom>
          <a:effectLst>
            <a:glow rad="139700">
              <a:schemeClr val="accent4">
                <a:satMod val="175000"/>
                <a:alpha val="40000"/>
              </a:schemeClr>
            </a:glow>
          </a:effectLst>
        </p:spPr>
      </p:pic>
      <p:sp>
        <p:nvSpPr>
          <p:cNvPr id="17" name="TextBox 16"/>
          <p:cNvSpPr txBox="1"/>
          <p:nvPr/>
        </p:nvSpPr>
        <p:spPr>
          <a:xfrm>
            <a:off x="2667000" y="5685380"/>
            <a:ext cx="5562600" cy="646331"/>
          </a:xfrm>
          <a:prstGeom prst="rect">
            <a:avLst/>
          </a:prstGeom>
          <a:noFill/>
          <a:ln w="28575">
            <a:solidFill>
              <a:srgbClr val="499200"/>
            </a:solidFill>
          </a:ln>
        </p:spPr>
        <p:txBody>
          <a:bodyPr wrap="square" rtlCol="0">
            <a:spAutoFit/>
          </a:bodyPr>
          <a:lstStyle/>
          <a:p>
            <a:r>
              <a:rPr lang="en-ZA" sz="1800" b="1" dirty="0" smtClean="0">
                <a:solidFill>
                  <a:srgbClr val="660066"/>
                </a:solidFill>
                <a:latin typeface="Arial" panose="020B0604020202020204" pitchFamily="34" charset="0"/>
                <a:cs typeface="Arial" panose="020B0604020202020204" pitchFamily="34" charset="0"/>
              </a:rPr>
              <a:t>BPS contributed 9% to the value approvals for the Services Investment Cluster</a:t>
            </a:r>
          </a:p>
        </p:txBody>
      </p:sp>
    </p:spTree>
    <p:extLst>
      <p:ext uri="{BB962C8B-B14F-4D97-AF65-F5344CB8AC3E}">
        <p14:creationId xmlns:p14="http://schemas.microsoft.com/office/powerpoint/2010/main" val="97846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47</a:t>
            </a:fld>
            <a:endParaRPr lang="en-US" dirty="0"/>
          </a:p>
        </p:txBody>
      </p:sp>
      <p:sp>
        <p:nvSpPr>
          <p:cNvPr id="8" name="Rectangle 7"/>
          <p:cNvSpPr/>
          <p:nvPr/>
        </p:nvSpPr>
        <p:spPr>
          <a:xfrm>
            <a:off x="1031546" y="95359"/>
            <a:ext cx="7387173" cy="523220"/>
          </a:xfrm>
          <a:prstGeom prst="rect">
            <a:avLst/>
          </a:prstGeom>
        </p:spPr>
        <p:txBody>
          <a:bodyPr wrap="square">
            <a:spAutoFit/>
          </a:bodyPr>
          <a:lstStyle/>
          <a:p>
            <a:pPr lvl="0" algn="ctr"/>
            <a:r>
              <a:rPr lang="en-ZA" sz="1400" b="1" dirty="0" smtClean="0">
                <a:solidFill>
                  <a:srgbClr val="499200"/>
                </a:solidFill>
                <a:latin typeface="Arial Black" pitchFamily="34" charset="0"/>
                <a:cs typeface="Arial" pitchFamily="34" charset="0"/>
              </a:rPr>
              <a:t>BPS APPROVALS, PROJECTED JOBS AND PROJECTED EXPORT REVENUE PER PROVINCE 2014/15-2015/16</a:t>
            </a:r>
            <a:endParaRPr lang="en-ZA" sz="1400" b="1" dirty="0">
              <a:solidFill>
                <a:srgbClr val="499200"/>
              </a:solidFill>
              <a:latin typeface="Arial Black"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902840281"/>
              </p:ext>
            </p:extLst>
          </p:nvPr>
        </p:nvGraphicFramePr>
        <p:xfrm>
          <a:off x="6248399" y="3882589"/>
          <a:ext cx="2721663" cy="1722885"/>
        </p:xfrm>
        <a:graphic>
          <a:graphicData uri="http://schemas.openxmlformats.org/drawingml/2006/table">
            <a:tbl>
              <a:tblPr firstRow="1" bandRow="1">
                <a:tableStyleId>{5C22544A-7EE6-4342-B048-85BDC9FD1C3A}</a:tableStyleId>
              </a:tblPr>
              <a:tblGrid>
                <a:gridCol w="850520">
                  <a:extLst>
                    <a:ext uri="{9D8B030D-6E8A-4147-A177-3AD203B41FA5}">
                      <a16:colId xmlns:a16="http://schemas.microsoft.com/office/drawing/2014/main" val="20000"/>
                    </a:ext>
                  </a:extLst>
                </a:gridCol>
                <a:gridCol w="935572">
                  <a:extLst>
                    <a:ext uri="{9D8B030D-6E8A-4147-A177-3AD203B41FA5}">
                      <a16:colId xmlns:a16="http://schemas.microsoft.com/office/drawing/2014/main" val="20001"/>
                    </a:ext>
                  </a:extLst>
                </a:gridCol>
                <a:gridCol w="935571">
                  <a:extLst>
                    <a:ext uri="{9D8B030D-6E8A-4147-A177-3AD203B41FA5}">
                      <a16:colId xmlns:a16="http://schemas.microsoft.com/office/drawing/2014/main" val="20002"/>
                    </a:ext>
                  </a:extLst>
                </a:gridCol>
              </a:tblGrid>
              <a:tr h="265329">
                <a:tc gridSpan="3">
                  <a:txBody>
                    <a:bodyPr/>
                    <a:lstStyle/>
                    <a:p>
                      <a:pPr algn="ctr"/>
                      <a:r>
                        <a:rPr lang="en-ZA" sz="1000" dirty="0" smtClean="0">
                          <a:solidFill>
                            <a:schemeClr val="tx1"/>
                          </a:solidFill>
                          <a:latin typeface="Arial" pitchFamily="34" charset="0"/>
                          <a:cs typeface="Arial" pitchFamily="34" charset="0"/>
                        </a:rPr>
                        <a:t>KWAZULU-NATAL</a:t>
                      </a:r>
                      <a:endParaRPr lang="en-ZA"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65329">
                <a:tc>
                  <a:txBody>
                    <a:bodyPr/>
                    <a:lstStyle/>
                    <a:p>
                      <a:endParaRPr lang="en-ZA"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dirty="0" smtClean="0">
                          <a:solidFill>
                            <a:schemeClr val="tx1"/>
                          </a:solidFill>
                          <a:latin typeface="Arial" pitchFamily="34" charset="0"/>
                          <a:cs typeface="Arial" pitchFamily="34" charset="0"/>
                        </a:rPr>
                        <a:t>2014/15</a:t>
                      </a:r>
                      <a:endParaRPr lang="en-ZA" sz="900" dirty="0">
                        <a:solidFill>
                          <a:schemeClr val="tx1"/>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329">
                <a:tc>
                  <a:txBody>
                    <a:bodyPr/>
                    <a:lstStyle/>
                    <a:p>
                      <a:r>
                        <a:rPr lang="en-ZA" sz="1000" dirty="0" smtClean="0">
                          <a:latin typeface="Arial" pitchFamily="34" charset="0"/>
                          <a:cs typeface="Arial" pitchFamily="34" charset="0"/>
                        </a:rPr>
                        <a:t>Approvals</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3</a:t>
                      </a:r>
                      <a:endParaRPr lang="en-ZA" sz="9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3</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329">
                <a:tc>
                  <a:txBody>
                    <a:bodyPr/>
                    <a:lstStyle/>
                    <a:p>
                      <a:r>
                        <a:rPr lang="en-ZA" sz="1000" dirty="0" smtClean="0">
                          <a:latin typeface="Arial" pitchFamily="34" charset="0"/>
                          <a:cs typeface="Arial" pitchFamily="34" charset="0"/>
                        </a:rPr>
                        <a:t>Value</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R21.7m (66%)</a:t>
                      </a:r>
                      <a:endParaRPr lang="en-ZA" sz="9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R11.9</a:t>
                      </a:r>
                      <a:r>
                        <a:rPr lang="en-ZA" sz="1000" b="1" baseline="0" dirty="0" smtClean="0">
                          <a:latin typeface="Arial" pitchFamily="34" charset="0"/>
                          <a:cs typeface="Arial" pitchFamily="34" charset="0"/>
                        </a:rPr>
                        <a:t> (15%)</a:t>
                      </a:r>
                      <a:endParaRPr lang="en-ZA" sz="1000" b="1" dirty="0" smtClean="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5329">
                <a:tc>
                  <a:txBody>
                    <a:bodyPr/>
                    <a:lstStyle/>
                    <a:p>
                      <a:r>
                        <a:rPr lang="en-ZA" sz="1000" dirty="0" smtClean="0">
                          <a:latin typeface="Arial" pitchFamily="34" charset="0"/>
                          <a:cs typeface="Arial" pitchFamily="34" charset="0"/>
                        </a:rPr>
                        <a:t>Jobs</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2</a:t>
                      </a:r>
                      <a:r>
                        <a:rPr lang="en-ZA" sz="900" baseline="0" dirty="0" smtClean="0">
                          <a:latin typeface="Arial" pitchFamily="34" charset="0"/>
                          <a:cs typeface="Arial" pitchFamily="34" charset="0"/>
                        </a:rPr>
                        <a:t> 583</a:t>
                      </a:r>
                      <a:endParaRPr lang="en-ZA" sz="9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1</a:t>
                      </a:r>
                      <a:r>
                        <a:rPr lang="en-ZA" sz="1000" b="1" baseline="0" dirty="0" smtClean="0">
                          <a:latin typeface="Arial" pitchFamily="34" charset="0"/>
                          <a:cs typeface="Arial" pitchFamily="34" charset="0"/>
                        </a:rPr>
                        <a:t> 253</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329">
                <a:tc>
                  <a:txBody>
                    <a:bodyPr/>
                    <a:lstStyle/>
                    <a:p>
                      <a:r>
                        <a:rPr lang="en-ZA" sz="1000" dirty="0" smtClean="0">
                          <a:latin typeface="Arial" pitchFamily="34" charset="0"/>
                          <a:cs typeface="Arial" pitchFamily="34" charset="0"/>
                        </a:rPr>
                        <a:t>Export Revenue</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R720.3m  </a:t>
                      </a:r>
                      <a:endParaRPr lang="en-ZA" sz="900" dirty="0">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R598.9m</a:t>
                      </a:r>
                      <a:r>
                        <a:rPr lang="en-ZA" sz="1000" b="1" baseline="0" dirty="0" smtClean="0">
                          <a:latin typeface="Arial" pitchFamily="34" charset="0"/>
                          <a:cs typeface="Arial" pitchFamily="34" charset="0"/>
                        </a:rPr>
                        <a:t> </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439" y="1040594"/>
            <a:ext cx="4765160" cy="3706939"/>
          </a:xfrm>
          <a:prstGeom prst="rect">
            <a:avLst/>
          </a:prstGeom>
        </p:spPr>
      </p:pic>
      <p:cxnSp>
        <p:nvCxnSpPr>
          <p:cNvPr id="20" name="Elbow Connector 19"/>
          <p:cNvCxnSpPr>
            <a:endCxn id="17" idx="3"/>
          </p:cNvCxnSpPr>
          <p:nvPr/>
        </p:nvCxnSpPr>
        <p:spPr bwMode="auto">
          <a:xfrm rot="10800000">
            <a:off x="2895600" y="1841298"/>
            <a:ext cx="2895618" cy="368502"/>
          </a:xfrm>
          <a:prstGeom prst="bentConnector3">
            <a:avLst>
              <a:gd name="adj1" fmla="val 50000"/>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2" name="Elbow Connector 21"/>
          <p:cNvCxnSpPr>
            <a:endCxn id="2" idx="3"/>
          </p:cNvCxnSpPr>
          <p:nvPr/>
        </p:nvCxnSpPr>
        <p:spPr bwMode="auto">
          <a:xfrm rot="5400000">
            <a:off x="3117547" y="4578655"/>
            <a:ext cx="622909" cy="304802"/>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cxnSp>
        <p:nvCxnSpPr>
          <p:cNvPr id="24" name="Elbow Connector 23"/>
          <p:cNvCxnSpPr>
            <a:endCxn id="18" idx="0"/>
          </p:cNvCxnSpPr>
          <p:nvPr/>
        </p:nvCxnSpPr>
        <p:spPr bwMode="auto">
          <a:xfrm>
            <a:off x="6382578" y="3048000"/>
            <a:ext cx="1226652" cy="834589"/>
          </a:xfrm>
          <a:prstGeom prst="bentConnector2">
            <a:avLst/>
          </a:prstGeom>
          <a:solidFill>
            <a:schemeClr val="accent1"/>
          </a:solidFill>
          <a:ln w="9525" cap="flat" cmpd="sng" algn="ctr">
            <a:solidFill>
              <a:schemeClr val="tx1">
                <a:lumMod val="65000"/>
                <a:lumOff val="35000"/>
              </a:schemeClr>
            </a:solidFill>
            <a:prstDash val="sysDash"/>
            <a:round/>
            <a:headEnd type="none" w="med" len="med"/>
            <a:tailEnd type="arrow"/>
          </a:ln>
          <a:effectLst/>
        </p:spPr>
      </p:cxnSp>
      <p:sp>
        <p:nvSpPr>
          <p:cNvPr id="11" name="TextBox 10"/>
          <p:cNvSpPr txBox="1"/>
          <p:nvPr/>
        </p:nvSpPr>
        <p:spPr>
          <a:xfrm>
            <a:off x="3441511" y="5855784"/>
            <a:ext cx="4529136" cy="584775"/>
          </a:xfrm>
          <a:prstGeom prst="rect">
            <a:avLst/>
          </a:prstGeom>
          <a:noFill/>
          <a:ln w="28575">
            <a:solidFill>
              <a:srgbClr val="499200"/>
            </a:solidFill>
          </a:ln>
        </p:spPr>
        <p:txBody>
          <a:bodyPr wrap="square" rtlCol="0">
            <a:spAutoFit/>
          </a:bodyPr>
          <a:lstStyle/>
          <a:p>
            <a:r>
              <a:rPr lang="en-ZA" sz="1600" b="1" dirty="0" smtClean="0">
                <a:solidFill>
                  <a:srgbClr val="660066"/>
                </a:solidFill>
                <a:latin typeface="Arial" panose="020B0604020202020204" pitchFamily="34" charset="0"/>
                <a:cs typeface="Arial" panose="020B0604020202020204" pitchFamily="34" charset="0"/>
              </a:rPr>
              <a:t>WC accounted for 68% of the value approved for BPS during 2015/16.</a:t>
            </a:r>
          </a:p>
        </p:txBody>
      </p:sp>
      <p:graphicFrame>
        <p:nvGraphicFramePr>
          <p:cNvPr id="17" name="Table 16"/>
          <p:cNvGraphicFramePr>
            <a:graphicFrameLocks noGrp="1"/>
          </p:cNvGraphicFramePr>
          <p:nvPr>
            <p:extLst>
              <p:ext uri="{D42A27DB-BD31-4B8C-83A1-F6EECF244321}">
                <p14:modId xmlns:p14="http://schemas.microsoft.com/office/powerpoint/2010/main" val="599427189"/>
              </p:ext>
            </p:extLst>
          </p:nvPr>
        </p:nvGraphicFramePr>
        <p:xfrm>
          <a:off x="152400" y="914400"/>
          <a:ext cx="2743200" cy="1853796"/>
        </p:xfrm>
        <a:graphic>
          <a:graphicData uri="http://schemas.openxmlformats.org/drawingml/2006/table">
            <a:tbl>
              <a:tblPr firstRow="1" bandRow="1">
                <a:tableStyleId>{5C22544A-7EE6-4342-B048-85BDC9FD1C3A}</a:tableStyleId>
              </a:tblPr>
              <a:tblGrid>
                <a:gridCol w="857250">
                  <a:extLst>
                    <a:ext uri="{9D8B030D-6E8A-4147-A177-3AD203B41FA5}">
                      <a16:colId xmlns:a16="http://schemas.microsoft.com/office/drawing/2014/main" val="20000"/>
                    </a:ext>
                  </a:extLst>
                </a:gridCol>
                <a:gridCol w="942976">
                  <a:extLst>
                    <a:ext uri="{9D8B030D-6E8A-4147-A177-3AD203B41FA5}">
                      <a16:colId xmlns:a16="http://schemas.microsoft.com/office/drawing/2014/main" val="20001"/>
                    </a:ext>
                  </a:extLst>
                </a:gridCol>
                <a:gridCol w="942974">
                  <a:extLst>
                    <a:ext uri="{9D8B030D-6E8A-4147-A177-3AD203B41FA5}">
                      <a16:colId xmlns:a16="http://schemas.microsoft.com/office/drawing/2014/main" val="20002"/>
                    </a:ext>
                  </a:extLst>
                </a:gridCol>
              </a:tblGrid>
              <a:tr h="265329">
                <a:tc gridSpan="3">
                  <a:txBody>
                    <a:bodyPr/>
                    <a:lstStyle/>
                    <a:p>
                      <a:pPr algn="ctr"/>
                      <a:r>
                        <a:rPr lang="en-ZA" sz="1000" b="1" dirty="0" smtClean="0">
                          <a:solidFill>
                            <a:schemeClr val="tx1"/>
                          </a:solidFill>
                          <a:latin typeface="Arial" pitchFamily="34" charset="0"/>
                          <a:cs typeface="Arial" pitchFamily="34" charset="0"/>
                        </a:rPr>
                        <a:t>GAUTENG</a:t>
                      </a:r>
                      <a:endParaRPr lang="en-ZA"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65329">
                <a:tc>
                  <a:txBody>
                    <a:bodyPr/>
                    <a:lstStyle/>
                    <a:p>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900" b="0" dirty="0" smtClean="0">
                          <a:solidFill>
                            <a:schemeClr val="tx1"/>
                          </a:solidFill>
                          <a:latin typeface="Arial" pitchFamily="34" charset="0"/>
                          <a:cs typeface="Arial" pitchFamily="34" charset="0"/>
                        </a:rPr>
                        <a:t>2014/15</a:t>
                      </a:r>
                      <a:endParaRPr lang="en-ZA" sz="900" b="0" dirty="0">
                        <a:solidFill>
                          <a:schemeClr val="tx1"/>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ZA" sz="1000" b="1" dirty="0" smtClean="0">
                          <a:solidFill>
                            <a:schemeClr val="tx1"/>
                          </a:solidFill>
                          <a:latin typeface="Arial" pitchFamily="34" charset="0"/>
                          <a:cs typeface="Arial" pitchFamily="34" charset="0"/>
                        </a:rPr>
                        <a:t>2015/16</a:t>
                      </a:r>
                      <a:endParaRPr lang="en-ZA" sz="10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329">
                <a:tc>
                  <a:txBody>
                    <a:bodyPr/>
                    <a:lstStyle/>
                    <a:p>
                      <a:r>
                        <a:rPr lang="en-ZA" sz="1000" dirty="0" smtClean="0">
                          <a:latin typeface="Arial" pitchFamily="34" charset="0"/>
                          <a:cs typeface="Arial" pitchFamily="34" charset="0"/>
                        </a:rPr>
                        <a:t>Approvals</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1</a:t>
                      </a:r>
                      <a:endParaRPr lang="en-ZA" sz="9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4</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329">
                <a:tc>
                  <a:txBody>
                    <a:bodyPr/>
                    <a:lstStyle/>
                    <a:p>
                      <a:r>
                        <a:rPr lang="en-ZA" sz="1000" dirty="0" smtClean="0">
                          <a:latin typeface="Arial" pitchFamily="34" charset="0"/>
                          <a:cs typeface="Arial" pitchFamily="34" charset="0"/>
                        </a:rPr>
                        <a:t>Value</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R300 000 (1%)</a:t>
                      </a:r>
                      <a:endParaRPr lang="en-ZA" sz="9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R13.2m (17%)</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5329">
                <a:tc>
                  <a:txBody>
                    <a:bodyPr/>
                    <a:lstStyle/>
                    <a:p>
                      <a:r>
                        <a:rPr lang="en-ZA" sz="1000" dirty="0" smtClean="0">
                          <a:latin typeface="Arial" pitchFamily="34" charset="0"/>
                          <a:cs typeface="Arial" pitchFamily="34" charset="0"/>
                        </a:rPr>
                        <a:t>Jobs</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496</a:t>
                      </a:r>
                      <a:endParaRPr lang="en-ZA" sz="9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3</a:t>
                      </a:r>
                      <a:r>
                        <a:rPr lang="en-ZA" sz="1000" b="1" baseline="0" dirty="0" smtClean="0">
                          <a:latin typeface="Arial" pitchFamily="34" charset="0"/>
                          <a:cs typeface="Arial" pitchFamily="34" charset="0"/>
                        </a:rPr>
                        <a:t> 408</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329">
                <a:tc>
                  <a:txBody>
                    <a:bodyPr/>
                    <a:lstStyle/>
                    <a:p>
                      <a:r>
                        <a:rPr lang="en-ZA" sz="1000" dirty="0" smtClean="0">
                          <a:latin typeface="Arial" pitchFamily="34" charset="0"/>
                          <a:cs typeface="Arial" pitchFamily="34" charset="0"/>
                        </a:rPr>
                        <a:t>Export Revenue</a:t>
                      </a:r>
                      <a:endParaRPr lang="en-ZA"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900" dirty="0" smtClean="0">
                          <a:latin typeface="Arial" pitchFamily="34" charset="0"/>
                          <a:cs typeface="Arial" pitchFamily="34" charset="0"/>
                        </a:rPr>
                        <a:t>R2.3b  </a:t>
                      </a:r>
                      <a:endParaRPr lang="en-ZA" sz="900" dirty="0">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smtClean="0">
                          <a:latin typeface="Arial" pitchFamily="34" charset="0"/>
                          <a:cs typeface="Arial" pitchFamily="34" charset="0"/>
                        </a:rPr>
                        <a:t>R3.4b</a:t>
                      </a:r>
                      <a:r>
                        <a:rPr lang="en-ZA" sz="1000" b="1" baseline="0" dirty="0" smtClean="0">
                          <a:latin typeface="Arial" pitchFamily="34" charset="0"/>
                          <a:cs typeface="Arial" pitchFamily="34" charset="0"/>
                        </a:rPr>
                        <a:t> </a:t>
                      </a:r>
                      <a:endParaRPr lang="en-ZA" sz="1000" b="1" dirty="0">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56591183"/>
              </p:ext>
            </p:extLst>
          </p:nvPr>
        </p:nvGraphicFramePr>
        <p:xfrm>
          <a:off x="228598" y="3808071"/>
          <a:ext cx="3048002" cy="2468880"/>
        </p:xfrm>
        <a:graphic>
          <a:graphicData uri="http://schemas.openxmlformats.org/drawingml/2006/table">
            <a:tbl>
              <a:tblPr firstRow="1" bandRow="1">
                <a:tableStyleId>{5C22544A-7EE6-4342-B048-85BDC9FD1C3A}</a:tableStyleId>
              </a:tblPr>
              <a:tblGrid>
                <a:gridCol w="952501">
                  <a:extLst>
                    <a:ext uri="{9D8B030D-6E8A-4147-A177-3AD203B41FA5}">
                      <a16:colId xmlns:a16="http://schemas.microsoft.com/office/drawing/2014/main" val="20000"/>
                    </a:ext>
                  </a:extLst>
                </a:gridCol>
                <a:gridCol w="1047751">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tblGrid>
              <a:tr h="237678">
                <a:tc gridSpan="3">
                  <a:txBody>
                    <a:bodyPr/>
                    <a:lstStyle/>
                    <a:p>
                      <a:pPr algn="ctr"/>
                      <a:r>
                        <a:rPr lang="en-ZA" sz="1400" b="1" dirty="0" smtClean="0">
                          <a:solidFill>
                            <a:schemeClr val="tx1"/>
                          </a:solidFill>
                          <a:latin typeface="Arial" pitchFamily="34" charset="0"/>
                          <a:cs typeface="Arial" pitchFamily="34" charset="0"/>
                        </a:rPr>
                        <a:t>WESTERN CAPE</a:t>
                      </a:r>
                      <a:endParaRPr lang="en-ZA"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tc hMerge="1">
                  <a:txBody>
                    <a:bodyPr/>
                    <a:lstStyle/>
                    <a:p>
                      <a:endParaRPr lang="en-ZA" sz="800" dirty="0">
                        <a:solidFill>
                          <a:srgbClr val="FF00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ZA" sz="800" dirty="0">
                        <a:solidFill>
                          <a:srgbClr val="FF0000"/>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237678">
                <a:tc>
                  <a:txBody>
                    <a:bodyPr/>
                    <a:lstStyle/>
                    <a:p>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2014/15</a:t>
                      </a:r>
                      <a:endParaRPr lang="en-ZA" sz="1200" dirty="0">
                        <a:solidFill>
                          <a:schemeClr val="tx1"/>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2015/16</a:t>
                      </a:r>
                      <a:endParaRPr lang="en-ZA" sz="14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266731">
                <a:tc>
                  <a:txBody>
                    <a:bodyPr/>
                    <a:lstStyle/>
                    <a:p>
                      <a:r>
                        <a:rPr lang="en-ZA" sz="1400" dirty="0" smtClean="0">
                          <a:solidFill>
                            <a:schemeClr val="tx1"/>
                          </a:solidFill>
                          <a:latin typeface="Arial" pitchFamily="34" charset="0"/>
                          <a:cs typeface="Arial" pitchFamily="34" charset="0"/>
                        </a:rPr>
                        <a:t>Approvals</a:t>
                      </a:r>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3</a:t>
                      </a:r>
                      <a:endParaRPr lang="en-ZA" sz="1200" dirty="0">
                        <a:solidFill>
                          <a:schemeClr val="tx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5</a:t>
                      </a:r>
                      <a:endParaRPr lang="en-ZA" sz="14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266731">
                <a:tc>
                  <a:txBody>
                    <a:bodyPr/>
                    <a:lstStyle/>
                    <a:p>
                      <a:r>
                        <a:rPr lang="en-ZA" sz="1400" dirty="0" smtClean="0">
                          <a:solidFill>
                            <a:schemeClr val="tx1"/>
                          </a:solidFill>
                          <a:latin typeface="Arial" pitchFamily="34" charset="0"/>
                          <a:cs typeface="Arial" pitchFamily="34" charset="0"/>
                        </a:rPr>
                        <a:t>Value</a:t>
                      </a:r>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R10.8m (33%)</a:t>
                      </a:r>
                      <a:endParaRPr lang="en-ZA" sz="1200" dirty="0">
                        <a:solidFill>
                          <a:schemeClr val="tx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R53.2m</a:t>
                      </a:r>
                      <a:r>
                        <a:rPr lang="en-ZA" sz="1400" b="1" baseline="0" dirty="0" smtClean="0">
                          <a:solidFill>
                            <a:schemeClr val="tx1"/>
                          </a:solidFill>
                          <a:latin typeface="Arial" pitchFamily="34" charset="0"/>
                          <a:cs typeface="Arial" pitchFamily="34" charset="0"/>
                        </a:rPr>
                        <a:t> (68%)</a:t>
                      </a:r>
                      <a:endParaRPr lang="en-ZA" sz="14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266731">
                <a:tc>
                  <a:txBody>
                    <a:bodyPr/>
                    <a:lstStyle/>
                    <a:p>
                      <a:r>
                        <a:rPr lang="en-ZA" sz="1400" dirty="0" smtClean="0">
                          <a:solidFill>
                            <a:schemeClr val="tx1"/>
                          </a:solidFill>
                          <a:latin typeface="Arial" pitchFamily="34" charset="0"/>
                          <a:cs typeface="Arial" pitchFamily="34" charset="0"/>
                        </a:rPr>
                        <a:t>Jobs</a:t>
                      </a:r>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3 282 </a:t>
                      </a:r>
                      <a:endParaRPr lang="en-ZA" sz="1200" dirty="0">
                        <a:solidFill>
                          <a:schemeClr val="tx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2 578 </a:t>
                      </a:r>
                      <a:endParaRPr lang="en-ZA" sz="14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266731">
                <a:tc>
                  <a:txBody>
                    <a:bodyPr/>
                    <a:lstStyle/>
                    <a:p>
                      <a:r>
                        <a:rPr lang="en-ZA" sz="1400" dirty="0" smtClean="0">
                          <a:solidFill>
                            <a:schemeClr val="tx1"/>
                          </a:solidFill>
                          <a:latin typeface="Arial" pitchFamily="34" charset="0"/>
                          <a:cs typeface="Arial" pitchFamily="34" charset="0"/>
                        </a:rPr>
                        <a:t>Export Revenue</a:t>
                      </a:r>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200" dirty="0" smtClean="0">
                          <a:solidFill>
                            <a:schemeClr val="tx1"/>
                          </a:solidFill>
                          <a:latin typeface="Arial" pitchFamily="34" charset="0"/>
                          <a:cs typeface="Arial" pitchFamily="34" charset="0"/>
                        </a:rPr>
                        <a:t>R237.3m  </a:t>
                      </a:r>
                      <a:endParaRPr lang="en-ZA" sz="1200" dirty="0">
                        <a:solidFill>
                          <a:schemeClr val="tx1"/>
                        </a:solidFill>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400" b="1" dirty="0" smtClean="0">
                          <a:solidFill>
                            <a:schemeClr val="tx1"/>
                          </a:solidFill>
                          <a:latin typeface="Arial" pitchFamily="34" charset="0"/>
                          <a:cs typeface="Arial" pitchFamily="34" charset="0"/>
                        </a:rPr>
                        <a:t>R1.9b</a:t>
                      </a:r>
                      <a:r>
                        <a:rPr lang="en-ZA" sz="1400" b="1" baseline="0" dirty="0" smtClean="0">
                          <a:solidFill>
                            <a:schemeClr val="tx1"/>
                          </a:solidFill>
                          <a:latin typeface="Arial" pitchFamily="34" charset="0"/>
                          <a:cs typeface="Arial" pitchFamily="34" charset="0"/>
                        </a:rPr>
                        <a:t> </a:t>
                      </a:r>
                      <a:endParaRPr lang="en-ZA" sz="1400" b="1" dirty="0">
                        <a:solidFill>
                          <a:schemeClr val="tx1"/>
                        </a:solidFill>
                        <a:latin typeface="Arial" pitchFamily="34" charset="0"/>
                        <a:cs typeface="Arial"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08078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21E0E819-F60D-4076-B274-674B7EAB4542}" type="slidenum">
              <a:rPr lang="en-US" smtClean="0"/>
              <a:pPr/>
              <a:t>48</a:t>
            </a:fld>
            <a:endParaRPr lang="en-US" smtClean="0"/>
          </a:p>
        </p:txBody>
      </p:sp>
      <p:sp>
        <p:nvSpPr>
          <p:cNvPr id="3" name="TextBox 2"/>
          <p:cNvSpPr txBox="1"/>
          <p:nvPr/>
        </p:nvSpPr>
        <p:spPr>
          <a:xfrm>
            <a:off x="551128" y="2362200"/>
            <a:ext cx="7526072" cy="307777"/>
          </a:xfrm>
          <a:prstGeom prst="rect">
            <a:avLst/>
          </a:prstGeom>
          <a:noFill/>
        </p:spPr>
        <p:txBody>
          <a:bodyPr wrap="square" rtlCol="0">
            <a:spAutoFit/>
          </a:bodyPr>
          <a:lstStyle/>
          <a:p>
            <a:pPr algn="ctr"/>
            <a:r>
              <a:rPr lang="en-ZA" sz="1400" b="1" dirty="0" smtClean="0">
                <a:solidFill>
                  <a:srgbClr val="499200"/>
                </a:solidFill>
                <a:latin typeface="Arial Black" pitchFamily="34" charset="0"/>
                <a:cs typeface="Arial" pitchFamily="34" charset="0"/>
              </a:rPr>
              <a:t>ACTUAL EXPORT REVENUE AND RETURN ON INVESTMENT: 2015/16 </a:t>
            </a:r>
          </a:p>
        </p:txBody>
      </p:sp>
      <p:graphicFrame>
        <p:nvGraphicFramePr>
          <p:cNvPr id="5" name="Diagram 4"/>
          <p:cNvGraphicFramePr/>
          <p:nvPr>
            <p:extLst>
              <p:ext uri="{D42A27DB-BD31-4B8C-83A1-F6EECF244321}">
                <p14:modId xmlns:p14="http://schemas.microsoft.com/office/powerpoint/2010/main" val="3129257001"/>
              </p:ext>
            </p:extLst>
          </p:nvPr>
        </p:nvGraphicFramePr>
        <p:xfrm>
          <a:off x="251520" y="2669976"/>
          <a:ext cx="8640960" cy="4873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906036" y="6324600"/>
            <a:ext cx="3171164" cy="274370"/>
          </a:xfrm>
          <a:prstGeom prst="rect">
            <a:avLst/>
          </a:prstGeom>
          <a:noFill/>
        </p:spPr>
        <p:txBody>
          <a:bodyPr wrap="square" rtlCol="0">
            <a:spAutoFit/>
          </a:bodyPr>
          <a:lstStyle/>
          <a:p>
            <a:pPr algn="just">
              <a:lnSpc>
                <a:spcPct val="150000"/>
              </a:lnSpc>
            </a:pPr>
            <a:r>
              <a:rPr lang="en-US" sz="900" dirty="0" smtClean="0">
                <a:latin typeface="Arial" pitchFamily="34" charset="0"/>
                <a:cs typeface="Arial" pitchFamily="34" charset="0"/>
              </a:rPr>
              <a:t>Actual Export Revenue was not captured prior to 2015/16.</a:t>
            </a:r>
            <a:endParaRPr lang="en-US" sz="900" dirty="0">
              <a:latin typeface="Arial" pitchFamily="34" charset="0"/>
              <a:cs typeface="Arial" pitchFamily="34" charset="0"/>
            </a:endParaRPr>
          </a:p>
        </p:txBody>
      </p:sp>
      <p:sp>
        <p:nvSpPr>
          <p:cNvPr id="6" name="TextBox 5"/>
          <p:cNvSpPr txBox="1"/>
          <p:nvPr/>
        </p:nvSpPr>
        <p:spPr>
          <a:xfrm>
            <a:off x="771939" y="94484"/>
            <a:ext cx="7315200" cy="307777"/>
          </a:xfrm>
          <a:prstGeom prst="rect">
            <a:avLst/>
          </a:prstGeom>
          <a:noFill/>
        </p:spPr>
        <p:txBody>
          <a:bodyPr wrap="square" rtlCol="0">
            <a:spAutoFit/>
          </a:bodyPr>
          <a:lstStyle/>
          <a:p>
            <a:pPr algn="ctr"/>
            <a:r>
              <a:rPr lang="en-ZA" sz="1400" b="1" dirty="0" smtClean="0">
                <a:solidFill>
                  <a:srgbClr val="499200"/>
                </a:solidFill>
                <a:latin typeface="Arial Black" pitchFamily="34" charset="0"/>
                <a:cs typeface="Arial" pitchFamily="34" charset="0"/>
              </a:rPr>
              <a:t>BPS CLAIMS PER PROVINCE (</a:t>
            </a:r>
            <a:r>
              <a:rPr lang="en-ZA" sz="1400" b="1" dirty="0" err="1" smtClean="0">
                <a:solidFill>
                  <a:srgbClr val="499200"/>
                </a:solidFill>
                <a:latin typeface="Arial Black" pitchFamily="34" charset="0"/>
                <a:cs typeface="Arial" pitchFamily="34" charset="0"/>
              </a:rPr>
              <a:t>R’M</a:t>
            </a:r>
            <a:r>
              <a:rPr lang="en-ZA" sz="1400" b="1" dirty="0" smtClean="0">
                <a:solidFill>
                  <a:srgbClr val="499200"/>
                </a:solidFill>
                <a:latin typeface="Arial Black" pitchFamily="34" charset="0"/>
                <a:cs typeface="Arial" pitchFamily="34" charset="0"/>
              </a:rPr>
              <a:t>): 2014/15 – 2015/16</a:t>
            </a:r>
          </a:p>
        </p:txBody>
      </p:sp>
      <p:graphicFrame>
        <p:nvGraphicFramePr>
          <p:cNvPr id="2" name="Chart 1"/>
          <p:cNvGraphicFramePr/>
          <p:nvPr>
            <p:extLst>
              <p:ext uri="{D42A27DB-BD31-4B8C-83A1-F6EECF244321}">
                <p14:modId xmlns:p14="http://schemas.microsoft.com/office/powerpoint/2010/main" val="2597589163"/>
              </p:ext>
            </p:extLst>
          </p:nvPr>
        </p:nvGraphicFramePr>
        <p:xfrm>
          <a:off x="381000" y="373828"/>
          <a:ext cx="8763000" cy="198837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51137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3898325151"/>
              </p:ext>
            </p:extLst>
          </p:nvPr>
        </p:nvGraphicFramePr>
        <p:xfrm>
          <a:off x="525286" y="533400"/>
          <a:ext cx="8390114"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Slide Number Placeholder 3"/>
          <p:cNvSpPr>
            <a:spLocks noGrp="1"/>
          </p:cNvSpPr>
          <p:nvPr>
            <p:ph type="sldNum" sz="quarter" idx="12"/>
          </p:nvPr>
        </p:nvSpPr>
        <p:spPr>
          <a:noFill/>
        </p:spPr>
        <p:txBody>
          <a:bodyPr/>
          <a:lstStyle/>
          <a:p>
            <a:fld id="{21E0E819-F60D-4076-B274-674B7EAB4542}" type="slidenum">
              <a:rPr lang="en-US" smtClean="0"/>
              <a:pPr/>
              <a:t>49</a:t>
            </a:fld>
            <a:endParaRPr lang="en-US" smtClean="0"/>
          </a:p>
        </p:txBody>
      </p:sp>
      <p:sp>
        <p:nvSpPr>
          <p:cNvPr id="3" name="TextBox 2"/>
          <p:cNvSpPr txBox="1"/>
          <p:nvPr/>
        </p:nvSpPr>
        <p:spPr>
          <a:xfrm>
            <a:off x="771939" y="94484"/>
            <a:ext cx="7315200" cy="338554"/>
          </a:xfrm>
          <a:prstGeom prst="rect">
            <a:avLst/>
          </a:prstGeom>
          <a:noFill/>
        </p:spPr>
        <p:txBody>
          <a:bodyPr wrap="square" rtlCol="0">
            <a:spAutoFit/>
          </a:bodyPr>
          <a:lstStyle/>
          <a:p>
            <a:pPr algn="ctr"/>
            <a:r>
              <a:rPr lang="en-ZA" sz="1600" b="1" dirty="0" smtClean="0">
                <a:solidFill>
                  <a:srgbClr val="499200"/>
                </a:solidFill>
                <a:latin typeface="Arial Black" pitchFamily="34" charset="0"/>
                <a:cs typeface="Arial" pitchFamily="34" charset="0"/>
              </a:rPr>
              <a:t>BPS JOBS SUPPORTED PER PROVINCE: 2014/15 – 2015/16</a:t>
            </a:r>
          </a:p>
        </p:txBody>
      </p:sp>
      <p:sp>
        <p:nvSpPr>
          <p:cNvPr id="14" name="TextBox 13"/>
          <p:cNvSpPr txBox="1"/>
          <p:nvPr/>
        </p:nvSpPr>
        <p:spPr>
          <a:xfrm>
            <a:off x="914400" y="2286000"/>
            <a:ext cx="7551914" cy="276999"/>
          </a:xfrm>
          <a:prstGeom prst="rect">
            <a:avLst/>
          </a:prstGeom>
          <a:noFill/>
        </p:spPr>
        <p:txBody>
          <a:bodyPr wrap="square" rtlCol="0">
            <a:spAutoFit/>
          </a:bodyPr>
          <a:lstStyle/>
          <a:p>
            <a:pPr algn="ctr"/>
            <a:r>
              <a:rPr lang="en-ZA" sz="1200" dirty="0" smtClean="0">
                <a:solidFill>
                  <a:srgbClr val="FF0000"/>
                </a:solidFill>
                <a:latin typeface="Arial Black" pitchFamily="34" charset="0"/>
                <a:cs typeface="Arial" pitchFamily="34" charset="0"/>
              </a:rPr>
              <a:t>FEMALE JOBS SUPPORTED</a:t>
            </a:r>
            <a:endParaRPr lang="en-ZA" sz="1200" dirty="0">
              <a:solidFill>
                <a:srgbClr val="FF0000"/>
              </a:solidFill>
              <a:latin typeface="Arial Black" pitchFamily="34" charset="0"/>
              <a:cs typeface="Arial" pitchFamily="34" charset="0"/>
            </a:endParaRPr>
          </a:p>
        </p:txBody>
      </p:sp>
      <p:sp>
        <p:nvSpPr>
          <p:cNvPr id="19" name="TextBox 18"/>
          <p:cNvSpPr txBox="1"/>
          <p:nvPr/>
        </p:nvSpPr>
        <p:spPr>
          <a:xfrm>
            <a:off x="463251" y="4081075"/>
            <a:ext cx="7551914" cy="276999"/>
          </a:xfrm>
          <a:prstGeom prst="rect">
            <a:avLst/>
          </a:prstGeom>
          <a:noFill/>
        </p:spPr>
        <p:txBody>
          <a:bodyPr wrap="square" rtlCol="0">
            <a:spAutoFit/>
          </a:bodyPr>
          <a:lstStyle/>
          <a:p>
            <a:pPr algn="ctr"/>
            <a:r>
              <a:rPr lang="en-ZA" sz="1200" dirty="0" smtClean="0">
                <a:solidFill>
                  <a:srgbClr val="FF0000"/>
                </a:solidFill>
                <a:latin typeface="Arial Black" pitchFamily="34" charset="0"/>
                <a:cs typeface="Arial" pitchFamily="34" charset="0"/>
              </a:rPr>
              <a:t>YOUTH JOBS SUPPORTED</a:t>
            </a:r>
            <a:endParaRPr lang="en-ZA" sz="1200" dirty="0">
              <a:solidFill>
                <a:srgbClr val="FF0000"/>
              </a:solidFill>
              <a:latin typeface="Arial Black" pitchFamily="34" charset="0"/>
              <a:cs typeface="Arial" pitchFamily="34" charset="0"/>
            </a:endParaRPr>
          </a:p>
        </p:txBody>
      </p:sp>
      <p:sp>
        <p:nvSpPr>
          <p:cNvPr id="21" name="TextBox 20"/>
          <p:cNvSpPr txBox="1"/>
          <p:nvPr/>
        </p:nvSpPr>
        <p:spPr>
          <a:xfrm>
            <a:off x="535225" y="402261"/>
            <a:ext cx="7551914" cy="276999"/>
          </a:xfrm>
          <a:prstGeom prst="rect">
            <a:avLst/>
          </a:prstGeom>
          <a:noFill/>
        </p:spPr>
        <p:txBody>
          <a:bodyPr wrap="square" rtlCol="0">
            <a:spAutoFit/>
          </a:bodyPr>
          <a:lstStyle/>
          <a:p>
            <a:pPr algn="ctr"/>
            <a:r>
              <a:rPr lang="en-ZA" sz="1200" dirty="0" smtClean="0">
                <a:solidFill>
                  <a:srgbClr val="FF0000"/>
                </a:solidFill>
                <a:latin typeface="Arial Black" pitchFamily="34" charset="0"/>
                <a:cs typeface="Arial" pitchFamily="34" charset="0"/>
              </a:rPr>
              <a:t>TOTAL JOBS SUPPORTED</a:t>
            </a:r>
            <a:endParaRPr lang="en-ZA" sz="1200" dirty="0">
              <a:solidFill>
                <a:srgbClr val="FF0000"/>
              </a:solidFill>
              <a:latin typeface="Arial Black" pitchFamily="34" charset="0"/>
              <a:cs typeface="Arial" pitchFamily="34" charset="0"/>
            </a:endParaRPr>
          </a:p>
        </p:txBody>
      </p:sp>
    </p:spTree>
    <p:extLst>
      <p:ext uri="{BB962C8B-B14F-4D97-AF65-F5344CB8AC3E}">
        <p14:creationId xmlns:p14="http://schemas.microsoft.com/office/powerpoint/2010/main" val="54616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5</a:t>
            </a:fld>
            <a:endParaRPr lang="en-US">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72529159"/>
              </p:ext>
            </p:extLst>
          </p:nvPr>
        </p:nvGraphicFramePr>
        <p:xfrm>
          <a:off x="32657" y="70807"/>
          <a:ext cx="8686800" cy="5610110"/>
        </p:xfrm>
        <a:graphic>
          <a:graphicData uri="http://schemas.openxmlformats.org/drawingml/2006/table">
            <a:tbl>
              <a:tblPr firstRow="1" firstCol="1" bandRow="1"/>
              <a:tblGrid>
                <a:gridCol w="1977115">
                  <a:extLst>
                    <a:ext uri="{9D8B030D-6E8A-4147-A177-3AD203B41FA5}">
                      <a16:colId xmlns:a16="http://schemas.microsoft.com/office/drawing/2014/main" val="20000"/>
                    </a:ext>
                  </a:extLst>
                </a:gridCol>
                <a:gridCol w="1998564">
                  <a:extLst>
                    <a:ext uri="{9D8B030D-6E8A-4147-A177-3AD203B41FA5}">
                      <a16:colId xmlns:a16="http://schemas.microsoft.com/office/drawing/2014/main" val="20001"/>
                    </a:ext>
                  </a:extLst>
                </a:gridCol>
                <a:gridCol w="2172006">
                  <a:extLst>
                    <a:ext uri="{9D8B030D-6E8A-4147-A177-3AD203B41FA5}">
                      <a16:colId xmlns:a16="http://schemas.microsoft.com/office/drawing/2014/main" val="20002"/>
                    </a:ext>
                  </a:extLst>
                </a:gridCol>
                <a:gridCol w="2539115">
                  <a:extLst>
                    <a:ext uri="{9D8B030D-6E8A-4147-A177-3AD203B41FA5}">
                      <a16:colId xmlns:a16="http://schemas.microsoft.com/office/drawing/2014/main" val="20003"/>
                    </a:ext>
                  </a:extLst>
                </a:gridCol>
              </a:tblGrid>
              <a:tr h="695210">
                <a:tc gridSpan="4">
                  <a:txBody>
                    <a:bodyPr/>
                    <a:lstStyle/>
                    <a:p>
                      <a:pPr algn="ctr">
                        <a:lnSpc>
                          <a:spcPct val="118000"/>
                        </a:lnSpc>
                        <a:spcAft>
                          <a:spcPts val="0"/>
                        </a:spcAft>
                      </a:pPr>
                      <a:r>
                        <a:rPr lang="en-ZA" sz="1600" b="1" kern="1400" dirty="0" smtClean="0">
                          <a:solidFill>
                            <a:srgbClr val="499200"/>
                          </a:solidFill>
                          <a:effectLst/>
                          <a:latin typeface="Arial Black" pitchFamily="34" charset="0"/>
                          <a:ea typeface="Times New Roman"/>
                          <a:cs typeface="Arial" pitchFamily="34" charset="0"/>
                        </a:rPr>
                        <a:t>CIC 2015/16</a:t>
                      </a:r>
                    </a:p>
                    <a:p>
                      <a:pPr algn="ctr">
                        <a:lnSpc>
                          <a:spcPct val="118000"/>
                        </a:lnSpc>
                        <a:spcAft>
                          <a:spcPts val="0"/>
                        </a:spcAft>
                      </a:pPr>
                      <a:r>
                        <a:rPr lang="en-ZA" sz="1600" b="1" kern="1400" dirty="0" smtClean="0">
                          <a:solidFill>
                            <a:srgbClr val="499200"/>
                          </a:solidFill>
                          <a:effectLst/>
                          <a:latin typeface="Arial Black" pitchFamily="34" charset="0"/>
                          <a:ea typeface="Times New Roman"/>
                          <a:cs typeface="Arial" pitchFamily="34" charset="0"/>
                        </a:rPr>
                        <a:t>NATIONAL PERFORMANCE</a:t>
                      </a:r>
                      <a:endParaRPr lang="en-ZA" sz="1600" b="1" kern="1400" dirty="0">
                        <a:solidFill>
                          <a:srgbClr val="499200"/>
                        </a:solidFill>
                        <a:effectLst/>
                        <a:latin typeface="Arial Black" pitchFamily="34" charset="0"/>
                        <a:ea typeface="Times New Roman"/>
                        <a:cs typeface="Arial" pitchFamily="34" charset="0"/>
                      </a:endParaRPr>
                    </a:p>
                  </a:txBody>
                  <a:tcPr marL="59222" marR="592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36271">
                <a:tc>
                  <a:txBody>
                    <a:bodyPr/>
                    <a:lstStyle/>
                    <a:p>
                      <a:pPr>
                        <a:lnSpc>
                          <a:spcPct val="150000"/>
                        </a:lnSpc>
                        <a:spcAft>
                          <a:spcPts val="0"/>
                        </a:spcAft>
                        <a:tabLst>
                          <a:tab pos="628650" algn="l"/>
                          <a:tab pos="1616075" algn="ctr"/>
                        </a:tabLst>
                      </a:pPr>
                      <a:r>
                        <a:rPr lang="en-ZA" sz="900" kern="1400" dirty="0">
                          <a:solidFill>
                            <a:srgbClr val="000000"/>
                          </a:solidFill>
                          <a:effectLst/>
                          <a:latin typeface="Arial"/>
                          <a:ea typeface="Times New Roman"/>
                          <a:cs typeface="Times New Roman"/>
                        </a:rPr>
                        <a:t>	</a:t>
                      </a:r>
                      <a:endParaRPr lang="en-ZA" sz="900" kern="1400" dirty="0" smtClean="0">
                        <a:solidFill>
                          <a:srgbClr val="000000"/>
                        </a:solidFill>
                        <a:effectLst/>
                        <a:latin typeface="Arial"/>
                        <a:ea typeface="Times New Roman"/>
                        <a:cs typeface="Times New Roman"/>
                      </a:endParaRPr>
                    </a:p>
                    <a:p>
                      <a:pPr algn="ctr">
                        <a:lnSpc>
                          <a:spcPct val="150000"/>
                        </a:lnSpc>
                        <a:spcAft>
                          <a:spcPts val="0"/>
                        </a:spcAft>
                        <a:tabLst>
                          <a:tab pos="628650" algn="l"/>
                          <a:tab pos="1616075" algn="ctr"/>
                        </a:tabLst>
                      </a:pPr>
                      <a:r>
                        <a:rPr lang="en-ZA" sz="1600" b="1" kern="1400" dirty="0" smtClean="0">
                          <a:solidFill>
                            <a:srgbClr val="0000FF"/>
                          </a:solidFill>
                          <a:effectLst/>
                          <a:latin typeface="Arial"/>
                          <a:ea typeface="Times New Roman"/>
                          <a:cs typeface="Times New Roman"/>
                        </a:rPr>
                        <a:t>1 723</a:t>
                      </a:r>
                      <a:endParaRPr lang="en-ZA" sz="1000" kern="1400" dirty="0">
                        <a:solidFill>
                          <a:srgbClr val="0000FF"/>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Projects Approved</a:t>
                      </a:r>
                      <a:endParaRPr lang="en-ZA" sz="1200" kern="1400" dirty="0">
                        <a:solidFill>
                          <a:srgbClr val="000000"/>
                        </a:solidFill>
                        <a:effectLst/>
                        <a:latin typeface="Calibri"/>
                        <a:ea typeface="Times New Roman"/>
                        <a:cs typeface="Times New Roman"/>
                      </a:endParaRPr>
                    </a:p>
                  </a:txBody>
                  <a:tcPr marL="59222" marR="5922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tabLst>
                          <a:tab pos="390525" algn="l"/>
                          <a:tab pos="1214120" algn="ctr"/>
                        </a:tabLst>
                      </a:pPr>
                      <a:endParaRPr lang="en-ZA" sz="1600" b="1" kern="1400" dirty="0" smtClean="0">
                        <a:solidFill>
                          <a:schemeClr val="accent6">
                            <a:lumMod val="75000"/>
                          </a:schemeClr>
                        </a:solidFill>
                        <a:effectLst/>
                        <a:latin typeface="Arial"/>
                        <a:ea typeface="Times New Roman"/>
                        <a:cs typeface="Times New Roman"/>
                      </a:endParaRPr>
                    </a:p>
                    <a:p>
                      <a:pPr algn="ctr">
                        <a:lnSpc>
                          <a:spcPct val="150000"/>
                        </a:lnSpc>
                        <a:spcAft>
                          <a:spcPts val="0"/>
                        </a:spcAft>
                        <a:tabLst>
                          <a:tab pos="390525" algn="l"/>
                          <a:tab pos="1214120" algn="ctr"/>
                        </a:tabLst>
                      </a:pPr>
                      <a:r>
                        <a:rPr lang="en-ZA" sz="1600" b="1" kern="1400" dirty="0" smtClean="0">
                          <a:solidFill>
                            <a:schemeClr val="accent6">
                              <a:lumMod val="75000"/>
                            </a:schemeClr>
                          </a:solidFill>
                          <a:effectLst/>
                          <a:latin typeface="Arial"/>
                          <a:ea typeface="Times New Roman"/>
                          <a:cs typeface="Times New Roman"/>
                        </a:rPr>
                        <a:t>1 </a:t>
                      </a:r>
                      <a:r>
                        <a:rPr lang="en-ZA" sz="1600" b="1" kern="1400" dirty="0">
                          <a:solidFill>
                            <a:schemeClr val="accent6">
                              <a:lumMod val="75000"/>
                            </a:schemeClr>
                          </a:solidFill>
                          <a:effectLst/>
                          <a:latin typeface="Arial"/>
                          <a:ea typeface="Times New Roman"/>
                          <a:cs typeface="Times New Roman"/>
                        </a:rPr>
                        <a:t>400</a:t>
                      </a:r>
                      <a:endParaRPr lang="en-ZA" sz="1600" kern="1400" dirty="0">
                        <a:solidFill>
                          <a:schemeClr val="accent6">
                            <a:lumMod val="75000"/>
                          </a:schemeClr>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 Claims </a:t>
                      </a:r>
                      <a:r>
                        <a:rPr lang="en-ZA" sz="1200" b="1" kern="1400" dirty="0" smtClean="0">
                          <a:solidFill>
                            <a:srgbClr val="000000"/>
                          </a:solidFill>
                          <a:effectLst/>
                          <a:latin typeface="Arial"/>
                          <a:ea typeface="Times New Roman"/>
                          <a:cs typeface="Times New Roman"/>
                        </a:rPr>
                        <a:t>Paid</a:t>
                      </a:r>
                    </a:p>
                    <a:p>
                      <a:pPr algn="ctr">
                        <a:lnSpc>
                          <a:spcPct val="150000"/>
                        </a:lnSpc>
                        <a:spcAft>
                          <a:spcPts val="0"/>
                        </a:spcAft>
                      </a:pPr>
                      <a:endParaRPr lang="en-ZA" sz="900" b="1" kern="1400" dirty="0" smtClean="0">
                        <a:solidFill>
                          <a:srgbClr val="000000"/>
                        </a:solidFill>
                        <a:effectLst/>
                        <a:latin typeface="Arial"/>
                        <a:ea typeface="Times New Roman"/>
                        <a:cs typeface="Times New Roman"/>
                      </a:endParaRPr>
                    </a:p>
                    <a:p>
                      <a:pPr algn="ctr">
                        <a:lnSpc>
                          <a:spcPct val="150000"/>
                        </a:lnSpc>
                        <a:spcAft>
                          <a:spcPts val="0"/>
                        </a:spcAft>
                      </a:pPr>
                      <a:endParaRPr lang="en-ZA" sz="900" kern="1400" dirty="0">
                        <a:solidFill>
                          <a:srgbClr val="000000"/>
                        </a:solidFill>
                        <a:effectLst/>
                        <a:latin typeface="Calibri"/>
                        <a:ea typeface="Times New Roman"/>
                        <a:cs typeface="Times New Roman"/>
                      </a:endParaRPr>
                    </a:p>
                    <a:p>
                      <a:pPr>
                        <a:lnSpc>
                          <a:spcPct val="150000"/>
                        </a:lnSpc>
                        <a:spcAft>
                          <a:spcPts val="0"/>
                        </a:spcAft>
                        <a:tabLst>
                          <a:tab pos="390525" algn="l"/>
                          <a:tab pos="1214120" algn="ctr"/>
                        </a:tabLst>
                      </a:pPr>
                      <a:r>
                        <a:rPr lang="en-ZA" sz="900" kern="1400" dirty="0">
                          <a:solidFill>
                            <a:srgbClr val="000000"/>
                          </a:solidFill>
                          <a:effectLst/>
                          <a:latin typeface="Arial"/>
                          <a:ea typeface="Times New Roman"/>
                          <a:cs typeface="Times New Roman"/>
                        </a:rPr>
                        <a:t>	 </a:t>
                      </a:r>
                      <a:endParaRPr lang="en-ZA" sz="900" kern="1400" dirty="0" smtClean="0">
                        <a:solidFill>
                          <a:srgbClr val="000000"/>
                        </a:solidFill>
                        <a:effectLst/>
                        <a:latin typeface="Arial"/>
                        <a:ea typeface="Times New Roman"/>
                        <a:cs typeface="Times New Roman"/>
                      </a:endParaRPr>
                    </a:p>
                    <a:p>
                      <a:pPr>
                        <a:lnSpc>
                          <a:spcPct val="150000"/>
                        </a:lnSpc>
                        <a:spcAft>
                          <a:spcPts val="0"/>
                        </a:spcAft>
                        <a:tabLst>
                          <a:tab pos="390525" algn="l"/>
                          <a:tab pos="1214120" algn="ctr"/>
                        </a:tabLst>
                      </a:pPr>
                      <a:endParaRPr lang="en-ZA" sz="900" kern="1400" dirty="0" smtClean="0">
                        <a:solidFill>
                          <a:srgbClr val="000000"/>
                        </a:solidFill>
                        <a:effectLst/>
                        <a:latin typeface="Arial"/>
                        <a:ea typeface="Times New Roman"/>
                        <a:cs typeface="Times New Roman"/>
                      </a:endParaRPr>
                    </a:p>
                    <a:p>
                      <a:pPr>
                        <a:lnSpc>
                          <a:spcPct val="150000"/>
                        </a:lnSpc>
                        <a:spcAft>
                          <a:spcPts val="0"/>
                        </a:spcAft>
                        <a:tabLst>
                          <a:tab pos="390525" algn="l"/>
                          <a:tab pos="1214120" algn="ctr"/>
                        </a:tabLst>
                      </a:pP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50000"/>
                        </a:lnSpc>
                        <a:spcAft>
                          <a:spcPts val="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pPr>
                      <a:r>
                        <a:rPr lang="en-ZA" sz="1600" b="1" kern="1400" dirty="0" smtClean="0">
                          <a:solidFill>
                            <a:srgbClr val="00B0F0"/>
                          </a:solidFill>
                          <a:effectLst/>
                          <a:latin typeface="Arial"/>
                          <a:ea typeface="Times New Roman"/>
                          <a:cs typeface="Times New Roman"/>
                        </a:rPr>
                        <a:t>R9.4 </a:t>
                      </a:r>
                      <a:r>
                        <a:rPr lang="en-ZA" sz="1600" b="1" kern="1400" dirty="0">
                          <a:solidFill>
                            <a:srgbClr val="00B0F0"/>
                          </a:solidFill>
                          <a:effectLst/>
                          <a:latin typeface="Arial"/>
                          <a:ea typeface="Times New Roman"/>
                          <a:cs typeface="Times New Roman"/>
                        </a:rPr>
                        <a:t>billion</a:t>
                      </a:r>
                      <a:endParaRPr lang="en-ZA" sz="1600" kern="1400" dirty="0">
                        <a:solidFill>
                          <a:srgbClr val="00B0F0"/>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 Projected Investment</a:t>
                      </a:r>
                      <a:endParaRPr lang="en-ZA" sz="1200" kern="1400" dirty="0">
                        <a:solidFill>
                          <a:srgbClr val="000000"/>
                        </a:solidFill>
                        <a:effectLst/>
                        <a:latin typeface="Calibri"/>
                        <a:ea typeface="Times New Roman"/>
                        <a:cs typeface="Times New Roman"/>
                      </a:endParaRPr>
                    </a:p>
                    <a:p>
                      <a:pPr algn="ctr">
                        <a:lnSpc>
                          <a:spcPct val="150000"/>
                        </a:lnSpc>
                        <a:spcAft>
                          <a:spcPts val="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pPr>
                      <a:r>
                        <a:rPr lang="en-ZA" sz="1400" b="1" kern="1400" dirty="0">
                          <a:solidFill>
                            <a:srgbClr val="FF0000"/>
                          </a:solidFill>
                          <a:effectLst/>
                          <a:latin typeface="Arial"/>
                          <a:ea typeface="Times New Roman"/>
                          <a:cs typeface="Times New Roman"/>
                        </a:rPr>
                        <a:t> </a:t>
                      </a: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r>
                        <a:rPr lang="en-ZA" sz="1600" b="1" kern="1400" dirty="0" smtClean="0">
                          <a:solidFill>
                            <a:srgbClr val="00B0F0"/>
                          </a:solidFill>
                          <a:effectLst/>
                          <a:latin typeface="Arial"/>
                          <a:ea typeface="Times New Roman"/>
                          <a:cs typeface="Times New Roman"/>
                        </a:rPr>
                        <a:t>58 520</a:t>
                      </a:r>
                      <a:endParaRPr lang="en-ZA" sz="1600" kern="1400" dirty="0">
                        <a:solidFill>
                          <a:srgbClr val="00B0F0"/>
                        </a:solidFill>
                        <a:effectLst/>
                        <a:latin typeface="Calibri"/>
                        <a:ea typeface="Times New Roman"/>
                        <a:cs typeface="Times New Roman"/>
                      </a:endParaRPr>
                    </a:p>
                    <a:p>
                      <a:pPr algn="ctr">
                        <a:lnSpc>
                          <a:spcPct val="150000"/>
                        </a:lnSpc>
                        <a:spcAft>
                          <a:spcPts val="0"/>
                        </a:spcAft>
                      </a:pPr>
                      <a:r>
                        <a:rPr lang="en-ZA" sz="1200" b="1" kern="1400" dirty="0" smtClean="0">
                          <a:solidFill>
                            <a:srgbClr val="000000"/>
                          </a:solidFill>
                          <a:effectLst/>
                          <a:latin typeface="Arial"/>
                          <a:ea typeface="Times New Roman"/>
                          <a:cs typeface="Times New Roman"/>
                        </a:rPr>
                        <a:t>Baseline</a:t>
                      </a:r>
                      <a:r>
                        <a:rPr lang="en-ZA" sz="1200" b="1" kern="1400" baseline="0" dirty="0" smtClean="0">
                          <a:solidFill>
                            <a:srgbClr val="000000"/>
                          </a:solidFill>
                          <a:effectLst/>
                          <a:latin typeface="Arial"/>
                          <a:ea typeface="Times New Roman"/>
                          <a:cs typeface="Times New Roman"/>
                        </a:rPr>
                        <a:t> </a:t>
                      </a:r>
                      <a:r>
                        <a:rPr lang="en-ZA" sz="1200" b="1" kern="1400" dirty="0" smtClean="0">
                          <a:solidFill>
                            <a:srgbClr val="000000"/>
                          </a:solidFill>
                          <a:effectLst/>
                          <a:latin typeface="Arial"/>
                          <a:ea typeface="Times New Roman"/>
                          <a:cs typeface="Times New Roman"/>
                        </a:rPr>
                        <a:t>Jobs</a:t>
                      </a:r>
                      <a:endParaRPr lang="en-ZA" sz="1200" kern="1400" dirty="0">
                        <a:solidFill>
                          <a:srgbClr val="000000"/>
                        </a:solidFill>
                        <a:effectLst/>
                        <a:latin typeface="Calibri"/>
                        <a:ea typeface="Times New Roman"/>
                        <a:cs typeface="Times New Roman"/>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50000"/>
                        </a:lnSpc>
                        <a:spcAft>
                          <a:spcPts val="0"/>
                        </a:spcAft>
                      </a:pPr>
                      <a:r>
                        <a:rPr lang="en-ZA" sz="1600" b="1" kern="1400" dirty="0" smtClean="0">
                          <a:solidFill>
                            <a:schemeClr val="bg2">
                              <a:lumMod val="75000"/>
                            </a:schemeClr>
                          </a:solidFill>
                          <a:effectLst/>
                          <a:latin typeface="Arial"/>
                          <a:ea typeface="Times New Roman"/>
                          <a:cs typeface="Times New Roman"/>
                        </a:rPr>
                        <a:t>656</a:t>
                      </a:r>
                      <a:endParaRPr lang="en-ZA" sz="1600" kern="1400" dirty="0">
                        <a:solidFill>
                          <a:schemeClr val="bg2">
                            <a:lumMod val="75000"/>
                          </a:schemeClr>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Female-owned SMMEs </a:t>
                      </a:r>
                      <a:r>
                        <a:rPr lang="en-ZA" sz="1200" b="1" kern="1400" dirty="0" smtClean="0">
                          <a:solidFill>
                            <a:srgbClr val="000000"/>
                          </a:solidFill>
                          <a:effectLst/>
                          <a:latin typeface="Arial"/>
                          <a:ea typeface="Times New Roman"/>
                          <a:cs typeface="Times New Roman"/>
                        </a:rPr>
                        <a:t>Approved</a:t>
                      </a: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endParaRPr lang="en-ZA" sz="900" kern="1400" dirty="0">
                        <a:solidFill>
                          <a:srgbClr val="000000"/>
                        </a:solidFill>
                        <a:effectLst/>
                        <a:latin typeface="Calibri"/>
                        <a:ea typeface="Times New Roman"/>
                        <a:cs typeface="Times New Roman"/>
                      </a:endParaRPr>
                    </a:p>
                    <a:p>
                      <a:pPr algn="ctr">
                        <a:lnSpc>
                          <a:spcPct val="150000"/>
                        </a:lnSpc>
                        <a:spcAft>
                          <a:spcPts val="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pPr>
                      <a:r>
                        <a:rPr lang="en-ZA" sz="1600" b="1" kern="1400" dirty="0" smtClean="0">
                          <a:solidFill>
                            <a:schemeClr val="bg2">
                              <a:lumMod val="75000"/>
                            </a:schemeClr>
                          </a:solidFill>
                          <a:effectLst/>
                          <a:latin typeface="Arial"/>
                          <a:ea typeface="Times New Roman"/>
                          <a:cs typeface="Times New Roman"/>
                        </a:rPr>
                        <a:t>701</a:t>
                      </a:r>
                      <a:endParaRPr lang="en-ZA" sz="1600" kern="1400" dirty="0">
                        <a:solidFill>
                          <a:schemeClr val="bg2">
                            <a:lumMod val="75000"/>
                          </a:schemeClr>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Male-owned SMMEs </a:t>
                      </a:r>
                      <a:r>
                        <a:rPr lang="en-ZA" sz="1200" b="1" kern="1400" dirty="0" smtClean="0">
                          <a:solidFill>
                            <a:srgbClr val="000000"/>
                          </a:solidFill>
                          <a:effectLst/>
                          <a:latin typeface="Arial"/>
                          <a:ea typeface="Times New Roman"/>
                          <a:cs typeface="Times New Roman"/>
                        </a:rPr>
                        <a:t>Approved</a:t>
                      </a:r>
                    </a:p>
                    <a:p>
                      <a:pPr algn="ctr">
                        <a:lnSpc>
                          <a:spcPct val="150000"/>
                        </a:lnSpc>
                        <a:spcAft>
                          <a:spcPts val="0"/>
                        </a:spcAft>
                      </a:pPr>
                      <a:endParaRPr lang="en-ZA" sz="900" b="1" kern="1400" dirty="0" smtClean="0">
                        <a:solidFill>
                          <a:srgbClr val="000000"/>
                        </a:solidFill>
                        <a:effectLst/>
                        <a:latin typeface="Arial"/>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endParaRPr lang="en-ZA" sz="900" kern="1400" dirty="0" smtClean="0">
                        <a:solidFill>
                          <a:srgbClr val="000000"/>
                        </a:solidFill>
                        <a:effectLst/>
                        <a:latin typeface="Calibri"/>
                        <a:ea typeface="Times New Roman"/>
                        <a:cs typeface="Times New Roman"/>
                      </a:endParaRPr>
                    </a:p>
                    <a:p>
                      <a:pPr algn="ctr">
                        <a:lnSpc>
                          <a:spcPct val="150000"/>
                        </a:lnSpc>
                        <a:spcAft>
                          <a:spcPts val="0"/>
                        </a:spcAft>
                      </a:pPr>
                      <a:r>
                        <a:rPr lang="en-ZA" sz="1600" b="1" kern="1400" dirty="0" smtClean="0">
                          <a:solidFill>
                            <a:schemeClr val="bg2">
                              <a:lumMod val="75000"/>
                            </a:schemeClr>
                          </a:solidFill>
                          <a:effectLst/>
                          <a:latin typeface="Arial" pitchFamily="34" charset="0"/>
                          <a:ea typeface="Times New Roman"/>
                          <a:cs typeface="Arial" pitchFamily="34" charset="0"/>
                        </a:rPr>
                        <a:t>101</a:t>
                      </a:r>
                      <a:endParaRPr lang="en-ZA" sz="1600" kern="1400" dirty="0">
                        <a:solidFill>
                          <a:schemeClr val="bg2">
                            <a:lumMod val="75000"/>
                          </a:schemeClr>
                        </a:solidFill>
                        <a:effectLst/>
                        <a:latin typeface="Arial" pitchFamily="34" charset="0"/>
                        <a:ea typeface="Times New Roman"/>
                        <a:cs typeface="Arial" pitchFamily="34" charset="0"/>
                      </a:endParaRPr>
                    </a:p>
                    <a:p>
                      <a:pPr algn="ctr">
                        <a:lnSpc>
                          <a:spcPct val="150000"/>
                        </a:lnSpc>
                        <a:spcAft>
                          <a:spcPts val="0"/>
                        </a:spcAft>
                      </a:pPr>
                      <a:r>
                        <a:rPr lang="en-ZA" sz="1200" b="1" kern="1400" dirty="0">
                          <a:solidFill>
                            <a:srgbClr val="000000"/>
                          </a:solidFill>
                          <a:effectLst/>
                          <a:latin typeface="Arial"/>
                          <a:ea typeface="Times New Roman"/>
                          <a:cs typeface="Times New Roman"/>
                        </a:rPr>
                        <a:t>Large Enterprises </a:t>
                      </a:r>
                      <a:r>
                        <a:rPr lang="en-ZA" sz="1200" b="1" kern="1400" dirty="0" smtClean="0">
                          <a:solidFill>
                            <a:srgbClr val="000000"/>
                          </a:solidFill>
                          <a:effectLst/>
                          <a:latin typeface="Arial"/>
                          <a:ea typeface="Times New Roman"/>
                          <a:cs typeface="Times New Roman"/>
                        </a:rPr>
                        <a:t>Approved</a:t>
                      </a:r>
                    </a:p>
                    <a:p>
                      <a:pPr algn="ctr">
                        <a:lnSpc>
                          <a:spcPct val="150000"/>
                        </a:lnSpc>
                        <a:spcAft>
                          <a:spcPts val="0"/>
                        </a:spcAft>
                      </a:pPr>
                      <a:endParaRPr lang="en-ZA" sz="900" b="1" kern="1400" dirty="0" smtClean="0">
                        <a:solidFill>
                          <a:srgbClr val="000000"/>
                        </a:solidFill>
                        <a:effectLst/>
                        <a:latin typeface="Arial"/>
                        <a:ea typeface="Times New Roman"/>
                        <a:cs typeface="Times New Roman"/>
                      </a:endParaRPr>
                    </a:p>
                    <a:p>
                      <a:pPr algn="ctr">
                        <a:lnSpc>
                          <a:spcPct val="150000"/>
                        </a:lnSpc>
                        <a:spcAft>
                          <a:spcPts val="0"/>
                        </a:spcAft>
                      </a:pPr>
                      <a:endParaRPr lang="en-ZA" sz="900" b="1" kern="1400" dirty="0" smtClean="0">
                        <a:solidFill>
                          <a:srgbClr val="000000"/>
                        </a:solidFill>
                        <a:effectLst/>
                        <a:latin typeface="Arial"/>
                        <a:ea typeface="Times New Roman"/>
                        <a:cs typeface="Times New Roman"/>
                      </a:endParaRPr>
                    </a:p>
                    <a:p>
                      <a:pPr algn="ctr">
                        <a:lnSpc>
                          <a:spcPct val="150000"/>
                        </a:lnSpc>
                        <a:spcAft>
                          <a:spcPts val="0"/>
                        </a:spcAft>
                      </a:pPr>
                      <a:endParaRPr lang="en-ZA" sz="900" b="1" kern="1400" dirty="0" smtClean="0">
                        <a:solidFill>
                          <a:srgbClr val="000000"/>
                        </a:solidFill>
                        <a:effectLst/>
                        <a:latin typeface="Arial"/>
                        <a:ea typeface="Times New Roman"/>
                        <a:cs typeface="Times New Roman"/>
                      </a:endParaRPr>
                    </a:p>
                    <a:p>
                      <a:pPr algn="ctr">
                        <a:lnSpc>
                          <a:spcPct val="150000"/>
                        </a:lnSpc>
                        <a:spcAft>
                          <a:spcPts val="0"/>
                        </a:spcAft>
                      </a:pPr>
                      <a:endParaRPr lang="en-ZA" sz="900" b="1" kern="1400" dirty="0" smtClean="0">
                        <a:solidFill>
                          <a:srgbClr val="000000"/>
                        </a:solidFill>
                        <a:effectLst/>
                        <a:latin typeface="Arial"/>
                        <a:ea typeface="Times New Roman"/>
                        <a:cs typeface="Times New Roman"/>
                      </a:endParaRPr>
                    </a:p>
                    <a:p>
                      <a:pPr algn="ctr">
                        <a:lnSpc>
                          <a:spcPct val="150000"/>
                        </a:lnSpc>
                        <a:spcAft>
                          <a:spcPts val="0"/>
                        </a:spcAft>
                      </a:pP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08608">
                <a:tc>
                  <a:txBody>
                    <a:bodyPr/>
                    <a:lstStyle/>
                    <a:p>
                      <a:pPr algn="ctr">
                        <a:lnSpc>
                          <a:spcPct val="150000"/>
                        </a:lnSpc>
                        <a:spcAft>
                          <a:spcPts val="0"/>
                        </a:spcAft>
                        <a:tabLst>
                          <a:tab pos="1331595" algn="l"/>
                          <a:tab pos="1616075" algn="ctr"/>
                        </a:tabLst>
                      </a:pP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tabLst>
                          <a:tab pos="1331595" algn="l"/>
                          <a:tab pos="1616075" algn="ctr"/>
                        </a:tabLst>
                      </a:pPr>
                      <a:r>
                        <a:rPr lang="en-ZA" sz="1600" b="1" kern="1400" dirty="0" smtClean="0">
                          <a:solidFill>
                            <a:srgbClr val="0000FF"/>
                          </a:solidFill>
                          <a:effectLst/>
                          <a:latin typeface="Arial"/>
                          <a:ea typeface="Times New Roman"/>
                          <a:cs typeface="Times New Roman"/>
                        </a:rPr>
                        <a:t>R2.1 </a:t>
                      </a:r>
                      <a:r>
                        <a:rPr lang="en-ZA" sz="1600" b="1" kern="1400" dirty="0">
                          <a:solidFill>
                            <a:srgbClr val="0000FF"/>
                          </a:solidFill>
                          <a:effectLst/>
                          <a:latin typeface="Arial"/>
                          <a:ea typeface="Times New Roman"/>
                          <a:cs typeface="Times New Roman"/>
                        </a:rPr>
                        <a:t>billion</a:t>
                      </a:r>
                      <a:endParaRPr lang="en-ZA" sz="1600" kern="1400" dirty="0">
                        <a:solidFill>
                          <a:srgbClr val="0000FF"/>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Value of Approvals</a:t>
                      </a:r>
                      <a:endParaRPr lang="en-ZA" sz="1200" kern="1400" dirty="0">
                        <a:solidFill>
                          <a:srgbClr val="000000"/>
                        </a:solidFill>
                        <a:effectLst/>
                        <a:latin typeface="Calibri"/>
                        <a:ea typeface="Times New Roman"/>
                        <a:cs typeface="Times New Roman"/>
                      </a:endParaRPr>
                    </a:p>
                    <a:p>
                      <a:pPr algn="ctr">
                        <a:lnSpc>
                          <a:spcPct val="150000"/>
                        </a:lnSpc>
                        <a:spcAft>
                          <a:spcPts val="0"/>
                        </a:spcAft>
                      </a:pPr>
                      <a:r>
                        <a:rPr lang="en-ZA" sz="900" b="1"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nSpc>
                          <a:spcPct val="150000"/>
                        </a:lnSpc>
                        <a:spcAft>
                          <a:spcPts val="0"/>
                        </a:spcAft>
                        <a:tabLst>
                          <a:tab pos="540385" algn="l"/>
                          <a:tab pos="1616075" algn="ctr"/>
                        </a:tabLst>
                      </a:pPr>
                      <a:r>
                        <a:rPr lang="en-ZA" sz="900" b="1" kern="1400" cap="all" dirty="0">
                          <a:solidFill>
                            <a:srgbClr val="FF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txBody>
                  <a:tcPr marL="59222" marR="5922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0"/>
                        </a:spcAft>
                      </a:pPr>
                      <a:r>
                        <a:rPr lang="en-ZA" sz="1600" b="1" kern="1400" dirty="0" smtClean="0">
                          <a:solidFill>
                            <a:schemeClr val="accent6">
                              <a:lumMod val="75000"/>
                            </a:schemeClr>
                          </a:solidFill>
                          <a:effectLst/>
                          <a:latin typeface="Arial"/>
                          <a:ea typeface="Times New Roman"/>
                          <a:cs typeface="Times New Roman"/>
                        </a:rPr>
                        <a:t>R1.6 </a:t>
                      </a:r>
                      <a:r>
                        <a:rPr lang="en-ZA" sz="1600" b="1" kern="1400" dirty="0">
                          <a:solidFill>
                            <a:schemeClr val="accent6">
                              <a:lumMod val="75000"/>
                            </a:schemeClr>
                          </a:solidFill>
                          <a:effectLst/>
                          <a:latin typeface="Arial"/>
                          <a:ea typeface="Times New Roman"/>
                          <a:cs typeface="Times New Roman"/>
                        </a:rPr>
                        <a:t>billion </a:t>
                      </a:r>
                      <a:endParaRPr lang="en-ZA" sz="900" kern="1400" dirty="0">
                        <a:solidFill>
                          <a:schemeClr val="accent6">
                            <a:lumMod val="75000"/>
                          </a:schemeClr>
                        </a:solidFill>
                        <a:effectLst/>
                        <a:latin typeface="Calibri"/>
                        <a:ea typeface="Times New Roman"/>
                        <a:cs typeface="Times New Roman"/>
                      </a:endParaRPr>
                    </a:p>
                    <a:p>
                      <a:pPr algn="ctr">
                        <a:lnSpc>
                          <a:spcPct val="150000"/>
                        </a:lnSpc>
                        <a:spcAft>
                          <a:spcPts val="0"/>
                        </a:spcAft>
                      </a:pPr>
                      <a:r>
                        <a:rPr lang="en-ZA" sz="1200" b="1" kern="1400" dirty="0">
                          <a:solidFill>
                            <a:srgbClr val="000000"/>
                          </a:solidFill>
                          <a:effectLst/>
                          <a:latin typeface="Arial"/>
                          <a:ea typeface="Times New Roman"/>
                          <a:cs typeface="Times New Roman"/>
                        </a:rPr>
                        <a:t>Value of Claims Paid</a:t>
                      </a:r>
                      <a:endParaRPr lang="en-ZA" sz="1200" kern="1400" dirty="0">
                        <a:solidFill>
                          <a:srgbClr val="000000"/>
                        </a:solidFill>
                        <a:effectLst/>
                        <a:latin typeface="Calibri"/>
                        <a:ea typeface="Times New Roman"/>
                        <a:cs typeface="Times New Roman"/>
                      </a:endParaRPr>
                    </a:p>
                  </a:txBody>
                  <a:tcPr marL="59222" marR="59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2"/>
                  </a:ext>
                </a:extLst>
              </a:tr>
            </a:tbl>
          </a:graphicData>
        </a:graphic>
      </p:graphicFrame>
      <p:pic>
        <p:nvPicPr>
          <p:cNvPr id="1058" name="Picture 83" descr="Description: C:\Users\RB\AppData\Local\Microsoft\Windows\Temporary Internet Files\Content.IE5\0UPTTT1A\Factory.svg[1].png"/>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511628" y="2002190"/>
            <a:ext cx="1371600" cy="8475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85" descr="Description: C:\Users\RB\AppData\Local\Microsoft\Windows\Temporary Internet Files\Content.IE5\0UPTTT1A\authorized-stamp[1].gif"/>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2333498" y="1830186"/>
            <a:ext cx="1310800" cy="104114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86" descr="Description: C:\Users\RB\AppData\Local\Microsoft\Windows\Temporary Internet Files\Content.IE5\O68MC96J\재무설계[1].jpg"/>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349509" y="1911703"/>
            <a:ext cx="1352550" cy="878113"/>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89" descr="Description: C:\Users\RB\AppData\Local\Microsoft\Windows\Temporary Internet Files\Content.IE5\2UVH0AMZ\green-jobs3[1].png"/>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4486275" y="4160764"/>
            <a:ext cx="1352550" cy="95885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90" descr="Description: C:\Users\RB\AppData\Local\Microsoft\Windows\Temporary Internet Files\Content.IE5\T8GE2JOG\women-306918_64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072" y="1554619"/>
            <a:ext cx="1143000" cy="714169"/>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91" descr="Description: C:\Users\RB\AppData\Local\Microsoft\Windows\Temporary Internet Files\Content.IE5\O68MC96J\radacina-men-in-black-orange[1].png"/>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7034889" y="3124199"/>
            <a:ext cx="1371599" cy="78717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92" descr="Description: C:\Users\ELetsoalo\Pictures\male n fema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4890" y="4758727"/>
            <a:ext cx="1371599" cy="75216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87" descr="Description: C:\Users\RB\AppData\Local\Microsoft\Windows\Temporary Internet Files\Content.IE5\T8GE2JOG\demo-clipart-giving-money-cliparta-perfect-world---clip-art--business-ep7z2ise[1].png"/>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481892" y="3926877"/>
            <a:ext cx="1162050" cy="8318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88" descr="Description: C:\Users\RB\AppData\Local\Microsoft\Windows\Temporary Internet Files\Content.IE5\T8GE2JOG\8699758661_64fbe8cbd2_z[1].jpg"/>
          <p:cNvPicPr>
            <a:picLocks noChangeAspect="1" noChangeArrowheads="1"/>
          </p:cNvPicPr>
          <p:nvPr/>
        </p:nvPicPr>
        <p:blipFill>
          <a:blip r:embed="rId10">
            <a:biLevel thresh="75000"/>
            <a:extLst>
              <a:ext uri="{28A0092B-C50C-407E-A947-70E740481C1C}">
                <a14:useLocalDpi xmlns:a14="http://schemas.microsoft.com/office/drawing/2010/main" val="0"/>
              </a:ext>
            </a:extLst>
          </a:blip>
          <a:srcRect/>
          <a:stretch>
            <a:fillRect/>
          </a:stretch>
        </p:blipFill>
        <p:spPr bwMode="auto">
          <a:xfrm>
            <a:off x="2339752" y="4099689"/>
            <a:ext cx="1304925" cy="831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33498" y="5661248"/>
            <a:ext cx="6480720" cy="707886"/>
          </a:xfrm>
          <a:prstGeom prst="rect">
            <a:avLst/>
          </a:prstGeom>
          <a:noFill/>
          <a:ln w="38100">
            <a:solidFill>
              <a:srgbClr val="FFC000"/>
            </a:solidFill>
          </a:ln>
        </p:spPr>
        <p:txBody>
          <a:bodyPr wrap="square" rtlCol="0">
            <a:spAutoFit/>
          </a:bodyPr>
          <a:lstStyle/>
          <a:p>
            <a:pPr algn="ctr"/>
            <a:r>
              <a:rPr lang="en-ZA" sz="2000" b="1" dirty="0" smtClean="0">
                <a:latin typeface="Arial" pitchFamily="34" charset="0"/>
                <a:cs typeface="Arial" pitchFamily="34" charset="0"/>
              </a:rPr>
              <a:t>CIC contributed 20 % of total value of IDAD approvals for incentives </a:t>
            </a:r>
            <a:endParaRPr lang="en-ZA" sz="2000" b="1" dirty="0">
              <a:latin typeface="Arial" pitchFamily="34" charset="0"/>
              <a:cs typeface="Arial" pitchFamily="34" charset="0"/>
            </a:endParaRPr>
          </a:p>
        </p:txBody>
      </p:sp>
    </p:spTree>
    <p:extLst>
      <p:ext uri="{BB962C8B-B14F-4D97-AF65-F5344CB8AC3E}">
        <p14:creationId xmlns:p14="http://schemas.microsoft.com/office/powerpoint/2010/main" val="1223888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73" y="76200"/>
            <a:ext cx="7772400" cy="457200"/>
          </a:xfrm>
        </p:spPr>
        <p:txBody>
          <a:bodyPr/>
          <a:lstStyle/>
          <a:p>
            <a:r>
              <a:rPr lang="en-ZA" sz="1400" dirty="0" smtClean="0">
                <a:solidFill>
                  <a:srgbClr val="499200"/>
                </a:solidFill>
                <a:latin typeface="Arial Black" pitchFamily="34" charset="0"/>
                <a:cs typeface="Arial" pitchFamily="34" charset="0"/>
              </a:rPr>
              <a:t>NATIONAL</a:t>
            </a:r>
            <a:r>
              <a:rPr lang="en-ZA" sz="1400" dirty="0" smtClean="0">
                <a:solidFill>
                  <a:srgbClr val="660066"/>
                </a:solidFill>
                <a:latin typeface="Arial Black" pitchFamily="34" charset="0"/>
                <a:cs typeface="Arial" pitchFamily="34" charset="0"/>
              </a:rPr>
              <a:t>: </a:t>
            </a:r>
            <a:r>
              <a:rPr lang="en-ZA" sz="1400" dirty="0" smtClean="0">
                <a:solidFill>
                  <a:srgbClr val="499200"/>
                </a:solidFill>
                <a:latin typeface="Arial Black" pitchFamily="34" charset="0"/>
                <a:cs typeface="Arial" pitchFamily="34" charset="0"/>
              </a:rPr>
              <a:t>BPS TOP 3 APPROVALS</a:t>
            </a:r>
            <a:endParaRPr lang="en-ZA" sz="1400" dirty="0">
              <a:solidFill>
                <a:srgbClr val="499200"/>
              </a:solidFill>
              <a:latin typeface="Arial Black"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pPr>
                <a:defRPr/>
              </a:pPr>
              <a:t>50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07936745"/>
              </p:ext>
            </p:extLst>
          </p:nvPr>
        </p:nvGraphicFramePr>
        <p:xfrm>
          <a:off x="609600" y="533401"/>
          <a:ext cx="8305800" cy="4930213"/>
        </p:xfrm>
        <a:graphic>
          <a:graphicData uri="http://schemas.openxmlformats.org/drawingml/2006/table">
            <a:tbl>
              <a:tblPr firstRow="1" firstCol="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501323">
                <a:tc>
                  <a:txBody>
                    <a:bodyPr/>
                    <a:lstStyle/>
                    <a:p>
                      <a:pPr algn="ctr">
                        <a:lnSpc>
                          <a:spcPct val="115000"/>
                        </a:lnSpc>
                        <a:spcAft>
                          <a:spcPts val="0"/>
                        </a:spcAft>
                      </a:pPr>
                      <a:r>
                        <a:rPr lang="en-ZA" sz="1200" b="1" dirty="0" err="1" smtClean="0">
                          <a:solidFill>
                            <a:schemeClr val="tx1"/>
                          </a:solidFill>
                          <a:effectLst/>
                          <a:latin typeface="Arial" panose="020B0604020202020204" pitchFamily="34" charset="0"/>
                          <a:ea typeface="Calibri"/>
                          <a:cs typeface="Arial" panose="020B0604020202020204" pitchFamily="34" charset="0"/>
                        </a:rPr>
                        <a:t>MECHANTS</a:t>
                      </a:r>
                      <a:r>
                        <a:rPr lang="en-ZA" sz="1200" b="1" dirty="0" smtClean="0">
                          <a:solidFill>
                            <a:schemeClr val="tx1"/>
                          </a:solidFill>
                          <a:effectLst/>
                          <a:latin typeface="Arial" panose="020B0604020202020204" pitchFamily="34" charset="0"/>
                          <a:ea typeface="Calibri"/>
                          <a:cs typeface="Arial" panose="020B0604020202020204" pitchFamily="34" charset="0"/>
                        </a:rPr>
                        <a:t> SA (PTY) LTD</a:t>
                      </a:r>
                    </a:p>
                    <a:p>
                      <a:pPr algn="ctr">
                        <a:lnSpc>
                          <a:spcPct val="115000"/>
                        </a:lnSpc>
                        <a:spcAft>
                          <a:spcPts val="0"/>
                        </a:spcAft>
                      </a:pPr>
                      <a:r>
                        <a:rPr lang="en-ZA" sz="1200" b="1" dirty="0" smtClean="0">
                          <a:solidFill>
                            <a:schemeClr val="tx1"/>
                          </a:solidFill>
                          <a:effectLst/>
                          <a:latin typeface="Arial" panose="020B0604020202020204" pitchFamily="34" charset="0"/>
                          <a:ea typeface="Calibri"/>
                          <a:cs typeface="Arial" panose="020B0604020202020204" pitchFamily="34" charset="0"/>
                        </a:rPr>
                        <a:t>(Western Cape)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146" marR="52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15000"/>
                        </a:lnSpc>
                        <a:spcAft>
                          <a:spcPts val="0"/>
                        </a:spcAft>
                      </a:pPr>
                      <a:r>
                        <a:rPr lang="en-ZA" sz="1200" b="1" dirty="0" err="1" smtClean="0">
                          <a:solidFill>
                            <a:schemeClr val="tx1"/>
                          </a:solidFill>
                          <a:effectLst/>
                          <a:latin typeface="Arial" panose="020B0604020202020204" pitchFamily="34" charset="0"/>
                          <a:ea typeface="Calibri"/>
                          <a:cs typeface="Arial" panose="020B0604020202020204" pitchFamily="34" charset="0"/>
                        </a:rPr>
                        <a:t>WEBHELP</a:t>
                      </a:r>
                      <a:r>
                        <a:rPr lang="en-ZA" sz="1200" b="1" baseline="0" dirty="0" smtClean="0">
                          <a:solidFill>
                            <a:schemeClr val="tx1"/>
                          </a:solidFill>
                          <a:effectLst/>
                          <a:latin typeface="Arial" panose="020B0604020202020204" pitchFamily="34" charset="0"/>
                          <a:ea typeface="Calibri"/>
                          <a:cs typeface="Arial" panose="020B0604020202020204" pitchFamily="34" charset="0"/>
                        </a:rPr>
                        <a:t> SA OUTSOURCING (PTY) LTD</a:t>
                      </a:r>
                    </a:p>
                    <a:p>
                      <a:pPr algn="ctr">
                        <a:lnSpc>
                          <a:spcPct val="115000"/>
                        </a:lnSpc>
                        <a:spcAft>
                          <a:spcPts val="0"/>
                        </a:spcAft>
                      </a:pPr>
                      <a:r>
                        <a:rPr lang="en-ZA" sz="1200" b="1" baseline="0" dirty="0" smtClean="0">
                          <a:solidFill>
                            <a:schemeClr val="tx1"/>
                          </a:solidFill>
                          <a:effectLst/>
                          <a:latin typeface="Arial" panose="020B0604020202020204" pitchFamily="34" charset="0"/>
                          <a:ea typeface="Calibri"/>
                          <a:cs typeface="Arial" panose="020B0604020202020204" pitchFamily="34" charset="0"/>
                        </a:rPr>
                        <a:t>(Western Cape &amp; Gauteng)</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146" marR="52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15000"/>
                        </a:lnSpc>
                        <a:spcAft>
                          <a:spcPts val="0"/>
                        </a:spcAft>
                      </a:pPr>
                      <a:r>
                        <a:rPr lang="en-ZA" sz="1200" b="1" dirty="0" smtClean="0">
                          <a:solidFill>
                            <a:schemeClr val="tx1"/>
                          </a:solidFill>
                          <a:effectLst/>
                          <a:latin typeface="Arial" panose="020B0604020202020204" pitchFamily="34" charset="0"/>
                          <a:ea typeface="Calibri"/>
                          <a:cs typeface="Arial" panose="020B0604020202020204" pitchFamily="34" charset="0"/>
                        </a:rPr>
                        <a:t>ABSA</a:t>
                      </a:r>
                      <a:r>
                        <a:rPr lang="en-ZA" sz="1200" b="1" baseline="0" dirty="0" smtClean="0">
                          <a:solidFill>
                            <a:schemeClr val="tx1"/>
                          </a:solidFill>
                          <a:effectLst/>
                          <a:latin typeface="Arial" panose="020B0604020202020204" pitchFamily="34" charset="0"/>
                          <a:ea typeface="Calibri"/>
                          <a:cs typeface="Arial" panose="020B0604020202020204" pitchFamily="34" charset="0"/>
                        </a:rPr>
                        <a:t> GROUP LIMITED</a:t>
                      </a:r>
                    </a:p>
                    <a:p>
                      <a:pPr algn="ctr">
                        <a:lnSpc>
                          <a:spcPct val="115000"/>
                        </a:lnSpc>
                        <a:spcAft>
                          <a:spcPts val="0"/>
                        </a:spcAft>
                      </a:pPr>
                      <a:r>
                        <a:rPr lang="en-ZA" sz="1200" b="1" baseline="0" dirty="0" smtClean="0">
                          <a:solidFill>
                            <a:schemeClr val="tx1"/>
                          </a:solidFill>
                          <a:effectLst/>
                          <a:latin typeface="Arial" panose="020B0604020202020204" pitchFamily="34" charset="0"/>
                          <a:ea typeface="Calibri"/>
                          <a:cs typeface="Arial" panose="020B0604020202020204" pitchFamily="34" charset="0"/>
                        </a:rPr>
                        <a:t>(Gauteng)</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146" marR="52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4299277">
                <a:tc>
                  <a:txBody>
                    <a:bodyPr/>
                    <a:lstStyle/>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R30.3 million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Approved</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Merchants Offshore Operation Project</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R1.1 billion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Projected Export Revenue</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1 130</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Projected </a:t>
                      </a:r>
                      <a:r>
                        <a:rPr lang="en-ZA" sz="1200" b="1" dirty="0" smtClean="0">
                          <a:solidFill>
                            <a:schemeClr val="tx1"/>
                          </a:solidFill>
                          <a:effectLst/>
                          <a:latin typeface="Arial" panose="020B0604020202020204" pitchFamily="34" charset="0"/>
                          <a:cs typeface="Arial" panose="020B0604020202020204" pitchFamily="34" charset="0"/>
                        </a:rPr>
                        <a:t>Jobs</a:t>
                      </a:r>
                    </a:p>
                    <a:p>
                      <a:pPr algn="ctr">
                        <a:lnSpc>
                          <a:spcPct val="115000"/>
                        </a:lnSpc>
                        <a:spcAft>
                          <a:spcPts val="0"/>
                        </a:spcAft>
                      </a:pPr>
                      <a:endParaRPr lang="en-ZA" sz="1200" b="1" dirty="0" smtClean="0">
                        <a:solidFill>
                          <a:schemeClr val="tx1"/>
                        </a:solidFill>
                        <a:effectLst/>
                        <a:latin typeface="Arial" panose="020B0604020202020204" pitchFamily="34" charset="0"/>
                        <a:ea typeface="Calibri"/>
                        <a:cs typeface="Arial" panose="020B0604020202020204" pitchFamily="34" charset="0"/>
                      </a:endParaRPr>
                    </a:p>
                  </a:txBody>
                  <a:tcPr marL="52146" marR="52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R10.8 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Approved</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Shop Direct and Easy Jet Project</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R648.8 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Projected Export Revenue</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2 436</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Projected </a:t>
                      </a:r>
                      <a:r>
                        <a:rPr lang="en-ZA" sz="1200" b="1" dirty="0" smtClean="0">
                          <a:solidFill>
                            <a:schemeClr val="tx1"/>
                          </a:solidFill>
                          <a:effectLst/>
                          <a:latin typeface="Arial" panose="020B0604020202020204" pitchFamily="34" charset="0"/>
                          <a:cs typeface="Arial" panose="020B0604020202020204" pitchFamily="34" charset="0"/>
                        </a:rPr>
                        <a:t>Jobs</a:t>
                      </a:r>
                    </a:p>
                    <a:p>
                      <a:pPr algn="ctr">
                        <a:lnSpc>
                          <a:spcPct val="115000"/>
                        </a:lnSpc>
                        <a:spcAft>
                          <a:spcPts val="0"/>
                        </a:spcAft>
                      </a:pPr>
                      <a:endParaRPr lang="en-ZA" sz="1200" b="1" dirty="0" smtClean="0">
                        <a:solidFill>
                          <a:schemeClr val="tx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2146" marR="52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en-ZA" sz="1200" b="1"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R1.3 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Approved</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Barclays Shared Services Expansion Project – Phase 2</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R640.5 million</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Projected Export Revenue</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700</a:t>
                      </a:r>
                    </a:p>
                    <a:p>
                      <a:pPr algn="ctr">
                        <a:lnSpc>
                          <a:spcPct val="115000"/>
                        </a:lnSpc>
                        <a:spcAft>
                          <a:spcPts val="0"/>
                        </a:spcAft>
                      </a:pPr>
                      <a:r>
                        <a:rPr lang="en-ZA" sz="1200" b="1" dirty="0">
                          <a:solidFill>
                            <a:schemeClr val="tx1"/>
                          </a:solidFill>
                          <a:effectLst/>
                          <a:latin typeface="Arial" panose="020B0604020202020204" pitchFamily="34" charset="0"/>
                          <a:cs typeface="Arial" panose="020B0604020202020204" pitchFamily="34" charset="0"/>
                        </a:rPr>
                        <a:t>Projected </a:t>
                      </a:r>
                      <a:r>
                        <a:rPr lang="en-ZA" sz="1200" b="1" dirty="0" smtClean="0">
                          <a:solidFill>
                            <a:schemeClr val="tx1"/>
                          </a:solidFill>
                          <a:effectLst/>
                          <a:latin typeface="Arial" panose="020B0604020202020204" pitchFamily="34" charset="0"/>
                          <a:cs typeface="Arial" panose="020B0604020202020204" pitchFamily="34" charset="0"/>
                        </a:rPr>
                        <a:t>Jobs</a:t>
                      </a:r>
                    </a:p>
                  </a:txBody>
                  <a:tcPr marL="52146" marR="52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027"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05" y="1238250"/>
            <a:ext cx="22860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1162050"/>
            <a:ext cx="1685925"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15" y="1177829"/>
            <a:ext cx="1438275" cy="590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987425"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4862848" y="6658689"/>
            <a:ext cx="35317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Selection is based on the highest projected export revenue.</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7206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228600"/>
            <a:ext cx="8153399" cy="762000"/>
          </a:xfrm>
        </p:spPr>
        <p:style>
          <a:lnRef idx="2">
            <a:schemeClr val="accent4"/>
          </a:lnRef>
          <a:fillRef idx="1">
            <a:schemeClr val="lt1"/>
          </a:fillRef>
          <a:effectRef idx="0">
            <a:schemeClr val="accent4"/>
          </a:effectRef>
          <a:fontRef idx="minor">
            <a:schemeClr val="dk1"/>
          </a:fontRef>
        </p:style>
        <p:txBody>
          <a:bodyPr/>
          <a:lstStyle/>
          <a:p>
            <a:r>
              <a:rPr lang="en-US" sz="1600" b="1" dirty="0" smtClean="0">
                <a:solidFill>
                  <a:srgbClr val="499200"/>
                </a:solidFill>
                <a:latin typeface="Arial Black" panose="020B0A04020102020204" pitchFamily="34" charset="0"/>
              </a:rPr>
              <a:t>APPROVALS IN THE BPIIC (2015/16)</a:t>
            </a:r>
            <a:br>
              <a:rPr lang="en-US" sz="1600" b="1" dirty="0" smtClean="0">
                <a:solidFill>
                  <a:srgbClr val="499200"/>
                </a:solidFill>
                <a:latin typeface="Arial Black" panose="020B0A04020102020204" pitchFamily="34" charset="0"/>
              </a:rPr>
            </a:br>
            <a:r>
              <a:rPr lang="en-US" sz="1600" dirty="0" smtClean="0">
                <a:solidFill>
                  <a:srgbClr val="499200"/>
                </a:solidFill>
                <a:latin typeface="Arial Black" panose="020B0A04020102020204" pitchFamily="34" charset="0"/>
              </a:rPr>
              <a:t>BPIIC contributed 0.2% of total value of IDAD approvals</a:t>
            </a:r>
            <a:endParaRPr lang="en-ZA" sz="1600" dirty="0">
              <a:solidFill>
                <a:srgbClr val="499200"/>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2F243F8C-CB4E-40AE-9A8C-F58A2A899F8B}" type="slidenum">
              <a:rPr lang="en-US" smtClean="0">
                <a:solidFill>
                  <a:srgbClr val="000000"/>
                </a:solidFill>
              </a:rPr>
              <a:pPr/>
              <a:t>51</a:t>
            </a:fld>
            <a:endParaRPr lang="en-US">
              <a:solidFill>
                <a:srgbClr val="000000"/>
              </a:solidFill>
            </a:endParaRPr>
          </a:p>
        </p:txBody>
      </p:sp>
      <p:sp>
        <p:nvSpPr>
          <p:cNvPr id="10" name="Rectangle 9"/>
          <p:cNvSpPr/>
          <p:nvPr/>
        </p:nvSpPr>
        <p:spPr bwMode="auto">
          <a:xfrm>
            <a:off x="609600" y="1066800"/>
            <a:ext cx="2209800" cy="1066800"/>
          </a:xfrm>
          <a:prstGeom prst="rect">
            <a:avLst/>
          </a:prstGeom>
          <a:solidFill>
            <a:srgbClr val="FFC0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b="1" dirty="0" smtClean="0">
                <a:solidFill>
                  <a:srgbClr val="000000"/>
                </a:solidFill>
                <a:latin typeface="Arial" panose="020B0604020202020204" pitchFamily="34" charset="0"/>
                <a:cs typeface="Arial" panose="020B0604020202020204" pitchFamily="34" charset="0"/>
              </a:rPr>
              <a:t>Projects Approved</a:t>
            </a:r>
          </a:p>
          <a:p>
            <a:r>
              <a:rPr lang="en-US" sz="1800" dirty="0" smtClean="0">
                <a:solidFill>
                  <a:srgbClr val="000000"/>
                </a:solidFill>
                <a:latin typeface="Arial" panose="020B0604020202020204" pitchFamily="34" charset="0"/>
                <a:cs typeface="Arial" panose="020B0604020202020204" pitchFamily="34" charset="0"/>
              </a:rPr>
              <a:t>2014/15:</a:t>
            </a:r>
            <a:r>
              <a:rPr lang="en-US" sz="1800" b="1" dirty="0" smtClean="0">
                <a:solidFill>
                  <a:srgbClr val="FFFFFF"/>
                </a:solidFill>
                <a:latin typeface="Arial" panose="020B0604020202020204" pitchFamily="34" charset="0"/>
                <a:cs typeface="Arial" panose="020B0604020202020204" pitchFamily="34" charset="0"/>
              </a:rPr>
              <a:t>11</a:t>
            </a:r>
          </a:p>
          <a:p>
            <a:r>
              <a:rPr lang="en-US" sz="1800" dirty="0" smtClean="0">
                <a:solidFill>
                  <a:srgbClr val="000000"/>
                </a:solidFill>
                <a:latin typeface="Arial" panose="020B0604020202020204" pitchFamily="34" charset="0"/>
                <a:cs typeface="Arial" panose="020B0604020202020204" pitchFamily="34" charset="0"/>
              </a:rPr>
              <a:t>2015/16:</a:t>
            </a:r>
            <a:r>
              <a:rPr lang="en-US" sz="1800" b="1" dirty="0" smtClean="0">
                <a:solidFill>
                  <a:srgbClr val="FFFFFF"/>
                </a:solidFill>
                <a:latin typeface="Arial" panose="020B0604020202020204" pitchFamily="34" charset="0"/>
                <a:cs typeface="Arial" panose="020B0604020202020204" pitchFamily="34" charset="0"/>
              </a:rPr>
              <a:t>12</a:t>
            </a:r>
            <a:r>
              <a:rPr lang="en-US" sz="1800" dirty="0" smtClean="0">
                <a:solidFill>
                  <a:srgbClr val="000000"/>
                </a:solidFill>
                <a:latin typeface="Arial" panose="020B0604020202020204" pitchFamily="34" charset="0"/>
                <a:cs typeface="Arial" panose="020B0604020202020204" pitchFamily="34" charset="0"/>
              </a:rPr>
              <a:t> </a:t>
            </a:r>
            <a:endParaRPr lang="en-ZA" dirty="0" smtClean="0">
              <a:solidFill>
                <a:srgbClr val="000000"/>
              </a:solidFill>
              <a:latin typeface="Arial" panose="020B0604020202020204" pitchFamily="34" charset="0"/>
              <a:cs typeface="Arial" panose="020B0604020202020204" pitchFamily="34" charset="0"/>
            </a:endParaRPr>
          </a:p>
        </p:txBody>
      </p:sp>
      <p:sp>
        <p:nvSpPr>
          <p:cNvPr id="12" name="Rectangle 11"/>
          <p:cNvSpPr/>
          <p:nvPr/>
        </p:nvSpPr>
        <p:spPr bwMode="auto">
          <a:xfrm>
            <a:off x="2590800" y="2171700"/>
            <a:ext cx="2362200" cy="914400"/>
          </a:xfrm>
          <a:prstGeom prst="rect">
            <a:avLst/>
          </a:prstGeom>
          <a:solidFill>
            <a:srgbClr val="92D050"/>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wrap="square" lIns="91440" tIns="45720" rIns="91440" bIns="45720" numCol="1" rtlCol="0" anchor="t" anchorCtr="0" compatLnSpc="1">
            <a:prstTxWarp prst="textNoShape">
              <a:avLst/>
            </a:prstTxWarp>
          </a:bodyPr>
          <a:lstStyle/>
          <a:p>
            <a:r>
              <a:rPr lang="en-US" sz="1800" b="1" dirty="0" smtClean="0">
                <a:solidFill>
                  <a:srgbClr val="000000"/>
                </a:solidFill>
                <a:latin typeface="Arial" panose="020B0604020202020204" pitchFamily="34" charset="0"/>
                <a:cs typeface="Arial" panose="020B0604020202020204" pitchFamily="34" charset="0"/>
              </a:rPr>
              <a:t>Value of Approvals</a:t>
            </a:r>
          </a:p>
          <a:p>
            <a:r>
              <a:rPr lang="en-US" sz="1800" dirty="0" smtClean="0">
                <a:solidFill>
                  <a:srgbClr val="000000"/>
                </a:solidFill>
                <a:latin typeface="Arial" panose="020B0604020202020204" pitchFamily="34" charset="0"/>
                <a:cs typeface="Arial" panose="020B0604020202020204" pitchFamily="34" charset="0"/>
              </a:rPr>
              <a:t>2014/15: </a:t>
            </a:r>
            <a:r>
              <a:rPr lang="en-US" sz="1800" b="1" dirty="0" smtClean="0">
                <a:solidFill>
                  <a:srgbClr val="FFFFFF"/>
                </a:solidFill>
                <a:latin typeface="Arial" panose="020B0604020202020204" pitchFamily="34" charset="0"/>
                <a:cs typeface="Arial" panose="020B0604020202020204" pitchFamily="34" charset="0"/>
              </a:rPr>
              <a:t>R139.3m</a:t>
            </a:r>
          </a:p>
          <a:p>
            <a:r>
              <a:rPr lang="en-US" sz="1800" dirty="0" smtClean="0">
                <a:solidFill>
                  <a:srgbClr val="000000"/>
                </a:solidFill>
                <a:latin typeface="Arial" panose="020B0604020202020204" pitchFamily="34" charset="0"/>
                <a:cs typeface="Arial" panose="020B0604020202020204" pitchFamily="34" charset="0"/>
              </a:rPr>
              <a:t>2015/16: </a:t>
            </a:r>
            <a:r>
              <a:rPr lang="en-US" sz="1800" b="1" dirty="0" smtClean="0">
                <a:solidFill>
                  <a:srgbClr val="FFFFFF"/>
                </a:solidFill>
                <a:latin typeface="Arial" panose="020B0604020202020204" pitchFamily="34" charset="0"/>
                <a:cs typeface="Arial" panose="020B0604020202020204" pitchFamily="34" charset="0"/>
              </a:rPr>
              <a:t>R110.3m</a:t>
            </a:r>
            <a:endParaRPr lang="en-ZA" sz="1800" b="1" dirty="0" smtClean="0">
              <a:solidFill>
                <a:srgbClr val="FFFFFF"/>
              </a:solidFill>
              <a:latin typeface="Arial" panose="020B0604020202020204" pitchFamily="34" charset="0"/>
              <a:cs typeface="Arial" panose="020B0604020202020204" pitchFamily="34" charset="0"/>
            </a:endParaRPr>
          </a:p>
        </p:txBody>
      </p:sp>
      <p:sp>
        <p:nvSpPr>
          <p:cNvPr id="13" name="Rectangle 12"/>
          <p:cNvSpPr/>
          <p:nvPr/>
        </p:nvSpPr>
        <p:spPr bwMode="auto">
          <a:xfrm>
            <a:off x="4876800" y="3086100"/>
            <a:ext cx="2057400" cy="1162050"/>
          </a:xfrm>
          <a:prstGeom prst="rect">
            <a:avLst/>
          </a:prstGeom>
          <a:solidFill>
            <a:schemeClr val="accent2">
              <a:lumMod val="60000"/>
              <a:lumOff val="4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b="1" dirty="0" smtClean="0">
                <a:solidFill>
                  <a:srgbClr val="000000"/>
                </a:solidFill>
                <a:latin typeface="Arial" panose="020B0604020202020204" pitchFamily="34" charset="0"/>
                <a:cs typeface="Arial" panose="020B0604020202020204" pitchFamily="34" charset="0"/>
              </a:rPr>
              <a:t>Projected Jobs</a:t>
            </a:r>
          </a:p>
          <a:p>
            <a:r>
              <a:rPr lang="en-US" sz="1800" dirty="0" smtClean="0">
                <a:solidFill>
                  <a:srgbClr val="000000"/>
                </a:solidFill>
                <a:latin typeface="Arial" panose="020B0604020202020204" pitchFamily="34" charset="0"/>
                <a:cs typeface="Arial" panose="020B0604020202020204" pitchFamily="34" charset="0"/>
              </a:rPr>
              <a:t>2014/15: </a:t>
            </a:r>
            <a:r>
              <a:rPr lang="en-US" sz="1800" b="1" dirty="0" smtClean="0">
                <a:solidFill>
                  <a:srgbClr val="FFFFFF"/>
                </a:solidFill>
                <a:latin typeface="Arial" panose="020B0604020202020204" pitchFamily="34" charset="0"/>
                <a:cs typeface="Arial" panose="020B0604020202020204" pitchFamily="34" charset="0"/>
              </a:rPr>
              <a:t>1 230</a:t>
            </a:r>
          </a:p>
          <a:p>
            <a:r>
              <a:rPr lang="en-US" sz="1800" dirty="0" smtClean="0">
                <a:solidFill>
                  <a:srgbClr val="000000"/>
                </a:solidFill>
                <a:latin typeface="Arial" panose="020B0604020202020204" pitchFamily="34" charset="0"/>
                <a:cs typeface="Arial" panose="020B0604020202020204" pitchFamily="34" charset="0"/>
              </a:rPr>
              <a:t>2015/16:</a:t>
            </a:r>
            <a:r>
              <a:rPr lang="en-US" sz="1800" dirty="0">
                <a:solidFill>
                  <a:srgbClr val="000000"/>
                </a:solidFill>
                <a:latin typeface="Arial" panose="020B0604020202020204" pitchFamily="34" charset="0"/>
                <a:cs typeface="Arial" panose="020B0604020202020204" pitchFamily="34" charset="0"/>
              </a:rPr>
              <a:t> </a:t>
            </a:r>
            <a:r>
              <a:rPr lang="en-US" sz="1800" b="1" dirty="0" smtClean="0">
                <a:solidFill>
                  <a:srgbClr val="FFFFFF"/>
                </a:solidFill>
                <a:latin typeface="Arial" panose="020B0604020202020204" pitchFamily="34" charset="0"/>
                <a:cs typeface="Arial" panose="020B0604020202020204" pitchFamily="34" charset="0"/>
              </a:rPr>
              <a:t>4 936</a:t>
            </a:r>
            <a:endParaRPr lang="en-ZA" sz="1800" b="1" dirty="0" smtClean="0">
              <a:solidFill>
                <a:srgbClr val="FFFFFF"/>
              </a:solidFill>
              <a:latin typeface="Arial" panose="020B0604020202020204" pitchFamily="34" charset="0"/>
              <a:cs typeface="Arial" panose="020B0604020202020204" pitchFamily="34" charset="0"/>
            </a:endParaRPr>
          </a:p>
        </p:txBody>
      </p:sp>
      <p:sp>
        <p:nvSpPr>
          <p:cNvPr id="14" name="Rectangle 13"/>
          <p:cNvSpPr/>
          <p:nvPr/>
        </p:nvSpPr>
        <p:spPr bwMode="auto">
          <a:xfrm>
            <a:off x="6248400" y="4248150"/>
            <a:ext cx="2514599" cy="1162050"/>
          </a:xfrm>
          <a:prstGeom prst="rect">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b="1" dirty="0" smtClean="0">
                <a:solidFill>
                  <a:srgbClr val="000000"/>
                </a:solidFill>
                <a:latin typeface="Arial" panose="020B0604020202020204" pitchFamily="34" charset="0"/>
                <a:cs typeface="Arial" panose="020B0604020202020204" pitchFamily="34" charset="0"/>
              </a:rPr>
              <a:t>Actual Investment</a:t>
            </a:r>
          </a:p>
          <a:p>
            <a:r>
              <a:rPr lang="en-US" sz="1800" dirty="0" smtClean="0">
                <a:solidFill>
                  <a:srgbClr val="000000"/>
                </a:solidFill>
                <a:latin typeface="Arial" panose="020B0604020202020204" pitchFamily="34" charset="0"/>
                <a:cs typeface="Arial" panose="020B0604020202020204" pitchFamily="34" charset="0"/>
              </a:rPr>
              <a:t>2014/15:   - </a:t>
            </a:r>
          </a:p>
          <a:p>
            <a:r>
              <a:rPr lang="en-US" sz="1800" dirty="0" smtClean="0">
                <a:solidFill>
                  <a:srgbClr val="000000"/>
                </a:solidFill>
                <a:latin typeface="Arial" panose="020B0604020202020204" pitchFamily="34" charset="0"/>
                <a:cs typeface="Arial" panose="020B0604020202020204" pitchFamily="34" charset="0"/>
              </a:rPr>
              <a:t>2015/16: </a:t>
            </a:r>
            <a:r>
              <a:rPr lang="en-US" sz="1800" b="1" dirty="0" smtClean="0">
                <a:solidFill>
                  <a:srgbClr val="FFFFFF"/>
                </a:solidFill>
                <a:latin typeface="Arial" panose="020B0604020202020204" pitchFamily="34" charset="0"/>
                <a:cs typeface="Arial" panose="020B0604020202020204" pitchFamily="34" charset="0"/>
              </a:rPr>
              <a:t>R87.8m</a:t>
            </a:r>
            <a:endParaRPr lang="en-ZA" sz="1800" b="1" dirty="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0206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001000" cy="609600"/>
          </a:xfrm>
        </p:spPr>
        <p:style>
          <a:lnRef idx="2">
            <a:schemeClr val="dk1"/>
          </a:lnRef>
          <a:fillRef idx="1">
            <a:schemeClr val="lt1"/>
          </a:fillRef>
          <a:effectRef idx="0">
            <a:schemeClr val="dk1"/>
          </a:effectRef>
          <a:fontRef idx="minor">
            <a:schemeClr val="dk1"/>
          </a:fontRef>
        </p:style>
        <p:txBody>
          <a:bodyPr/>
          <a:lstStyle/>
          <a:p>
            <a:r>
              <a:rPr lang="en-US" sz="1600" b="1" dirty="0" smtClean="0">
                <a:solidFill>
                  <a:srgbClr val="499200"/>
                </a:solidFill>
                <a:latin typeface="Arial" panose="020B0604020202020204" pitchFamily="34" charset="0"/>
                <a:cs typeface="Arial" panose="020B0604020202020204" pitchFamily="34" charset="0"/>
              </a:rPr>
              <a:t>ISP 2015/16 – OVERALL PERFORMANCE</a:t>
            </a:r>
            <a:endParaRPr lang="en-ZA" sz="1600" b="1" dirty="0">
              <a:solidFill>
                <a:srgbClr val="4992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F243F8C-CB4E-40AE-9A8C-F58A2A899F8B}" type="slidenum">
              <a:rPr lang="en-US" smtClean="0">
                <a:solidFill>
                  <a:srgbClr val="000000"/>
                </a:solidFill>
              </a:rPr>
              <a:pPr/>
              <a:t>52</a:t>
            </a:fld>
            <a:endParaRPr lang="en-US">
              <a:solidFill>
                <a:srgbClr val="000000"/>
              </a:solidFill>
            </a:endParaRPr>
          </a:p>
        </p:txBody>
      </p:sp>
      <p:sp>
        <p:nvSpPr>
          <p:cNvPr id="2" name="Oval 1"/>
          <p:cNvSpPr/>
          <p:nvPr/>
        </p:nvSpPr>
        <p:spPr bwMode="auto">
          <a:xfrm>
            <a:off x="2362200" y="5715000"/>
            <a:ext cx="5791200" cy="9906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b="1" dirty="0" smtClean="0">
                <a:solidFill>
                  <a:srgbClr val="000000"/>
                </a:solidFill>
                <a:latin typeface="Arial" panose="020B0604020202020204" pitchFamily="34" charset="0"/>
                <a:cs typeface="Arial" panose="020B0604020202020204" pitchFamily="34" charset="0"/>
              </a:rPr>
              <a:t>ISP contributed 90% of total value of approvals in the Broadening Participation and Industrial Innovation Cluster (BPIIC)</a:t>
            </a:r>
            <a:endParaRPr lang="en-ZA" sz="1400" b="1" dirty="0" smtClean="0">
              <a:solidFill>
                <a:srgbClr val="000000"/>
              </a:solidFill>
              <a:latin typeface="Arial" panose="020B0604020202020204" pitchFamily="34" charset="0"/>
              <a:cs typeface="Arial" panose="020B0604020202020204" pitchFamily="34" charset="0"/>
            </a:endParaRPr>
          </a:p>
        </p:txBody>
      </p:sp>
      <p:pic>
        <p:nvPicPr>
          <p:cNvPr id="9" name="Content Placeholder 9" descr="C:\Users\HMabena\AppData\Local\Microsoft\Windows\Temporary Internet Files\Content.IE5\WWEH51Q7\objetivos[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 y="839340"/>
            <a:ext cx="2114550" cy="1440160"/>
          </a:xfrm>
          <a:prstGeom prst="rect">
            <a:avLst/>
          </a:prstGeom>
          <a:noFill/>
          <a:ln>
            <a:noFill/>
          </a:ln>
        </p:spPr>
      </p:pic>
      <p:sp>
        <p:nvSpPr>
          <p:cNvPr id="11" name="Rectangle 10"/>
          <p:cNvSpPr/>
          <p:nvPr/>
        </p:nvSpPr>
        <p:spPr>
          <a:xfrm>
            <a:off x="928306" y="1698315"/>
            <a:ext cx="2085603" cy="968278"/>
          </a:xfrm>
          <a:prstGeom prst="rect">
            <a:avLst/>
          </a:prstGeom>
        </p:spPr>
        <p:txBody>
          <a:bodyPr wrap="square">
            <a:spAutoFit/>
          </a:bodyPr>
          <a:lstStyle/>
          <a:p>
            <a:pPr algn="ctr">
              <a:lnSpc>
                <a:spcPct val="118000"/>
              </a:lnSpc>
              <a:spcAft>
                <a:spcPts val="600"/>
              </a:spcAft>
            </a:pPr>
            <a:r>
              <a:rPr lang="en-ZA" kern="1400" dirty="0" smtClean="0">
                <a:solidFill>
                  <a:srgbClr val="FF0000"/>
                </a:solidFill>
                <a:latin typeface="Rockwell Condensed" panose="02060603050405020104" pitchFamily="18" charset="0"/>
                <a:ea typeface="Times New Roman"/>
                <a:cs typeface="Times New Roman"/>
              </a:rPr>
              <a:t>3</a:t>
            </a:r>
            <a:endParaRPr lang="en-ZA" kern="1400" dirty="0">
              <a:solidFill>
                <a:srgbClr val="FF0000"/>
              </a:solidFill>
              <a:latin typeface="Rockwell Condensed" panose="02060603050405020104" pitchFamily="18" charset="0"/>
              <a:ea typeface="Times New Roman"/>
              <a:cs typeface="Times New Roman"/>
            </a:endParaRPr>
          </a:p>
          <a:p>
            <a:pPr algn="ctr">
              <a:lnSpc>
                <a:spcPct val="118000"/>
              </a:lnSpc>
              <a:spcAft>
                <a:spcPts val="600"/>
              </a:spcAft>
            </a:pPr>
            <a:r>
              <a:rPr lang="en-ZA" sz="1800" b="1" kern="1400" dirty="0">
                <a:solidFill>
                  <a:srgbClr val="000000"/>
                </a:solidFill>
                <a:latin typeface="Rockwell Condensed" panose="02060603050405020104" pitchFamily="18" charset="0"/>
                <a:ea typeface="Times New Roman"/>
                <a:cs typeface="Times New Roman"/>
              </a:rPr>
              <a:t>Projects approved</a:t>
            </a:r>
            <a:endParaRPr lang="en-ZA" sz="1600" b="1" kern="1400" dirty="0">
              <a:solidFill>
                <a:srgbClr val="000000"/>
              </a:solidFill>
              <a:latin typeface="Rockwell Condensed" panose="02060603050405020104" pitchFamily="18" charset="0"/>
              <a:ea typeface="Times New Roman"/>
              <a:cs typeface="Times New Roman"/>
            </a:endParaRPr>
          </a:p>
        </p:txBody>
      </p:sp>
      <p:pic>
        <p:nvPicPr>
          <p:cNvPr id="15" name="Picture 14" descr="C:\Users\HMabena\AppData\Local\Microsoft\Windows\Temporary Internet Files\Content.IE5\P9FIBN49\job_openings[1].png"/>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26421" y="4441802"/>
            <a:ext cx="2160240" cy="1061314"/>
          </a:xfrm>
          <a:prstGeom prst="rect">
            <a:avLst/>
          </a:prstGeom>
          <a:noFill/>
          <a:ln>
            <a:noFill/>
          </a:ln>
        </p:spPr>
      </p:pic>
      <p:sp>
        <p:nvSpPr>
          <p:cNvPr id="16" name="Rectangle 15"/>
          <p:cNvSpPr/>
          <p:nvPr/>
        </p:nvSpPr>
        <p:spPr>
          <a:xfrm>
            <a:off x="6083052" y="4664027"/>
            <a:ext cx="2448272" cy="907941"/>
          </a:xfrm>
          <a:prstGeom prst="rect">
            <a:avLst/>
          </a:prstGeom>
        </p:spPr>
        <p:txBody>
          <a:bodyPr wrap="square">
            <a:spAutoFit/>
          </a:bodyPr>
          <a:lstStyle/>
          <a:p>
            <a:pPr algn="ctr">
              <a:spcAft>
                <a:spcPts val="600"/>
              </a:spcAft>
            </a:pPr>
            <a:r>
              <a:rPr lang="en-ZA" kern="1400" dirty="0" smtClean="0">
                <a:solidFill>
                  <a:srgbClr val="FF0000"/>
                </a:solidFill>
                <a:latin typeface="Rockwell Condensed" panose="02060603050405020104" pitchFamily="18" charset="0"/>
                <a:ea typeface="Times New Roman"/>
                <a:cs typeface="Times New Roman"/>
              </a:rPr>
              <a:t>1 261</a:t>
            </a:r>
          </a:p>
          <a:p>
            <a:pPr algn="ctr">
              <a:spcAft>
                <a:spcPts val="600"/>
              </a:spcAft>
            </a:pPr>
            <a:r>
              <a:rPr lang="en-ZA" kern="1400" dirty="0" smtClean="0">
                <a:solidFill>
                  <a:srgbClr val="000000"/>
                </a:solidFill>
                <a:latin typeface="Rockwell Condensed" panose="02060603050405020104" pitchFamily="18" charset="0"/>
                <a:ea typeface="Times New Roman"/>
                <a:cs typeface="Times New Roman"/>
              </a:rPr>
              <a:t>Actual Jobs</a:t>
            </a:r>
            <a:endParaRPr lang="en-ZA" sz="2000" kern="1400" dirty="0">
              <a:solidFill>
                <a:srgbClr val="000000"/>
              </a:solidFill>
              <a:latin typeface="Rockwell Condensed" panose="02060603050405020104" pitchFamily="18" charset="0"/>
              <a:ea typeface="Times New Roman"/>
              <a:cs typeface="Times New Roman"/>
            </a:endParaRPr>
          </a:p>
        </p:txBody>
      </p:sp>
      <p:pic>
        <p:nvPicPr>
          <p:cNvPr id="17" name="Picture 16" descr="C:\Users\RB\AppData\Local\Microsoft\Windows\Temporary Internet Files\Content.IE5\T8GE2JOG\8699758661_64fbe8cbd2_z[1].jpg"/>
          <p:cNvPicPr/>
          <p:nvPr/>
        </p:nvPicPr>
        <p:blipFill>
          <a:blip r:embed="rId5" cstate="print">
            <a:duotone>
              <a:prstClr val="black"/>
              <a:srgbClr val="FFCC99">
                <a:tint val="45000"/>
                <a:satMod val="400000"/>
              </a:srgbClr>
            </a:duotone>
            <a:extLst>
              <a:ext uri="{28A0092B-C50C-407E-A947-70E740481C1C}">
                <a14:useLocalDpi xmlns:a14="http://schemas.microsoft.com/office/drawing/2010/main" val="0"/>
              </a:ext>
            </a:extLst>
          </a:blip>
          <a:srcRect/>
          <a:stretch>
            <a:fillRect/>
          </a:stretch>
        </p:blipFill>
        <p:spPr bwMode="auto">
          <a:xfrm>
            <a:off x="5171493" y="3394382"/>
            <a:ext cx="1819275" cy="457200"/>
          </a:xfrm>
          <a:prstGeom prst="rect">
            <a:avLst/>
          </a:prstGeom>
          <a:noFill/>
          <a:ln>
            <a:noFill/>
          </a:ln>
        </p:spPr>
      </p:pic>
      <p:pic>
        <p:nvPicPr>
          <p:cNvPr id="18" name="Picture 17" descr="C:\Users\RB\AppData\Local\Microsoft\Windows\Temporary Internet Files\Content.IE5\0UPTTT1A\Factory.svg[1].png"/>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2926301"/>
            <a:ext cx="1924050" cy="1175648"/>
          </a:xfrm>
          <a:prstGeom prst="rect">
            <a:avLst/>
          </a:prstGeom>
          <a:noFill/>
          <a:ln>
            <a:noFill/>
          </a:ln>
        </p:spPr>
      </p:pic>
      <p:sp>
        <p:nvSpPr>
          <p:cNvPr id="19" name="Rectangle 18"/>
          <p:cNvSpPr/>
          <p:nvPr/>
        </p:nvSpPr>
        <p:spPr>
          <a:xfrm>
            <a:off x="2114549" y="3632976"/>
            <a:ext cx="1605825" cy="815608"/>
          </a:xfrm>
          <a:prstGeom prst="rect">
            <a:avLst/>
          </a:prstGeom>
        </p:spPr>
        <p:txBody>
          <a:bodyPr wrap="none">
            <a:spAutoFit/>
          </a:bodyPr>
          <a:lstStyle/>
          <a:p>
            <a:pPr algn="ctr">
              <a:spcAft>
                <a:spcPts val="600"/>
              </a:spcAft>
            </a:pPr>
            <a:r>
              <a:rPr lang="en-ZA" kern="1400" dirty="0" smtClean="0">
                <a:solidFill>
                  <a:srgbClr val="FF0000"/>
                </a:solidFill>
                <a:latin typeface="Rockwell Condensed" panose="02060603050405020104" pitchFamily="18" charset="0"/>
                <a:ea typeface="Times New Roman"/>
                <a:cs typeface="Times New Roman"/>
              </a:rPr>
              <a:t>R74.8 million</a:t>
            </a:r>
          </a:p>
          <a:p>
            <a:pPr algn="ctr">
              <a:spcAft>
                <a:spcPts val="600"/>
              </a:spcAft>
            </a:pPr>
            <a:r>
              <a:rPr lang="en-ZA" b="1" kern="1400" dirty="0" smtClean="0">
                <a:solidFill>
                  <a:srgbClr val="000000"/>
                </a:solidFill>
                <a:latin typeface="Rockwell Condensed" panose="02060603050405020104" pitchFamily="18" charset="0"/>
                <a:ea typeface="Times New Roman"/>
                <a:cs typeface="Times New Roman"/>
              </a:rPr>
              <a:t>Grant Approved</a:t>
            </a:r>
            <a:endParaRPr lang="en-ZA" sz="2000" kern="1400" dirty="0">
              <a:solidFill>
                <a:srgbClr val="000000"/>
              </a:solidFill>
              <a:latin typeface="Rockwell Condensed" panose="02060603050405020104" pitchFamily="18" charset="0"/>
              <a:ea typeface="Times New Roman"/>
              <a:cs typeface="Times New Roman"/>
            </a:endParaRPr>
          </a:p>
        </p:txBody>
      </p:sp>
      <p:pic>
        <p:nvPicPr>
          <p:cNvPr id="20" name="Picture 19" descr="C:\Users\HMabena\AppData\Local\Microsoft\Windows\Temporary Internet Files\Content.IE5\9QTZHVFZ\Money_tree[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1259" y="823803"/>
            <a:ext cx="2143125" cy="991564"/>
          </a:xfrm>
          <a:prstGeom prst="rect">
            <a:avLst/>
          </a:prstGeom>
          <a:noFill/>
          <a:ln>
            <a:noFill/>
          </a:ln>
        </p:spPr>
      </p:pic>
      <p:sp>
        <p:nvSpPr>
          <p:cNvPr id="21" name="Content Placeholder 6"/>
          <p:cNvSpPr txBox="1">
            <a:spLocks/>
          </p:cNvSpPr>
          <p:nvPr/>
        </p:nvSpPr>
        <p:spPr bwMode="auto">
          <a:xfrm>
            <a:off x="6515100" y="483416"/>
            <a:ext cx="2016224" cy="126188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ZA" sz="2800" kern="0" dirty="0" smtClean="0">
              <a:solidFill>
                <a:srgbClr val="000000"/>
              </a:solidFill>
              <a:latin typeface="Rockwell Condensed" pitchFamily="18" charset="0"/>
            </a:endParaRPr>
          </a:p>
          <a:p>
            <a:pPr marL="0" indent="0" algn="ctr">
              <a:buFontTx/>
              <a:buNone/>
            </a:pPr>
            <a:r>
              <a:rPr lang="en-ZA" sz="2400" kern="0" dirty="0" smtClean="0">
                <a:solidFill>
                  <a:srgbClr val="FF0000"/>
                </a:solidFill>
                <a:latin typeface="Rockwell Condensed" pitchFamily="18" charset="0"/>
              </a:rPr>
              <a:t>R87.8 million</a:t>
            </a:r>
          </a:p>
          <a:p>
            <a:pPr marL="0" indent="0" algn="ctr">
              <a:buFontTx/>
              <a:buNone/>
            </a:pPr>
            <a:r>
              <a:rPr lang="en-ZA" sz="1600" b="1" kern="0" dirty="0" smtClean="0">
                <a:solidFill>
                  <a:srgbClr val="000000"/>
                </a:solidFill>
                <a:latin typeface="Rockwell Condensed" pitchFamily="18" charset="0"/>
              </a:rPr>
              <a:t>Actual Investment</a:t>
            </a:r>
            <a:endParaRPr lang="en-ZA" sz="1600" b="1" kern="0" dirty="0">
              <a:solidFill>
                <a:srgbClr val="000000"/>
              </a:solidFill>
              <a:latin typeface="Rockwell Condensed" pitchFamily="18" charset="0"/>
            </a:endParaRPr>
          </a:p>
        </p:txBody>
      </p:sp>
      <p:pic>
        <p:nvPicPr>
          <p:cNvPr id="22" name="Picture 21" descr="C:\Users\HMabena\AppData\Local\Microsoft\Windows\Temporary Internet Files\Content.IE5\WWEH51Q7\clip-artSuccess[1].jpg"/>
          <p:cNvPicPr/>
          <p:nvPr/>
        </p:nvPicPr>
        <p:blipFill>
          <a:blip r:embed="rId8">
            <a:extLst>
              <a:ext uri="{28A0092B-C50C-407E-A947-70E740481C1C}">
                <a14:useLocalDpi xmlns:a14="http://schemas.microsoft.com/office/drawing/2010/main" val="0"/>
              </a:ext>
            </a:extLst>
          </a:blip>
          <a:srcRect/>
          <a:stretch>
            <a:fillRect/>
          </a:stretch>
        </p:blipFill>
        <p:spPr bwMode="auto">
          <a:xfrm>
            <a:off x="3267655" y="1629534"/>
            <a:ext cx="1922888" cy="1105841"/>
          </a:xfrm>
          <a:prstGeom prst="rect">
            <a:avLst/>
          </a:prstGeom>
          <a:noFill/>
          <a:ln>
            <a:noFill/>
          </a:ln>
        </p:spPr>
      </p:pic>
      <p:sp>
        <p:nvSpPr>
          <p:cNvPr id="23" name="Rectangle 22"/>
          <p:cNvSpPr/>
          <p:nvPr/>
        </p:nvSpPr>
        <p:spPr>
          <a:xfrm>
            <a:off x="4167015" y="2341740"/>
            <a:ext cx="2550131" cy="846386"/>
          </a:xfrm>
          <a:prstGeom prst="rect">
            <a:avLst/>
          </a:prstGeom>
        </p:spPr>
        <p:txBody>
          <a:bodyPr wrap="square">
            <a:spAutoFit/>
          </a:bodyPr>
          <a:lstStyle/>
          <a:p>
            <a:pPr algn="ctr">
              <a:spcAft>
                <a:spcPts val="600"/>
              </a:spcAft>
            </a:pPr>
            <a:r>
              <a:rPr lang="en-ZA" sz="2000" kern="1400" dirty="0" smtClean="0">
                <a:solidFill>
                  <a:srgbClr val="FF0000"/>
                </a:solidFill>
                <a:latin typeface="Rockwell Condensed" panose="02060603050405020104" pitchFamily="18" charset="0"/>
                <a:ea typeface="Times New Roman"/>
                <a:cs typeface="Times New Roman"/>
              </a:rPr>
              <a:t>294</a:t>
            </a:r>
            <a:endParaRPr lang="en-ZA" sz="2000" kern="1400" dirty="0">
              <a:solidFill>
                <a:srgbClr val="FF0000"/>
              </a:solidFill>
              <a:latin typeface="Rockwell Condensed" panose="02060603050405020104" pitchFamily="18" charset="0"/>
              <a:ea typeface="Times New Roman"/>
              <a:cs typeface="Times New Roman"/>
            </a:endParaRPr>
          </a:p>
          <a:p>
            <a:pPr algn="ctr">
              <a:spcAft>
                <a:spcPts val="600"/>
              </a:spcAft>
            </a:pPr>
            <a:r>
              <a:rPr lang="en-ZA" sz="2000" b="1" kern="1400" dirty="0" smtClean="0">
                <a:solidFill>
                  <a:srgbClr val="000000"/>
                </a:solidFill>
                <a:latin typeface="Rockwell Condensed" panose="02060603050405020104" pitchFamily="18" charset="0"/>
                <a:ea typeface="Times New Roman"/>
                <a:cs typeface="Times New Roman"/>
              </a:rPr>
              <a:t>SMMEs </a:t>
            </a:r>
            <a:r>
              <a:rPr lang="en-ZA" b="1" kern="1400" dirty="0" smtClean="0">
                <a:solidFill>
                  <a:srgbClr val="000000"/>
                </a:solidFill>
                <a:latin typeface="Rockwell Condensed" panose="02060603050405020104" pitchFamily="18" charset="0"/>
                <a:ea typeface="Times New Roman"/>
                <a:cs typeface="Times New Roman"/>
              </a:rPr>
              <a:t>Supported</a:t>
            </a:r>
            <a:endParaRPr lang="en-ZA" sz="1800" kern="1400" dirty="0">
              <a:solidFill>
                <a:srgbClr val="000000"/>
              </a:solidFill>
              <a:latin typeface="Rockwell Condensed" panose="02060603050405020104" pitchFamily="18" charset="0"/>
              <a:ea typeface="Times New Roman"/>
              <a:cs typeface="Times New Roman"/>
            </a:endParaRPr>
          </a:p>
        </p:txBody>
      </p:sp>
      <p:sp>
        <p:nvSpPr>
          <p:cNvPr id="24" name="Rectangle 23"/>
          <p:cNvSpPr/>
          <p:nvPr/>
        </p:nvSpPr>
        <p:spPr>
          <a:xfrm>
            <a:off x="6731058" y="3365718"/>
            <a:ext cx="1859437" cy="907941"/>
          </a:xfrm>
          <a:prstGeom prst="rect">
            <a:avLst/>
          </a:prstGeom>
        </p:spPr>
        <p:txBody>
          <a:bodyPr wrap="square">
            <a:spAutoFit/>
          </a:bodyPr>
          <a:lstStyle/>
          <a:p>
            <a:pPr algn="ctr">
              <a:spcAft>
                <a:spcPts val="600"/>
              </a:spcAft>
            </a:pPr>
            <a:r>
              <a:rPr lang="en-ZA" kern="1400" dirty="0" smtClean="0">
                <a:solidFill>
                  <a:srgbClr val="FF0000"/>
                </a:solidFill>
                <a:latin typeface="Rockwell Condensed" panose="02060603050405020104" pitchFamily="18" charset="0"/>
                <a:ea typeface="Times New Roman"/>
                <a:cs typeface="Times New Roman"/>
              </a:rPr>
              <a:t>R43.9 million</a:t>
            </a:r>
          </a:p>
          <a:p>
            <a:pPr algn="ctr">
              <a:spcAft>
                <a:spcPts val="600"/>
              </a:spcAft>
            </a:pPr>
            <a:r>
              <a:rPr lang="en-ZA" kern="1400" dirty="0" smtClean="0">
                <a:solidFill>
                  <a:srgbClr val="000000"/>
                </a:solidFill>
                <a:latin typeface="Rockwell Condensed" panose="02060603050405020104" pitchFamily="18" charset="0"/>
                <a:ea typeface="Times New Roman"/>
                <a:cs typeface="Times New Roman"/>
              </a:rPr>
              <a:t>Claims Disbursed</a:t>
            </a:r>
            <a:endParaRPr lang="en-ZA" sz="2000" kern="1400" dirty="0">
              <a:solidFill>
                <a:srgbClr val="000000"/>
              </a:solidFill>
              <a:latin typeface="Rockwell Condensed" panose="02060603050405020104" pitchFamily="18" charset="0"/>
              <a:ea typeface="Times New Roman"/>
              <a:cs typeface="Times New Roman"/>
            </a:endParaRPr>
          </a:p>
        </p:txBody>
      </p:sp>
    </p:spTree>
    <p:extLst>
      <p:ext uri="{BB962C8B-B14F-4D97-AF65-F5344CB8AC3E}">
        <p14:creationId xmlns:p14="http://schemas.microsoft.com/office/powerpoint/2010/main" val="2599692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648"/>
            <a:ext cx="8352295" cy="581391"/>
          </a:xfrm>
        </p:spPr>
        <p:style>
          <a:lnRef idx="2">
            <a:schemeClr val="accent4"/>
          </a:lnRef>
          <a:fillRef idx="1">
            <a:schemeClr val="lt1"/>
          </a:fillRef>
          <a:effectRef idx="0">
            <a:schemeClr val="accent4"/>
          </a:effectRef>
          <a:fontRef idx="minor">
            <a:schemeClr val="dk1"/>
          </a:fontRef>
        </p:style>
        <p:txBody>
          <a:bodyPr/>
          <a:lstStyle/>
          <a:p>
            <a:r>
              <a:rPr lang="en-US" sz="1600" b="1" dirty="0" smtClean="0">
                <a:solidFill>
                  <a:srgbClr val="499200"/>
                </a:solidFill>
                <a:latin typeface="Arial Black" panose="020B0A04020102020204" pitchFamily="34" charset="0"/>
                <a:cs typeface="Arial" pitchFamily="34" charset="0"/>
              </a:rPr>
              <a:t>ISP PERFORMANCE: </a:t>
            </a:r>
            <a:r>
              <a:rPr lang="en-US" sz="1600" dirty="0" smtClean="0">
                <a:solidFill>
                  <a:srgbClr val="499200"/>
                </a:solidFill>
                <a:latin typeface="Arial Black" panose="020B0A04020102020204" pitchFamily="34" charset="0"/>
                <a:cs typeface="Arial" pitchFamily="34" charset="0"/>
              </a:rPr>
              <a:t>Projects Approved</a:t>
            </a:r>
            <a:endParaRPr lang="en-ZA" sz="1600" dirty="0">
              <a:solidFill>
                <a:srgbClr val="499200"/>
              </a:solidFill>
              <a:latin typeface="Arial Black" panose="020B0A04020102020204"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53</a:t>
            </a:fld>
            <a:endParaRPr lang="en-US">
              <a:solidFill>
                <a:srgbClr val="000000"/>
              </a:solidFill>
            </a:endParaRPr>
          </a:p>
        </p:txBody>
      </p:sp>
      <p:pic>
        <p:nvPicPr>
          <p:cNvPr id="2067" name="Picture 19"/>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31640" y="2348880"/>
            <a:ext cx="2592288" cy="1584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1">
            <a:schemeClr val="accent3"/>
          </a:lnRef>
          <a:fillRef idx="3">
            <a:schemeClr val="accent3"/>
          </a:fillRef>
          <a:effectRef idx="2">
            <a:schemeClr val="accent3"/>
          </a:effectRef>
          <a:fontRef idx="minor">
            <a:schemeClr val="lt1"/>
          </a:fontRef>
        </p:style>
      </p:pic>
      <p:sp>
        <p:nvSpPr>
          <p:cNvPr id="2071" name="Rectangle 2070"/>
          <p:cNvSpPr/>
          <p:nvPr/>
        </p:nvSpPr>
        <p:spPr bwMode="auto">
          <a:xfrm>
            <a:off x="3671018" y="1402400"/>
            <a:ext cx="1542736" cy="326595"/>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algn="ctr"/>
            <a:r>
              <a:rPr lang="en-ZA" sz="1600" dirty="0" smtClean="0">
                <a:solidFill>
                  <a:srgbClr val="000000"/>
                </a:solidFill>
              </a:rPr>
              <a:t>    </a:t>
            </a:r>
            <a:r>
              <a:rPr lang="en-ZA" sz="1100" b="1" dirty="0" smtClean="0">
                <a:solidFill>
                  <a:srgbClr val="000000"/>
                </a:solidFill>
                <a:latin typeface="Arial" panose="020B0604020202020204" pitchFamily="34" charset="0"/>
                <a:cs typeface="Arial" panose="020B0604020202020204" pitchFamily="34" charset="0"/>
              </a:rPr>
              <a:t>Gauteng  = </a:t>
            </a:r>
            <a:r>
              <a:rPr lang="en-ZA" sz="1100" b="1" dirty="0" smtClean="0">
                <a:solidFill>
                  <a:srgbClr val="FF0000"/>
                </a:solidFill>
                <a:latin typeface="Arial" panose="020B0604020202020204" pitchFamily="34" charset="0"/>
                <a:cs typeface="Arial" panose="020B0604020202020204" pitchFamily="34" charset="0"/>
              </a:rPr>
              <a:t>1</a:t>
            </a:r>
            <a:endParaRPr lang="en-ZA" sz="2000" b="1" dirty="0" smtClean="0">
              <a:solidFill>
                <a:srgbClr val="000000"/>
              </a:solidFill>
              <a:latin typeface="Arial" panose="020B0604020202020204" pitchFamily="34" charset="0"/>
              <a:cs typeface="Arial" panose="020B0604020202020204" pitchFamily="34" charset="0"/>
            </a:endParaRPr>
          </a:p>
        </p:txBody>
      </p:sp>
      <p:cxnSp>
        <p:nvCxnSpPr>
          <p:cNvPr id="2073" name="Straight Arrow Connector 2072"/>
          <p:cNvCxnSpPr/>
          <p:nvPr/>
        </p:nvCxnSpPr>
        <p:spPr bwMode="auto">
          <a:xfrm flipH="1">
            <a:off x="3124200" y="1728616"/>
            <a:ext cx="799728" cy="9136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77" name="Rectangle 2076"/>
          <p:cNvSpPr/>
          <p:nvPr/>
        </p:nvSpPr>
        <p:spPr bwMode="auto">
          <a:xfrm>
            <a:off x="3618172" y="4357599"/>
            <a:ext cx="1616306" cy="372477"/>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r>
              <a:rPr lang="en-ZA" sz="1600" dirty="0" smtClean="0">
                <a:solidFill>
                  <a:srgbClr val="000000"/>
                </a:solidFill>
              </a:rPr>
              <a:t>       </a:t>
            </a:r>
            <a:r>
              <a:rPr lang="en-ZA" sz="1100" b="1" dirty="0" smtClean="0">
                <a:solidFill>
                  <a:srgbClr val="000000"/>
                </a:solidFill>
                <a:latin typeface="Arial" panose="020B0604020202020204" pitchFamily="34" charset="0"/>
                <a:cs typeface="Arial" panose="020B0604020202020204" pitchFamily="34" charset="0"/>
              </a:rPr>
              <a:t>North West = </a:t>
            </a:r>
            <a:r>
              <a:rPr lang="en-ZA" sz="1100" b="1" dirty="0" smtClean="0">
                <a:solidFill>
                  <a:srgbClr val="FF0000"/>
                </a:solidFill>
              </a:rPr>
              <a:t>1</a:t>
            </a:r>
            <a:endParaRPr lang="en-ZA" sz="1100" b="1" dirty="0" smtClean="0">
              <a:solidFill>
                <a:srgbClr val="000000"/>
              </a:solidFill>
            </a:endParaRPr>
          </a:p>
        </p:txBody>
      </p:sp>
      <p:cxnSp>
        <p:nvCxnSpPr>
          <p:cNvPr id="2079" name="Straight Arrow Connector 2078"/>
          <p:cNvCxnSpPr>
            <a:stCxn id="2077" idx="0"/>
          </p:cNvCxnSpPr>
          <p:nvPr/>
        </p:nvCxnSpPr>
        <p:spPr bwMode="auto">
          <a:xfrm flipH="1" flipV="1">
            <a:off x="3427026" y="3528833"/>
            <a:ext cx="999299" cy="8287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83" name="Rectangle 2082"/>
          <p:cNvSpPr/>
          <p:nvPr/>
        </p:nvSpPr>
        <p:spPr bwMode="auto">
          <a:xfrm>
            <a:off x="68320" y="4357599"/>
            <a:ext cx="1644214" cy="372477"/>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r>
              <a:rPr lang="en-ZA" sz="1600" b="1" dirty="0" smtClean="0">
                <a:solidFill>
                  <a:srgbClr val="FF0000"/>
                </a:solidFill>
              </a:rPr>
              <a:t>     </a:t>
            </a:r>
            <a:r>
              <a:rPr lang="en-ZA" sz="1100" b="1" dirty="0" smtClean="0">
                <a:solidFill>
                  <a:srgbClr val="000000"/>
                </a:solidFill>
                <a:latin typeface="Arial" panose="020B0604020202020204" pitchFamily="34" charset="0"/>
                <a:cs typeface="Arial" panose="020B0604020202020204" pitchFamily="34" charset="0"/>
              </a:rPr>
              <a:t>Eastern Cape = </a:t>
            </a:r>
            <a:r>
              <a:rPr lang="en-ZA" sz="1100" b="1" dirty="0" smtClean="0">
                <a:solidFill>
                  <a:srgbClr val="FF0000"/>
                </a:solidFill>
                <a:latin typeface="Arial" panose="020B0604020202020204" pitchFamily="34" charset="0"/>
                <a:cs typeface="Arial" panose="020B0604020202020204" pitchFamily="34" charset="0"/>
              </a:rPr>
              <a:t>2</a:t>
            </a:r>
            <a:endParaRPr lang="en-ZA" sz="1100" b="1" dirty="0" smtClean="0">
              <a:solidFill>
                <a:srgbClr val="000000"/>
              </a:solidFill>
              <a:latin typeface="Arial" panose="020B0604020202020204" pitchFamily="34" charset="0"/>
              <a:cs typeface="Arial" panose="020B0604020202020204" pitchFamily="34" charset="0"/>
            </a:endParaRPr>
          </a:p>
        </p:txBody>
      </p:sp>
      <p:cxnSp>
        <p:nvCxnSpPr>
          <p:cNvPr id="2085" name="Straight Arrow Connector 2084"/>
          <p:cNvCxnSpPr/>
          <p:nvPr/>
        </p:nvCxnSpPr>
        <p:spPr bwMode="auto">
          <a:xfrm flipV="1">
            <a:off x="1266786" y="3501009"/>
            <a:ext cx="496901" cy="8565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88" name="Rectangle 2087"/>
          <p:cNvSpPr/>
          <p:nvPr/>
        </p:nvSpPr>
        <p:spPr bwMode="auto">
          <a:xfrm>
            <a:off x="157137" y="1425625"/>
            <a:ext cx="1606550" cy="36004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algn="ctr"/>
            <a:r>
              <a:rPr lang="en-ZA" sz="1100" b="1" dirty="0" smtClean="0">
                <a:solidFill>
                  <a:srgbClr val="000000"/>
                </a:solidFill>
                <a:latin typeface="Arial" panose="020B0604020202020204" pitchFamily="34" charset="0"/>
                <a:cs typeface="Arial" panose="020B0604020202020204" pitchFamily="34" charset="0"/>
              </a:rPr>
              <a:t>Western Cape = </a:t>
            </a:r>
            <a:r>
              <a:rPr lang="en-ZA" sz="1100" b="1" dirty="0" smtClean="0">
                <a:solidFill>
                  <a:srgbClr val="FF0000"/>
                </a:solidFill>
                <a:latin typeface="Arial" panose="020B0604020202020204" pitchFamily="34" charset="0"/>
                <a:cs typeface="Arial" panose="020B0604020202020204" pitchFamily="34" charset="0"/>
              </a:rPr>
              <a:t>2</a:t>
            </a:r>
            <a:endParaRPr lang="en-ZA" sz="1100" b="1" dirty="0" smtClean="0">
              <a:solidFill>
                <a:srgbClr val="000000"/>
              </a:solidFill>
              <a:latin typeface="Arial" panose="020B0604020202020204" pitchFamily="34" charset="0"/>
              <a:cs typeface="Arial" panose="020B0604020202020204" pitchFamily="34" charset="0"/>
            </a:endParaRPr>
          </a:p>
        </p:txBody>
      </p:sp>
      <p:cxnSp>
        <p:nvCxnSpPr>
          <p:cNvPr id="2090" name="Straight Arrow Connector 2089"/>
          <p:cNvCxnSpPr/>
          <p:nvPr/>
        </p:nvCxnSpPr>
        <p:spPr bwMode="auto">
          <a:xfrm>
            <a:off x="1588022" y="1808347"/>
            <a:ext cx="465155" cy="8339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96" name="7-Point Star 2095"/>
          <p:cNvSpPr/>
          <p:nvPr/>
        </p:nvSpPr>
        <p:spPr bwMode="auto">
          <a:xfrm>
            <a:off x="6084168" y="2391102"/>
            <a:ext cx="2725327" cy="1442735"/>
          </a:xfrm>
          <a:prstGeom prst="star7">
            <a:avLst/>
          </a:prstGeom>
          <a:solidFill>
            <a:srgbClr val="FFFF00"/>
          </a:solidFill>
          <a:ln>
            <a:headEnd type="none" w="med" len="med"/>
            <a:tailEnd type="none" w="med" len="med"/>
          </a:ln>
          <a:effectLst>
            <a:glow rad="139700">
              <a:schemeClr val="accent4">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ZA" sz="1600" b="1" dirty="0" smtClean="0">
                <a:solidFill>
                  <a:srgbClr val="000000"/>
                </a:solidFill>
              </a:rPr>
              <a:t>    </a:t>
            </a:r>
            <a:r>
              <a:rPr lang="en-ZA" sz="1600" b="1" dirty="0" smtClean="0">
                <a:solidFill>
                  <a:srgbClr val="000000"/>
                </a:solidFill>
                <a:latin typeface="Arial" panose="020B0604020202020204" pitchFamily="34" charset="0"/>
                <a:cs typeface="Arial" panose="020B0604020202020204" pitchFamily="34" charset="0"/>
              </a:rPr>
              <a:t>2015/16</a:t>
            </a:r>
          </a:p>
          <a:p>
            <a:pPr algn="ctr"/>
            <a:endParaRPr lang="en-ZA" sz="1600" dirty="0">
              <a:solidFill>
                <a:srgbClr val="FFFFFF"/>
              </a:solidFill>
              <a:latin typeface="Arial" panose="020B0604020202020204" pitchFamily="34" charset="0"/>
              <a:cs typeface="Arial" panose="020B0604020202020204" pitchFamily="34" charset="0"/>
            </a:endParaRPr>
          </a:p>
          <a:p>
            <a:pPr algn="ctr"/>
            <a:r>
              <a:rPr lang="en-ZA" sz="1600" b="1" dirty="0" smtClean="0">
                <a:solidFill>
                  <a:srgbClr val="000000"/>
                </a:solidFill>
                <a:latin typeface="Arial" panose="020B0604020202020204" pitchFamily="34" charset="0"/>
                <a:cs typeface="Arial" panose="020B0604020202020204" pitchFamily="34" charset="0"/>
              </a:rPr>
              <a:t>    = </a:t>
            </a:r>
          </a:p>
          <a:p>
            <a:pPr algn="ctr"/>
            <a:r>
              <a:rPr lang="en-ZA" sz="1600" b="1" dirty="0">
                <a:solidFill>
                  <a:srgbClr val="000000"/>
                </a:solidFill>
                <a:latin typeface="Arial" panose="020B0604020202020204" pitchFamily="34" charset="0"/>
                <a:cs typeface="Arial" panose="020B0604020202020204" pitchFamily="34" charset="0"/>
              </a:rPr>
              <a:t> </a:t>
            </a:r>
            <a:r>
              <a:rPr lang="en-ZA" sz="1600" b="1" dirty="0" smtClean="0">
                <a:solidFill>
                  <a:srgbClr val="000000"/>
                </a:solidFill>
                <a:latin typeface="Arial" panose="020B0604020202020204" pitchFamily="34" charset="0"/>
                <a:cs typeface="Arial" panose="020B0604020202020204" pitchFamily="34" charset="0"/>
              </a:rPr>
              <a:t>   3</a:t>
            </a:r>
          </a:p>
          <a:p>
            <a:r>
              <a:rPr lang="en-ZA" sz="1600" dirty="0">
                <a:solidFill>
                  <a:srgbClr val="FFFFFF"/>
                </a:solidFill>
              </a:rPr>
              <a:t> </a:t>
            </a:r>
            <a:r>
              <a:rPr lang="en-ZA" sz="1600" dirty="0" smtClean="0">
                <a:solidFill>
                  <a:srgbClr val="FFFFFF"/>
                </a:solidFill>
              </a:rPr>
              <a:t>     </a:t>
            </a:r>
            <a:r>
              <a:rPr lang="en-ZA" sz="1600" b="1" dirty="0" smtClean="0">
                <a:solidFill>
                  <a:srgbClr val="FFFFFF"/>
                </a:solidFill>
              </a:rPr>
              <a:t> </a:t>
            </a:r>
            <a:r>
              <a:rPr lang="en-ZA" sz="1600" b="1" dirty="0" smtClean="0">
                <a:solidFill>
                  <a:srgbClr val="000000"/>
                </a:solidFill>
              </a:rPr>
              <a:t> </a:t>
            </a:r>
          </a:p>
        </p:txBody>
      </p:sp>
      <p:sp>
        <p:nvSpPr>
          <p:cNvPr id="2097" name="Rectangle 2096"/>
          <p:cNvSpPr/>
          <p:nvPr/>
        </p:nvSpPr>
        <p:spPr bwMode="auto">
          <a:xfrm>
            <a:off x="6629400" y="1294292"/>
            <a:ext cx="1981199" cy="322278"/>
          </a:xfrm>
          <a:prstGeom prst="rect">
            <a:avLst/>
          </a:prstGeom>
          <a:solidFill>
            <a:srgbClr val="FFFF00"/>
          </a:solidFill>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r>
              <a:rPr lang="en-ZA" sz="1600" b="1" dirty="0" smtClean="0">
                <a:solidFill>
                  <a:srgbClr val="FF0000"/>
                </a:solidFill>
              </a:rPr>
              <a:t>      </a:t>
            </a:r>
            <a:r>
              <a:rPr lang="en-ZA" sz="1100" b="1" dirty="0" smtClean="0">
                <a:solidFill>
                  <a:srgbClr val="000000"/>
                </a:solidFill>
                <a:latin typeface="Arial" panose="020B0604020202020204" pitchFamily="34" charset="0"/>
                <a:cs typeface="Arial" panose="020B0604020202020204" pitchFamily="34" charset="0"/>
              </a:rPr>
              <a:t>Gauteng =</a:t>
            </a:r>
            <a:r>
              <a:rPr lang="en-ZA" sz="1100" b="1" dirty="0" smtClean="0">
                <a:solidFill>
                  <a:srgbClr val="FF0000"/>
                </a:solidFill>
                <a:latin typeface="Arial" panose="020B0604020202020204" pitchFamily="34" charset="0"/>
                <a:cs typeface="Arial" panose="020B0604020202020204" pitchFamily="34" charset="0"/>
              </a:rPr>
              <a:t> 2</a:t>
            </a:r>
          </a:p>
        </p:txBody>
      </p:sp>
      <p:sp>
        <p:nvSpPr>
          <p:cNvPr id="2098" name="Rectangle 2097"/>
          <p:cNvSpPr/>
          <p:nvPr/>
        </p:nvSpPr>
        <p:spPr bwMode="auto">
          <a:xfrm>
            <a:off x="6477000" y="4625688"/>
            <a:ext cx="2133600" cy="335353"/>
          </a:xfrm>
          <a:prstGeom prst="rect">
            <a:avLst/>
          </a:prstGeom>
          <a:solidFill>
            <a:srgbClr val="FFFF00"/>
          </a:solidFill>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r>
              <a:rPr lang="en-ZA" sz="1600" dirty="0" smtClean="0">
                <a:solidFill>
                  <a:srgbClr val="000000"/>
                </a:solidFill>
              </a:rPr>
              <a:t>       </a:t>
            </a:r>
            <a:r>
              <a:rPr lang="en-ZA" sz="1200" b="1" dirty="0" smtClean="0">
                <a:solidFill>
                  <a:srgbClr val="000000"/>
                </a:solidFill>
                <a:latin typeface="Arial" panose="020B0604020202020204" pitchFamily="34" charset="0"/>
                <a:cs typeface="Arial" panose="020B0604020202020204" pitchFamily="34" charset="0"/>
              </a:rPr>
              <a:t>KwaZulu-Natal =</a:t>
            </a:r>
            <a:r>
              <a:rPr lang="en-ZA" sz="1200" b="1" dirty="0" smtClean="0">
                <a:solidFill>
                  <a:srgbClr val="FF0000"/>
                </a:solidFill>
                <a:latin typeface="Arial" panose="020B0604020202020204" pitchFamily="34" charset="0"/>
                <a:cs typeface="Arial" panose="020B0604020202020204" pitchFamily="34" charset="0"/>
              </a:rPr>
              <a:t> 1</a:t>
            </a:r>
            <a:endParaRPr lang="en-ZA" sz="1200" b="1" dirty="0" smtClean="0">
              <a:solidFill>
                <a:srgbClr val="000000"/>
              </a:solidFill>
              <a:latin typeface="Arial" panose="020B0604020202020204" pitchFamily="34" charset="0"/>
              <a:cs typeface="Arial" panose="020B0604020202020204" pitchFamily="34" charset="0"/>
            </a:endParaRPr>
          </a:p>
        </p:txBody>
      </p:sp>
      <p:cxnSp>
        <p:nvCxnSpPr>
          <p:cNvPr id="2100" name="Straight Arrow Connector 2099"/>
          <p:cNvCxnSpPr/>
          <p:nvPr/>
        </p:nvCxnSpPr>
        <p:spPr bwMode="auto">
          <a:xfrm>
            <a:off x="7549660" y="1672420"/>
            <a:ext cx="28855" cy="8204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04" name="Straight Arrow Connector 2103"/>
          <p:cNvCxnSpPr>
            <a:stCxn id="2098" idx="0"/>
          </p:cNvCxnSpPr>
          <p:nvPr/>
        </p:nvCxnSpPr>
        <p:spPr bwMode="auto">
          <a:xfrm flipV="1">
            <a:off x="7543800" y="3678490"/>
            <a:ext cx="37110" cy="9471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50867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54</a:t>
            </a:fld>
            <a:endParaRPr lang="en-US">
              <a:solidFill>
                <a:srgbClr val="000000"/>
              </a:solidFill>
            </a:endParaRPr>
          </a:p>
        </p:txBody>
      </p:sp>
      <p:sp>
        <p:nvSpPr>
          <p:cNvPr id="5" name="Title 1"/>
          <p:cNvSpPr>
            <a:spLocks noGrp="1"/>
          </p:cNvSpPr>
          <p:nvPr>
            <p:ph type="title"/>
          </p:nvPr>
        </p:nvSpPr>
        <p:spPr>
          <a:xfrm>
            <a:off x="381000" y="304800"/>
            <a:ext cx="8458200" cy="685800"/>
          </a:xfrm>
        </p:spPr>
        <p:style>
          <a:lnRef idx="2">
            <a:schemeClr val="accent4"/>
          </a:lnRef>
          <a:fillRef idx="1">
            <a:schemeClr val="lt1"/>
          </a:fillRef>
          <a:effectRef idx="0">
            <a:schemeClr val="accent4"/>
          </a:effectRef>
          <a:fontRef idx="minor">
            <a:schemeClr val="dk1"/>
          </a:fontRef>
        </p:style>
        <p:txBody>
          <a:bodyPr/>
          <a:lstStyle/>
          <a:p>
            <a:r>
              <a:rPr lang="en-US" sz="2400" b="1" dirty="0" smtClean="0">
                <a:latin typeface="Arial" pitchFamily="34" charset="0"/>
                <a:cs typeface="Arial" pitchFamily="34" charset="0"/>
              </a:rPr>
              <a:t>ISP PROVINCIAL APPROVALS: </a:t>
            </a:r>
            <a:r>
              <a:rPr lang="en-US" sz="2400" dirty="0" smtClean="0">
                <a:latin typeface="Arial" pitchFamily="34" charset="0"/>
                <a:cs typeface="Arial" pitchFamily="34" charset="0"/>
              </a:rPr>
              <a:t>Grant Approved </a:t>
            </a:r>
            <a:endParaRPr lang="en-ZA" sz="2400" dirty="0">
              <a:latin typeface="Arial" pitchFamily="34" charset="0"/>
              <a:cs typeface="Arial" pitchFamily="34"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407638652"/>
              </p:ext>
            </p:extLst>
          </p:nvPr>
        </p:nvGraphicFramePr>
        <p:xfrm>
          <a:off x="381000" y="1143000"/>
          <a:ext cx="8458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147862" y="5638800"/>
            <a:ext cx="6691338" cy="307777"/>
          </a:xfrm>
          <a:prstGeom prst="rect">
            <a:avLst/>
          </a:prstGeom>
          <a:noFill/>
          <a:ln w="38100">
            <a:solidFill>
              <a:srgbClr val="FFC000"/>
            </a:solidFill>
          </a:ln>
        </p:spPr>
        <p:txBody>
          <a:bodyPr wrap="square" rtlCol="0">
            <a:spAutoFit/>
          </a:bodyPr>
          <a:lstStyle/>
          <a:p>
            <a:pPr algn="ctr"/>
            <a:r>
              <a:rPr lang="en-ZA" sz="1400" b="1" dirty="0" smtClean="0">
                <a:solidFill>
                  <a:srgbClr val="000000"/>
                </a:solidFill>
                <a:latin typeface="Arial" pitchFamily="34" charset="0"/>
                <a:cs typeface="Arial" pitchFamily="34" charset="0"/>
              </a:rPr>
              <a:t>No ISP approvals in 2015/16 for Western Cape. </a:t>
            </a:r>
            <a:endParaRPr lang="en-ZA" sz="14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197101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E4042A7-9222-4A5B-9FCF-5269391F6427}" type="slidenum">
              <a:rPr lang="en-US" smtClean="0">
                <a:solidFill>
                  <a:srgbClr val="000000"/>
                </a:solidFill>
              </a:rPr>
              <a:pPr>
                <a:defRPr/>
              </a:pPr>
              <a:t>55</a:t>
            </a:fld>
            <a:endParaRPr lang="en-US">
              <a:solidFill>
                <a:srgbClr val="000000"/>
              </a:solidFill>
            </a:endParaRPr>
          </a:p>
        </p:txBody>
      </p:sp>
      <p:sp>
        <p:nvSpPr>
          <p:cNvPr id="4" name="Title 1"/>
          <p:cNvSpPr txBox="1">
            <a:spLocks/>
          </p:cNvSpPr>
          <p:nvPr/>
        </p:nvSpPr>
        <p:spPr>
          <a:xfrm>
            <a:off x="457199" y="260648"/>
            <a:ext cx="8352295" cy="729952"/>
          </a:xfrm>
          <a:prstGeom prst="rect">
            <a:avLst/>
          </a:prstGeom>
        </p:spPr>
        <p:style>
          <a:lnRef idx="2">
            <a:schemeClr val="accent4"/>
          </a:lnRef>
          <a:fillRef idx="1">
            <a:schemeClr val="lt1"/>
          </a:fillRef>
          <a:effectRef idx="0">
            <a:schemeClr val="accent4"/>
          </a:effectRef>
          <a:fontRef idx="minor">
            <a:schemeClr val="dk1"/>
          </a:fontRef>
        </p:style>
        <p:txBody>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sz="2400" b="1" kern="0" dirty="0" smtClean="0">
                <a:solidFill>
                  <a:srgbClr val="000000"/>
                </a:solidFill>
                <a:latin typeface="Arial" pitchFamily="34" charset="0"/>
                <a:cs typeface="Arial" pitchFamily="34" charset="0"/>
              </a:rPr>
              <a:t>ISP PERFORMANCE: </a:t>
            </a:r>
            <a:r>
              <a:rPr lang="en-US" sz="2400" kern="0" dirty="0" smtClean="0">
                <a:solidFill>
                  <a:srgbClr val="000000"/>
                </a:solidFill>
                <a:latin typeface="Arial" pitchFamily="34" charset="0"/>
                <a:cs typeface="Arial" pitchFamily="34" charset="0"/>
              </a:rPr>
              <a:t>Projects approved per sector  AND supported</a:t>
            </a:r>
            <a:r>
              <a:rPr lang="en-US" sz="2400" b="1" kern="0" dirty="0" smtClean="0">
                <a:solidFill>
                  <a:srgbClr val="000000"/>
                </a:solidFill>
                <a:latin typeface="Arial" pitchFamily="34" charset="0"/>
                <a:cs typeface="Arial" pitchFamily="34" charset="0"/>
              </a:rPr>
              <a:t> </a:t>
            </a:r>
            <a:r>
              <a:rPr lang="en-US" sz="2400" kern="0" dirty="0" smtClean="0">
                <a:solidFill>
                  <a:srgbClr val="000000"/>
                </a:solidFill>
                <a:latin typeface="Arial" pitchFamily="34" charset="0"/>
                <a:cs typeface="Arial" pitchFamily="34" charset="0"/>
              </a:rPr>
              <a:t>SMMEs</a:t>
            </a:r>
            <a:r>
              <a:rPr lang="en-US" sz="2400" kern="0" dirty="0">
                <a:solidFill>
                  <a:srgbClr val="000000"/>
                </a:solidFill>
                <a:latin typeface="Arial" pitchFamily="34" charset="0"/>
                <a:cs typeface="Arial" pitchFamily="34" charset="0"/>
              </a:rPr>
              <a:t> </a:t>
            </a:r>
            <a:r>
              <a:rPr lang="en-US" sz="2400" i="1" kern="0" dirty="0" smtClean="0">
                <a:solidFill>
                  <a:srgbClr val="000000"/>
                </a:solidFill>
                <a:latin typeface="Arial" pitchFamily="34" charset="0"/>
                <a:cs typeface="Arial" pitchFamily="34" charset="0"/>
              </a:rPr>
              <a:t>(in brackets) </a:t>
            </a:r>
            <a:endParaRPr lang="en-ZA" sz="2400" i="1" kern="0" dirty="0">
              <a:solidFill>
                <a:srgbClr val="000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17713384"/>
              </p:ext>
            </p:extLst>
          </p:nvPr>
        </p:nvGraphicFramePr>
        <p:xfrm>
          <a:off x="152400" y="1143000"/>
          <a:ext cx="8839200" cy="4724400"/>
        </p:xfrm>
        <a:graphic>
          <a:graphicData uri="http://schemas.openxmlformats.org/presentationml/2006/ole">
            <mc:AlternateContent xmlns:mc="http://schemas.openxmlformats.org/markup-compatibility/2006">
              <mc:Choice xmlns:v="urn:schemas-microsoft-com:vml" Requires="v">
                <p:oleObj spid="_x0000_s1037" name="Document" r:id="rId3" imgW="9043636" imgH="2974284" progId="Word.Document.12">
                  <p:embed/>
                </p:oleObj>
              </mc:Choice>
              <mc:Fallback>
                <p:oleObj name="Document" r:id="rId3" imgW="9043636" imgH="2974284" progId="Word.Document.12">
                  <p:embed/>
                  <p:pic>
                    <p:nvPicPr>
                      <p:cNvPr id="0" name=""/>
                      <p:cNvPicPr/>
                      <p:nvPr/>
                    </p:nvPicPr>
                    <p:blipFill>
                      <a:blip r:embed="rId4"/>
                      <a:stretch>
                        <a:fillRect/>
                      </a:stretch>
                    </p:blipFill>
                    <p:spPr>
                      <a:xfrm>
                        <a:off x="152400" y="1143000"/>
                        <a:ext cx="8839200" cy="4724400"/>
                      </a:xfrm>
                      <a:prstGeom prst="rect">
                        <a:avLst/>
                      </a:prstGeom>
                    </p:spPr>
                  </p:pic>
                </p:oleObj>
              </mc:Fallback>
            </mc:AlternateContent>
          </a:graphicData>
        </a:graphic>
      </p:graphicFrame>
    </p:spTree>
    <p:extLst>
      <p:ext uri="{BB962C8B-B14F-4D97-AF65-F5344CB8AC3E}">
        <p14:creationId xmlns:p14="http://schemas.microsoft.com/office/powerpoint/2010/main" val="1089818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648"/>
            <a:ext cx="8077201" cy="882352"/>
          </a:xfrm>
        </p:spPr>
        <p:style>
          <a:lnRef idx="2">
            <a:schemeClr val="accent4"/>
          </a:lnRef>
          <a:fillRef idx="1">
            <a:schemeClr val="lt1"/>
          </a:fillRef>
          <a:effectRef idx="0">
            <a:schemeClr val="accent4"/>
          </a:effectRef>
          <a:fontRef idx="minor">
            <a:schemeClr val="dk1"/>
          </a:fontRef>
        </p:style>
        <p:txBody>
          <a:bodyPr/>
          <a:lstStyle/>
          <a:p>
            <a:r>
              <a:rPr lang="en-US" sz="2400" b="1" dirty="0" smtClean="0">
                <a:latin typeface="Arial" pitchFamily="34" charset="0"/>
                <a:cs typeface="Arial" pitchFamily="34" charset="0"/>
              </a:rPr>
              <a:t>ISP PERFORMANCE: </a:t>
            </a:r>
            <a:r>
              <a:rPr lang="en-US" sz="2400" dirty="0" smtClean="0">
                <a:latin typeface="Arial" pitchFamily="34" charset="0"/>
                <a:cs typeface="Arial" pitchFamily="34" charset="0"/>
              </a:rPr>
              <a:t>SMMEs actually supported per sector (2015/16)</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56</a:t>
            </a:fld>
            <a:endParaRPr lang="en-US" dirty="0">
              <a:solidFill>
                <a:srgbClr val="000000"/>
              </a:solidFill>
            </a:endParaRPr>
          </a:p>
        </p:txBody>
      </p:sp>
      <p:pic>
        <p:nvPicPr>
          <p:cNvPr id="9" name="Picture 9"/>
          <p:cNvPicPr>
            <a:picLocks noGrp="1" noChangeAspect="1" noChangeArrowheads="1"/>
          </p:cNvPicPr>
          <p:nvPr>
            <p:ph idx="1"/>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457199" y="1447800"/>
            <a:ext cx="8077201" cy="388620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618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352295" cy="765839"/>
          </a:xfrm>
        </p:spPr>
        <p:style>
          <a:lnRef idx="2">
            <a:schemeClr val="accent4"/>
          </a:lnRef>
          <a:fillRef idx="1">
            <a:schemeClr val="lt1"/>
          </a:fillRef>
          <a:effectRef idx="0">
            <a:schemeClr val="accent4"/>
          </a:effectRef>
          <a:fontRef idx="minor">
            <a:schemeClr val="dk1"/>
          </a:fontRef>
        </p:style>
        <p:txBody>
          <a:bodyPr/>
          <a:lstStyle/>
          <a:p>
            <a:r>
              <a:rPr lang="en-US" sz="2400" b="1" dirty="0" smtClean="0">
                <a:latin typeface="Arial" pitchFamily="34" charset="0"/>
                <a:cs typeface="Arial" pitchFamily="34" charset="0"/>
              </a:rPr>
              <a:t>ISP PERFORMANCE: </a:t>
            </a:r>
            <a:r>
              <a:rPr lang="en-US" sz="2400" dirty="0" smtClean="0">
                <a:latin typeface="Arial" pitchFamily="34" charset="0"/>
                <a:cs typeface="Arial" pitchFamily="34" charset="0"/>
              </a:rPr>
              <a:t>Actual Jobs and Investment (2015/16) </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57</a:t>
            </a:fld>
            <a:endParaRPr lang="en-US" dirty="0">
              <a:solidFill>
                <a:srgbClr val="000000"/>
              </a:solidFill>
            </a:endParaRPr>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2153753591"/>
              </p:ext>
            </p:extLst>
          </p:nvPr>
        </p:nvGraphicFramePr>
        <p:xfrm>
          <a:off x="457200" y="914400"/>
          <a:ext cx="8351838"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028784323"/>
              </p:ext>
            </p:extLst>
          </p:nvPr>
        </p:nvGraphicFramePr>
        <p:xfrm>
          <a:off x="457199" y="3505200"/>
          <a:ext cx="8351839"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bwMode="auto">
          <a:xfrm>
            <a:off x="381000" y="2209800"/>
            <a:ext cx="22860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b="1" dirty="0" smtClean="0">
                <a:solidFill>
                  <a:srgbClr val="000000"/>
                </a:solidFill>
              </a:rPr>
              <a:t>Actual Jobs</a:t>
            </a:r>
            <a:endParaRPr lang="en-ZA" sz="1600" b="1" dirty="0" smtClean="0">
              <a:solidFill>
                <a:srgbClr val="000000"/>
              </a:solidFill>
            </a:endParaRPr>
          </a:p>
        </p:txBody>
      </p:sp>
      <p:sp>
        <p:nvSpPr>
          <p:cNvPr id="8" name="Oval 7"/>
          <p:cNvSpPr/>
          <p:nvPr/>
        </p:nvSpPr>
        <p:spPr bwMode="auto">
          <a:xfrm>
            <a:off x="4724400" y="3505200"/>
            <a:ext cx="3048000" cy="57718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smtClean="0">
                <a:solidFill>
                  <a:srgbClr val="000000"/>
                </a:solidFill>
              </a:rPr>
              <a:t>Actual Investment</a:t>
            </a:r>
            <a:endParaRPr lang="en-ZA" sz="1800" b="1" dirty="0" smtClean="0">
              <a:solidFill>
                <a:srgbClr val="000000"/>
              </a:solidFill>
            </a:endParaRPr>
          </a:p>
        </p:txBody>
      </p:sp>
    </p:spTree>
    <p:extLst>
      <p:ext uri="{BB962C8B-B14F-4D97-AF65-F5344CB8AC3E}">
        <p14:creationId xmlns:p14="http://schemas.microsoft.com/office/powerpoint/2010/main" val="4215083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0010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SPII 2015/16 – OVERALL PERFORMANCE</a:t>
            </a:r>
            <a:endParaRPr lang="en-ZA" sz="2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58</a:t>
            </a:fld>
            <a:endParaRPr lang="en-US">
              <a:solidFill>
                <a:srgbClr val="000000"/>
              </a:solidFill>
            </a:endParaRPr>
          </a:p>
        </p:txBody>
      </p:sp>
      <p:sp>
        <p:nvSpPr>
          <p:cNvPr id="2" name="Oval 1"/>
          <p:cNvSpPr/>
          <p:nvPr/>
        </p:nvSpPr>
        <p:spPr bwMode="auto">
          <a:xfrm>
            <a:off x="2362200" y="5715000"/>
            <a:ext cx="5791200" cy="9906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defRPr/>
            </a:pPr>
            <a:r>
              <a:rPr lang="en-US" sz="1400" b="1" dirty="0" smtClean="0">
                <a:solidFill>
                  <a:srgbClr val="000000"/>
                </a:solidFill>
                <a:latin typeface="Arial" panose="020B0604020202020204" pitchFamily="34" charset="0"/>
                <a:cs typeface="Arial" panose="020B0604020202020204" pitchFamily="34" charset="0"/>
              </a:rPr>
              <a:t>SPII contributed 10% of total value of approvals in the Broadening Participation and Industrial Innovation Cluster (BPIIC)</a:t>
            </a:r>
            <a:endParaRPr lang="en-ZA" sz="1400" b="1" dirty="0" smtClean="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5676453" y="2373138"/>
            <a:ext cx="2592288" cy="1200329"/>
          </a:xfrm>
          <a:prstGeom prst="rect">
            <a:avLst/>
          </a:prstGeom>
          <a:solidFill>
            <a:srgbClr val="CC9900"/>
          </a:solidFill>
          <a:ln>
            <a:solidFill>
              <a:schemeClr val="tx1"/>
            </a:solidFill>
          </a:ln>
          <a:scene3d>
            <a:camera prst="perspectiveContrastingLeftFacing"/>
            <a:lightRig rig="threePt" dir="t"/>
          </a:scene3d>
        </p:spPr>
        <p:txBody>
          <a:bodyPr wrap="square" rtlCol="0">
            <a:spAutoFit/>
            <a:scene3d>
              <a:camera prst="perspectiveContrastingLeftFacing"/>
              <a:lightRig rig="threePt" dir="t"/>
            </a:scene3d>
          </a:bodyPr>
          <a:lstStyle/>
          <a:p>
            <a:r>
              <a:rPr lang="en-ZA" sz="4000" dirty="0" smtClean="0">
                <a:ln>
                  <a:solidFill>
                    <a:srgbClr val="FFC000"/>
                  </a:solidFill>
                </a:ln>
                <a:solidFill>
                  <a:srgbClr val="000000"/>
                </a:solidFill>
                <a:latin typeface="Rockwell Condensed" pitchFamily="18" charset="0"/>
              </a:rPr>
              <a:t>R22.8 million</a:t>
            </a:r>
          </a:p>
          <a:p>
            <a:r>
              <a:rPr lang="en-ZA" sz="3200" dirty="0" smtClean="0">
                <a:ln>
                  <a:solidFill>
                    <a:srgbClr val="FFC000"/>
                  </a:solidFill>
                </a:ln>
                <a:solidFill>
                  <a:srgbClr val="000000"/>
                </a:solidFill>
                <a:latin typeface="Rockwell Condensed" pitchFamily="18" charset="0"/>
              </a:rPr>
              <a:t>Claims Paid</a:t>
            </a:r>
            <a:endParaRPr lang="en-ZA" sz="3200" dirty="0">
              <a:ln>
                <a:solidFill>
                  <a:srgbClr val="FFC000"/>
                </a:solidFill>
              </a:ln>
              <a:solidFill>
                <a:srgbClr val="000000"/>
              </a:solidFill>
              <a:latin typeface="Rockwell Condensed" pitchFamily="18" charset="0"/>
            </a:endParaRPr>
          </a:p>
        </p:txBody>
      </p:sp>
      <p:sp>
        <p:nvSpPr>
          <p:cNvPr id="26" name="TextBox 25"/>
          <p:cNvSpPr txBox="1"/>
          <p:nvPr/>
        </p:nvSpPr>
        <p:spPr>
          <a:xfrm>
            <a:off x="3118108" y="2220738"/>
            <a:ext cx="2592288" cy="1200329"/>
          </a:xfrm>
          <a:prstGeom prst="rect">
            <a:avLst/>
          </a:prstGeom>
          <a:solidFill>
            <a:srgbClr val="FFFFCC"/>
          </a:solidFill>
          <a:ln>
            <a:solidFill>
              <a:schemeClr val="tx1"/>
            </a:solidFill>
          </a:ln>
          <a:scene3d>
            <a:camera prst="perspectiveContrastingLeftFacing"/>
            <a:lightRig rig="threePt" dir="t"/>
          </a:scene3d>
        </p:spPr>
        <p:txBody>
          <a:bodyPr wrap="square" rtlCol="0">
            <a:spAutoFit/>
            <a:scene3d>
              <a:camera prst="perspectiveContrastingLeftFacing"/>
              <a:lightRig rig="threePt" dir="t"/>
            </a:scene3d>
          </a:bodyPr>
          <a:lstStyle/>
          <a:p>
            <a:r>
              <a:rPr lang="en-ZA" sz="4000" dirty="0" smtClean="0">
                <a:ln>
                  <a:solidFill>
                    <a:srgbClr val="FFC000"/>
                  </a:solidFill>
                </a:ln>
                <a:solidFill>
                  <a:srgbClr val="000000"/>
                </a:solidFill>
                <a:latin typeface="Rockwell Condensed" pitchFamily="18" charset="0"/>
              </a:rPr>
              <a:t>R35.5 million</a:t>
            </a:r>
          </a:p>
          <a:p>
            <a:r>
              <a:rPr lang="en-ZA" sz="3200" dirty="0" smtClean="0">
                <a:ln>
                  <a:solidFill>
                    <a:srgbClr val="FFC000"/>
                  </a:solidFill>
                </a:ln>
                <a:solidFill>
                  <a:srgbClr val="000000"/>
                </a:solidFill>
                <a:latin typeface="Rockwell Condensed" pitchFamily="18" charset="0"/>
              </a:rPr>
              <a:t>Grant Approved</a:t>
            </a:r>
            <a:endParaRPr lang="en-ZA" sz="3200" dirty="0">
              <a:ln>
                <a:solidFill>
                  <a:srgbClr val="FFC000"/>
                </a:solidFill>
              </a:ln>
              <a:solidFill>
                <a:srgbClr val="000000"/>
              </a:solidFill>
              <a:latin typeface="Rockwell Condensed" pitchFamily="18" charset="0"/>
            </a:endParaRPr>
          </a:p>
        </p:txBody>
      </p:sp>
      <p:sp>
        <p:nvSpPr>
          <p:cNvPr id="27" name="Content Placeholder 10"/>
          <p:cNvSpPr txBox="1">
            <a:spLocks/>
          </p:cNvSpPr>
          <p:nvPr/>
        </p:nvSpPr>
        <p:spPr bwMode="auto">
          <a:xfrm>
            <a:off x="662940" y="1981200"/>
            <a:ext cx="2662064" cy="1175706"/>
          </a:xfrm>
          <a:prstGeom prst="rect">
            <a:avLst/>
          </a:prstGeom>
          <a:solidFill>
            <a:srgbClr val="00B0F0"/>
          </a:solidFill>
          <a:ln w="9525">
            <a:solidFill>
              <a:schemeClr val="tx1"/>
            </a:solidFill>
            <a:miter lim="800000"/>
            <a:headEnd/>
            <a:tailEnd/>
          </a:ln>
          <a:scene3d>
            <a:camera prst="perspectiveContrastingLeftFacing"/>
            <a:lightRig rig="threePt" dir="t"/>
          </a:scene3d>
        </p:spPr>
        <p:txBody>
          <a:bodyPr vert="horz" wrap="square" lIns="91440" tIns="45720" rIns="91440" bIns="45720" numCol="1" rtlCol="0" anchor="t" anchorCtr="0" compatLnSpc="1">
            <a:prstTxWarp prst="textNoShape">
              <a:avLst/>
            </a:prstTxWarp>
            <a:spAutoFit/>
            <a:scene3d>
              <a:camera prst="perspectiveContrastingLeftFacing"/>
              <a:lightRig rig="threePt" dir="t"/>
            </a:scene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ZA" kern="0" dirty="0" smtClean="0">
                <a:ln>
                  <a:solidFill>
                    <a:srgbClr val="FFC000"/>
                  </a:solidFill>
                </a:ln>
                <a:solidFill>
                  <a:srgbClr val="000000"/>
                </a:solidFill>
                <a:latin typeface="Rockwell Condensed" pitchFamily="18" charset="0"/>
              </a:rPr>
              <a:t>9 </a:t>
            </a:r>
          </a:p>
          <a:p>
            <a:pPr marL="0" indent="0">
              <a:buFontTx/>
              <a:buNone/>
            </a:pPr>
            <a:r>
              <a:rPr lang="en-ZA" kern="0" dirty="0" smtClean="0">
                <a:ln>
                  <a:solidFill>
                    <a:srgbClr val="FFC000"/>
                  </a:solidFill>
                </a:ln>
                <a:solidFill>
                  <a:srgbClr val="000000"/>
                </a:solidFill>
                <a:latin typeface="Rockwell Condensed" pitchFamily="18" charset="0"/>
              </a:rPr>
              <a:t>Projects Approved</a:t>
            </a:r>
            <a:endParaRPr lang="en-ZA" kern="0" dirty="0">
              <a:ln>
                <a:solidFill>
                  <a:srgbClr val="FFC000"/>
                </a:solidFill>
              </a:ln>
              <a:solidFill>
                <a:srgbClr val="000000"/>
              </a:solidFill>
              <a:latin typeface="Rockwell Condensed" pitchFamily="18" charset="0"/>
            </a:endParaRPr>
          </a:p>
        </p:txBody>
      </p:sp>
      <p:sp>
        <p:nvSpPr>
          <p:cNvPr id="29" name="TextBox 28"/>
          <p:cNvSpPr txBox="1"/>
          <p:nvPr/>
        </p:nvSpPr>
        <p:spPr>
          <a:xfrm>
            <a:off x="498035" y="4293096"/>
            <a:ext cx="8424936" cy="923330"/>
          </a:xfrm>
          <a:prstGeom prst="rect">
            <a:avLst/>
          </a:prstGeom>
          <a:noFill/>
        </p:spPr>
        <p:txBody>
          <a:bodyPr wrap="square" rtlCol="0">
            <a:spAutoFit/>
          </a:bodyPr>
          <a:lstStyle/>
          <a:p>
            <a:pPr algn="just"/>
            <a:r>
              <a:rPr lang="en-ZA" sz="1800" b="1" kern="1400" dirty="0" smtClean="0">
                <a:solidFill>
                  <a:srgbClr val="000000"/>
                </a:solidFill>
                <a:latin typeface="Arial"/>
                <a:ea typeface="Times New Roman"/>
              </a:rPr>
              <a:t>NOTE</a:t>
            </a:r>
            <a:r>
              <a:rPr lang="en-ZA" sz="1800" kern="1400" dirty="0" smtClean="0">
                <a:solidFill>
                  <a:srgbClr val="000000"/>
                </a:solidFill>
                <a:latin typeface="Arial"/>
                <a:ea typeface="Times New Roman"/>
              </a:rPr>
              <a:t>:SPII </a:t>
            </a:r>
            <a:r>
              <a:rPr lang="en-ZA" sz="1800" kern="1400" dirty="0">
                <a:solidFill>
                  <a:srgbClr val="000000"/>
                </a:solidFill>
                <a:latin typeface="Arial"/>
                <a:ea typeface="Times New Roman"/>
              </a:rPr>
              <a:t>administrative activities were transferred from Industrial Development </a:t>
            </a:r>
            <a:r>
              <a:rPr lang="en-ZA" sz="1800" kern="1400" dirty="0" smtClean="0">
                <a:solidFill>
                  <a:srgbClr val="000000"/>
                </a:solidFill>
                <a:latin typeface="Arial"/>
                <a:ea typeface="Times New Roman"/>
              </a:rPr>
              <a:t>Corporation to</a:t>
            </a:r>
            <a:r>
              <a:rPr lang="en-ZA" sz="1800" b="1" kern="1400" dirty="0" smtClean="0">
                <a:solidFill>
                  <a:srgbClr val="000000"/>
                </a:solidFill>
                <a:latin typeface="Arial"/>
                <a:ea typeface="Times New Roman"/>
              </a:rPr>
              <a:t> </a:t>
            </a:r>
            <a:r>
              <a:rPr lang="en-ZA" sz="1800" b="1" kern="1400" dirty="0">
                <a:solidFill>
                  <a:srgbClr val="000000"/>
                </a:solidFill>
                <a:latin typeface="Arial"/>
                <a:ea typeface="Times New Roman"/>
              </a:rPr>
              <a:t>the </a:t>
            </a:r>
            <a:r>
              <a:rPr lang="en-ZA" sz="1800" b="1" kern="1400" dirty="0" err="1">
                <a:solidFill>
                  <a:srgbClr val="000000"/>
                </a:solidFill>
                <a:latin typeface="Arial"/>
                <a:ea typeface="Times New Roman"/>
              </a:rPr>
              <a:t>dti</a:t>
            </a:r>
            <a:r>
              <a:rPr lang="en-ZA" sz="1800" kern="1400" dirty="0">
                <a:solidFill>
                  <a:srgbClr val="000000"/>
                </a:solidFill>
                <a:latin typeface="Arial"/>
                <a:ea typeface="Times New Roman"/>
              </a:rPr>
              <a:t> in November </a:t>
            </a:r>
            <a:r>
              <a:rPr lang="en-ZA" sz="1800" kern="1400" dirty="0" smtClean="0">
                <a:solidFill>
                  <a:srgbClr val="000000"/>
                </a:solidFill>
                <a:latin typeface="Arial"/>
                <a:ea typeface="Times New Roman"/>
              </a:rPr>
              <a:t>2013, </a:t>
            </a:r>
            <a:r>
              <a:rPr lang="en-ZA" sz="1800" kern="1400" dirty="0">
                <a:solidFill>
                  <a:srgbClr val="000000"/>
                </a:solidFill>
                <a:latin typeface="Arial"/>
                <a:ea typeface="Times New Roman"/>
              </a:rPr>
              <a:t>however, the first adjudication meeting </a:t>
            </a:r>
            <a:r>
              <a:rPr lang="en-ZA" sz="1800" kern="1400" dirty="0" smtClean="0">
                <a:solidFill>
                  <a:srgbClr val="000000"/>
                </a:solidFill>
                <a:latin typeface="Arial"/>
                <a:ea typeface="Times New Roman"/>
              </a:rPr>
              <a:t>was </a:t>
            </a:r>
            <a:r>
              <a:rPr lang="en-ZA" sz="1800" kern="1400" dirty="0">
                <a:solidFill>
                  <a:srgbClr val="000000"/>
                </a:solidFill>
                <a:latin typeface="Arial"/>
                <a:ea typeface="Times New Roman"/>
              </a:rPr>
              <a:t>held during February 2015 and 5 projects were approved.</a:t>
            </a:r>
            <a:endParaRPr lang="en-ZA" sz="1800" dirty="0">
              <a:solidFill>
                <a:srgbClr val="000000"/>
              </a:solidFill>
            </a:endParaRPr>
          </a:p>
        </p:txBody>
      </p:sp>
    </p:spTree>
    <p:extLst>
      <p:ext uri="{BB962C8B-B14F-4D97-AF65-F5344CB8AC3E}">
        <p14:creationId xmlns:p14="http://schemas.microsoft.com/office/powerpoint/2010/main" val="5180454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0010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SPII PERFORMANCE: </a:t>
            </a:r>
            <a:r>
              <a:rPr lang="en-US" sz="2400" dirty="0" smtClean="0">
                <a:latin typeface="Arial" panose="020B0604020202020204" pitchFamily="34" charset="0"/>
                <a:cs typeface="Arial" panose="020B0604020202020204" pitchFamily="34" charset="0"/>
              </a:rPr>
              <a:t>Projects Approved </a:t>
            </a:r>
            <a:endParaRPr lang="en-Z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59</a:t>
            </a:fld>
            <a:endParaRPr lang="en-US">
              <a:solidFill>
                <a:srgbClr val="000000"/>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2654286773"/>
              </p:ext>
            </p:extLst>
          </p:nvPr>
        </p:nvGraphicFramePr>
        <p:xfrm>
          <a:off x="685800" y="1052513"/>
          <a:ext cx="8001000" cy="4129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43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EDACC19-617C-4E12-83ED-8BCD3D505B23}" type="slidenum">
              <a:rPr lang="en-US" smtClean="0"/>
              <a:pPr>
                <a:defRPr/>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65727686"/>
              </p:ext>
            </p:extLst>
          </p:nvPr>
        </p:nvGraphicFramePr>
        <p:xfrm>
          <a:off x="76201" y="32657"/>
          <a:ext cx="8153399" cy="5398159"/>
        </p:xfrm>
        <a:graphic>
          <a:graphicData uri="http://schemas.openxmlformats.org/drawingml/2006/table">
            <a:tbl>
              <a:tblPr firstRow="1" firstCol="1" bandRow="1"/>
              <a:tblGrid>
                <a:gridCol w="3235704">
                  <a:extLst>
                    <a:ext uri="{9D8B030D-6E8A-4147-A177-3AD203B41FA5}">
                      <a16:colId xmlns:a16="http://schemas.microsoft.com/office/drawing/2014/main" val="20000"/>
                    </a:ext>
                  </a:extLst>
                </a:gridCol>
                <a:gridCol w="2337760">
                  <a:extLst>
                    <a:ext uri="{9D8B030D-6E8A-4147-A177-3AD203B41FA5}">
                      <a16:colId xmlns:a16="http://schemas.microsoft.com/office/drawing/2014/main" val="20001"/>
                    </a:ext>
                  </a:extLst>
                </a:gridCol>
                <a:gridCol w="2579935">
                  <a:extLst>
                    <a:ext uri="{9D8B030D-6E8A-4147-A177-3AD203B41FA5}">
                      <a16:colId xmlns:a16="http://schemas.microsoft.com/office/drawing/2014/main" val="20002"/>
                    </a:ext>
                  </a:extLst>
                </a:gridCol>
              </a:tblGrid>
              <a:tr h="703874">
                <a:tc gridSpan="3">
                  <a:txBody>
                    <a:bodyPr/>
                    <a:lstStyle/>
                    <a:p>
                      <a:pPr algn="ctr">
                        <a:lnSpc>
                          <a:spcPct val="100000"/>
                        </a:lnSpc>
                        <a:spcAft>
                          <a:spcPts val="0"/>
                        </a:spcAft>
                      </a:pPr>
                      <a:r>
                        <a:rPr lang="en-ZA" sz="1600" b="1" kern="1400" dirty="0" smtClean="0">
                          <a:solidFill>
                            <a:srgbClr val="499200"/>
                          </a:solidFill>
                          <a:effectLst/>
                          <a:latin typeface="Arial Black" pitchFamily="34" charset="0"/>
                          <a:ea typeface="Times New Roman"/>
                          <a:cs typeface="Arial" pitchFamily="34" charset="0"/>
                        </a:rPr>
                        <a:t>MCEP 2015/16</a:t>
                      </a:r>
                    </a:p>
                    <a:p>
                      <a:pPr algn="ctr">
                        <a:lnSpc>
                          <a:spcPct val="100000"/>
                        </a:lnSpc>
                        <a:spcAft>
                          <a:spcPts val="0"/>
                        </a:spcAft>
                      </a:pPr>
                      <a:r>
                        <a:rPr lang="en-ZA" sz="1600" b="1" kern="1400" dirty="0" smtClean="0">
                          <a:solidFill>
                            <a:srgbClr val="499200"/>
                          </a:solidFill>
                          <a:effectLst/>
                          <a:latin typeface="Arial Black" pitchFamily="34" charset="0"/>
                          <a:ea typeface="Times New Roman"/>
                          <a:cs typeface="Arial" pitchFamily="34" charset="0"/>
                        </a:rPr>
                        <a:t>NATIONAL PERFORMANCE </a:t>
                      </a:r>
                      <a:endParaRPr lang="en-ZA" sz="1600" b="1" kern="1400" dirty="0">
                        <a:solidFill>
                          <a:srgbClr val="499200"/>
                        </a:solidFill>
                        <a:effectLst/>
                        <a:latin typeface="Arial Black" pitchFamily="34" charset="0"/>
                        <a:ea typeface="Times New Roman"/>
                        <a:cs typeface="Arial" pitchFamily="34" charset="0"/>
                      </a:endParaRPr>
                    </a:p>
                  </a:txBody>
                  <a:tcPr marL="59222" marR="59222" marT="0" marB="0">
                    <a:lnL>
                      <a:noFill/>
                    </a:lnL>
                    <a:lnR>
                      <a:noFill/>
                    </a:lnR>
                    <a:lnT>
                      <a:noFill/>
                    </a:lnT>
                    <a:lnB>
                      <a:noFill/>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55369">
                <a:tc>
                  <a:txBody>
                    <a:bodyPr/>
                    <a:lstStyle/>
                    <a:p>
                      <a:pPr>
                        <a:lnSpc>
                          <a:spcPct val="118000"/>
                        </a:lnSpc>
                        <a:spcAft>
                          <a:spcPts val="600"/>
                        </a:spcAft>
                        <a:tabLst>
                          <a:tab pos="628650" algn="l"/>
                          <a:tab pos="1616075" algn="ctr"/>
                        </a:tabLst>
                      </a:pPr>
                      <a:r>
                        <a:rPr lang="en-ZA" sz="900"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gn="ctr">
                        <a:lnSpc>
                          <a:spcPct val="118000"/>
                        </a:lnSpc>
                        <a:spcAft>
                          <a:spcPts val="600"/>
                        </a:spcAft>
                        <a:tabLst>
                          <a:tab pos="1057275" algn="l"/>
                        </a:tabLst>
                      </a:pPr>
                      <a:r>
                        <a:rPr lang="en-ZA" sz="1600" b="1" kern="1400" dirty="0" smtClean="0">
                          <a:solidFill>
                            <a:srgbClr val="FF0000"/>
                          </a:solidFill>
                          <a:effectLst/>
                          <a:latin typeface="Arial"/>
                          <a:ea typeface="Times New Roman"/>
                          <a:cs typeface="Times New Roman"/>
                        </a:rPr>
                        <a:t>258</a:t>
                      </a:r>
                      <a:endParaRPr lang="en-ZA" sz="1600" kern="1400" dirty="0">
                        <a:solidFill>
                          <a:srgbClr val="000000"/>
                        </a:solidFill>
                        <a:effectLst/>
                        <a:latin typeface="Calibri"/>
                        <a:ea typeface="Times New Roman"/>
                        <a:cs typeface="Times New Roman"/>
                      </a:endParaRPr>
                    </a:p>
                    <a:p>
                      <a:pPr algn="ctr">
                        <a:lnSpc>
                          <a:spcPct val="150000"/>
                        </a:lnSpc>
                        <a:spcAft>
                          <a:spcPts val="600"/>
                        </a:spcAft>
                      </a:pPr>
                      <a:r>
                        <a:rPr lang="en-ZA" sz="1200" b="1" kern="1400" dirty="0">
                          <a:solidFill>
                            <a:srgbClr val="000000"/>
                          </a:solidFill>
                          <a:effectLst/>
                          <a:latin typeface="Arial"/>
                          <a:ea typeface="Times New Roman"/>
                          <a:cs typeface="Times New Roman"/>
                        </a:rPr>
                        <a:t>Projects Approved</a:t>
                      </a:r>
                      <a:endParaRPr lang="en-ZA" sz="1200" kern="1400" dirty="0">
                        <a:solidFill>
                          <a:srgbClr val="000000"/>
                        </a:solidFill>
                        <a:effectLst/>
                        <a:latin typeface="Calibri"/>
                        <a:ea typeface="Times New Roman"/>
                        <a:cs typeface="Times New Roman"/>
                      </a:endParaRPr>
                    </a:p>
                    <a:p>
                      <a:pPr>
                        <a:lnSpc>
                          <a:spcPct val="118000"/>
                        </a:lnSpc>
                        <a:spcAft>
                          <a:spcPts val="600"/>
                        </a:spcAft>
                        <a:tabLst>
                          <a:tab pos="1057275" algn="l"/>
                        </a:tabLst>
                      </a:pPr>
                      <a:r>
                        <a:rPr lang="en-ZA" sz="900" b="1" kern="1400" dirty="0">
                          <a:solidFill>
                            <a:srgbClr val="FF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txBody>
                  <a:tcPr marL="59222" marR="5922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8000"/>
                        </a:lnSpc>
                        <a:spcAft>
                          <a:spcPts val="600"/>
                        </a:spcAft>
                        <a:tabLst>
                          <a:tab pos="390525" algn="l"/>
                          <a:tab pos="1214120" algn="ctr"/>
                        </a:tabLst>
                      </a:pPr>
                      <a:r>
                        <a:rPr lang="en-ZA" sz="900"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gn="ctr">
                        <a:lnSpc>
                          <a:spcPct val="150000"/>
                        </a:lnSpc>
                        <a:spcAft>
                          <a:spcPts val="600"/>
                        </a:spcAft>
                      </a:pPr>
                      <a:r>
                        <a:rPr lang="en-ZA" sz="1600" b="1" kern="1400" dirty="0">
                          <a:solidFill>
                            <a:srgbClr val="FF0000"/>
                          </a:solidFill>
                          <a:effectLst/>
                          <a:latin typeface="Arial"/>
                          <a:ea typeface="Times New Roman"/>
                          <a:cs typeface="Times New Roman"/>
                        </a:rPr>
                        <a:t>385</a:t>
                      </a:r>
                      <a:endParaRPr lang="en-ZA" sz="1600" kern="1400" dirty="0">
                        <a:solidFill>
                          <a:srgbClr val="000000"/>
                        </a:solidFill>
                        <a:effectLst/>
                        <a:latin typeface="Calibri"/>
                        <a:ea typeface="Times New Roman"/>
                        <a:cs typeface="Times New Roman"/>
                      </a:endParaRPr>
                    </a:p>
                    <a:p>
                      <a:pPr algn="ctr">
                        <a:lnSpc>
                          <a:spcPct val="150000"/>
                        </a:lnSpc>
                        <a:spcAft>
                          <a:spcPts val="600"/>
                        </a:spcAft>
                      </a:pPr>
                      <a:r>
                        <a:rPr lang="en-ZA" sz="1200" b="1" kern="1400" dirty="0">
                          <a:solidFill>
                            <a:srgbClr val="000000"/>
                          </a:solidFill>
                          <a:effectLst/>
                          <a:latin typeface="Arial"/>
                          <a:ea typeface="Times New Roman"/>
                          <a:cs typeface="Times New Roman"/>
                        </a:rPr>
                        <a:t> Claims Paid</a:t>
                      </a:r>
                      <a:endParaRPr lang="en-ZA" sz="1200" kern="1400" dirty="0">
                        <a:solidFill>
                          <a:srgbClr val="000000"/>
                        </a:solidFill>
                        <a:effectLst/>
                        <a:latin typeface="Calibri"/>
                        <a:ea typeface="Times New Roman"/>
                        <a:cs typeface="Times New Roman"/>
                      </a:endParaRPr>
                    </a:p>
                    <a:p>
                      <a:pPr algn="ctr">
                        <a:lnSpc>
                          <a:spcPct val="118000"/>
                        </a:lnSpc>
                        <a:spcAft>
                          <a:spcPts val="600"/>
                        </a:spcAft>
                      </a:pPr>
                      <a:r>
                        <a:rPr lang="en-ZA" sz="900" b="1"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600"/>
                        </a:spcAft>
                        <a:tabLst>
                          <a:tab pos="390525" algn="l"/>
                          <a:tab pos="1214120" algn="ctr"/>
                        </a:tabLst>
                      </a:pPr>
                      <a:r>
                        <a:rPr lang="en-ZA" sz="900"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8000"/>
                        </a:lnSpc>
                        <a:spcAft>
                          <a:spcPts val="600"/>
                        </a:spcAft>
                      </a:pPr>
                      <a:r>
                        <a:rPr lang="en-ZA" sz="900" b="1" kern="1400" cap="all" dirty="0">
                          <a:solidFill>
                            <a:srgbClr val="FF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gn="ctr">
                        <a:lnSpc>
                          <a:spcPct val="150000"/>
                        </a:lnSpc>
                        <a:spcAft>
                          <a:spcPts val="600"/>
                        </a:spcAft>
                      </a:pPr>
                      <a:r>
                        <a:rPr lang="en-ZA" sz="1600" b="1" kern="1400" dirty="0" smtClean="0">
                          <a:solidFill>
                            <a:srgbClr val="FF0000"/>
                          </a:solidFill>
                          <a:effectLst/>
                          <a:latin typeface="Arial"/>
                          <a:ea typeface="Times New Roman"/>
                          <a:cs typeface="Times New Roman"/>
                        </a:rPr>
                        <a:t>R9.4</a:t>
                      </a:r>
                      <a:r>
                        <a:rPr lang="en-ZA" sz="1600" b="1" kern="1400" dirty="0" smtClean="0">
                          <a:solidFill>
                            <a:srgbClr val="000000"/>
                          </a:solidFill>
                          <a:effectLst/>
                          <a:latin typeface="Arial"/>
                          <a:ea typeface="Times New Roman"/>
                          <a:cs typeface="Times New Roman"/>
                        </a:rPr>
                        <a:t> </a:t>
                      </a:r>
                      <a:r>
                        <a:rPr lang="en-ZA" sz="1600" b="1" kern="1400" dirty="0">
                          <a:solidFill>
                            <a:srgbClr val="FF0000"/>
                          </a:solidFill>
                          <a:effectLst/>
                          <a:latin typeface="Arial"/>
                          <a:ea typeface="Times New Roman"/>
                          <a:cs typeface="Times New Roman"/>
                        </a:rPr>
                        <a:t>billion</a:t>
                      </a:r>
                      <a:endParaRPr lang="en-ZA" sz="1600" kern="1400" dirty="0">
                        <a:solidFill>
                          <a:srgbClr val="000000"/>
                        </a:solidFill>
                        <a:effectLst/>
                        <a:latin typeface="Calibri"/>
                        <a:ea typeface="Times New Roman"/>
                        <a:cs typeface="Times New Roman"/>
                      </a:endParaRPr>
                    </a:p>
                    <a:p>
                      <a:pPr algn="ctr">
                        <a:lnSpc>
                          <a:spcPct val="150000"/>
                        </a:lnSpc>
                        <a:spcAft>
                          <a:spcPts val="600"/>
                        </a:spcAft>
                      </a:pPr>
                      <a:r>
                        <a:rPr lang="en-ZA" sz="1200" b="1" kern="1400" dirty="0">
                          <a:solidFill>
                            <a:srgbClr val="000000"/>
                          </a:solidFill>
                          <a:effectLst/>
                          <a:latin typeface="Arial"/>
                          <a:ea typeface="Times New Roman"/>
                          <a:cs typeface="Times New Roman"/>
                        </a:rPr>
                        <a:t> Projected Investment</a:t>
                      </a:r>
                      <a:endParaRPr lang="en-ZA" sz="1200" kern="1400" dirty="0">
                        <a:solidFill>
                          <a:srgbClr val="000000"/>
                        </a:solidFill>
                        <a:effectLst/>
                        <a:latin typeface="Calibri"/>
                        <a:ea typeface="Times New Roman"/>
                        <a:cs typeface="Times New Roman"/>
                      </a:endParaRPr>
                    </a:p>
                    <a:p>
                      <a:pPr>
                        <a:lnSpc>
                          <a:spcPct val="118000"/>
                        </a:lnSpc>
                        <a:spcAft>
                          <a:spcPts val="600"/>
                        </a:spcAft>
                      </a:pPr>
                      <a:r>
                        <a:rPr lang="en-ZA" sz="900"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600"/>
                        </a:spcAft>
                        <a:tabLst>
                          <a:tab pos="929005" algn="l"/>
                        </a:tabLst>
                      </a:pPr>
                      <a:r>
                        <a:rPr lang="en-ZA" sz="900"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2738916">
                <a:tc>
                  <a:txBody>
                    <a:bodyPr/>
                    <a:lstStyle/>
                    <a:p>
                      <a:pPr>
                        <a:lnSpc>
                          <a:spcPct val="118000"/>
                        </a:lnSpc>
                        <a:spcAft>
                          <a:spcPts val="600"/>
                        </a:spcAft>
                        <a:tabLst>
                          <a:tab pos="1331595" algn="l"/>
                          <a:tab pos="1616075" algn="ctr"/>
                        </a:tabLst>
                      </a:pPr>
                      <a:r>
                        <a:rPr lang="en-ZA" sz="900" b="1" kern="1400" dirty="0">
                          <a:solidFill>
                            <a:srgbClr val="FF0000"/>
                          </a:solidFill>
                          <a:effectLst/>
                          <a:latin typeface="Arial"/>
                          <a:ea typeface="Times New Roman"/>
                          <a:cs typeface="Times New Roman"/>
                        </a:rPr>
                        <a:t>	</a:t>
                      </a:r>
                      <a:endParaRPr lang="en-ZA" sz="900" b="1" kern="1400" dirty="0" smtClean="0">
                        <a:solidFill>
                          <a:srgbClr val="FF0000"/>
                        </a:solidFill>
                        <a:effectLst/>
                        <a:latin typeface="Arial"/>
                        <a:ea typeface="Times New Roman"/>
                        <a:cs typeface="Times New Roman"/>
                      </a:endParaRPr>
                    </a:p>
                    <a:p>
                      <a:pPr>
                        <a:lnSpc>
                          <a:spcPct val="118000"/>
                        </a:lnSpc>
                        <a:spcAft>
                          <a:spcPts val="600"/>
                        </a:spcAft>
                        <a:tabLst>
                          <a:tab pos="1331595" algn="l"/>
                          <a:tab pos="1616075" algn="ctr"/>
                        </a:tabLst>
                      </a:pPr>
                      <a:endParaRPr lang="en-ZA" sz="900" b="1" kern="1400" dirty="0" smtClean="0">
                        <a:solidFill>
                          <a:srgbClr val="FF0000"/>
                        </a:solidFill>
                        <a:effectLst/>
                        <a:latin typeface="Arial"/>
                        <a:ea typeface="Times New Roman"/>
                        <a:cs typeface="Times New Roman"/>
                      </a:endParaRPr>
                    </a:p>
                    <a:p>
                      <a:pPr>
                        <a:lnSpc>
                          <a:spcPct val="118000"/>
                        </a:lnSpc>
                        <a:spcAft>
                          <a:spcPts val="600"/>
                        </a:spcAft>
                        <a:tabLst>
                          <a:tab pos="1331595" algn="l"/>
                          <a:tab pos="1616075" algn="ctr"/>
                        </a:tabLst>
                      </a:pPr>
                      <a:r>
                        <a:rPr lang="en-ZA" sz="900" b="1" kern="1400" dirty="0" smtClean="0">
                          <a:solidFill>
                            <a:srgbClr val="FF0000"/>
                          </a:solidFill>
                          <a:effectLst/>
                          <a:latin typeface="Arial"/>
                          <a:ea typeface="Times New Roman"/>
                          <a:cs typeface="Times New Roman"/>
                        </a:rPr>
                        <a:t>                             </a:t>
                      </a:r>
                    </a:p>
                    <a:p>
                      <a:pPr algn="ctr">
                        <a:lnSpc>
                          <a:spcPct val="118000"/>
                        </a:lnSpc>
                        <a:spcAft>
                          <a:spcPts val="600"/>
                        </a:spcAft>
                        <a:tabLst>
                          <a:tab pos="1331595" algn="l"/>
                          <a:tab pos="1616075" algn="ctr"/>
                        </a:tabLst>
                      </a:pPr>
                      <a:r>
                        <a:rPr lang="en-ZA" sz="1600" b="1" kern="1400" dirty="0" smtClean="0">
                          <a:solidFill>
                            <a:srgbClr val="FF0000"/>
                          </a:solidFill>
                          <a:effectLst/>
                          <a:latin typeface="Arial"/>
                          <a:ea typeface="Times New Roman"/>
                          <a:cs typeface="Times New Roman"/>
                        </a:rPr>
                        <a:t>   R1.9 </a:t>
                      </a:r>
                      <a:r>
                        <a:rPr lang="en-ZA" sz="1600" b="1" kern="1400" dirty="0">
                          <a:solidFill>
                            <a:srgbClr val="FF0000"/>
                          </a:solidFill>
                          <a:effectLst/>
                          <a:latin typeface="Arial"/>
                          <a:ea typeface="Times New Roman"/>
                          <a:cs typeface="Times New Roman"/>
                        </a:rPr>
                        <a:t>billion </a:t>
                      </a:r>
                      <a:endParaRPr lang="en-ZA" sz="1600" kern="1400" dirty="0">
                        <a:solidFill>
                          <a:srgbClr val="000000"/>
                        </a:solidFill>
                        <a:effectLst/>
                        <a:latin typeface="Calibri"/>
                        <a:ea typeface="Times New Roman"/>
                        <a:cs typeface="Times New Roman"/>
                      </a:endParaRPr>
                    </a:p>
                    <a:p>
                      <a:pPr algn="ctr">
                        <a:lnSpc>
                          <a:spcPct val="150000"/>
                        </a:lnSpc>
                        <a:spcAft>
                          <a:spcPts val="600"/>
                        </a:spcAft>
                      </a:pPr>
                      <a:r>
                        <a:rPr lang="en-ZA" sz="1200" b="1" kern="1400" dirty="0">
                          <a:solidFill>
                            <a:srgbClr val="000000"/>
                          </a:solidFill>
                          <a:effectLst/>
                          <a:latin typeface="Arial"/>
                          <a:ea typeface="Times New Roman"/>
                          <a:cs typeface="Times New Roman"/>
                        </a:rPr>
                        <a:t>Value of Approvals</a:t>
                      </a:r>
                      <a:endParaRPr lang="en-ZA" sz="1200" kern="1400" dirty="0">
                        <a:solidFill>
                          <a:srgbClr val="000000"/>
                        </a:solidFill>
                        <a:effectLst/>
                        <a:latin typeface="Calibri"/>
                        <a:ea typeface="Times New Roman"/>
                        <a:cs typeface="Times New Roman"/>
                      </a:endParaRPr>
                    </a:p>
                    <a:p>
                      <a:pPr algn="ctr">
                        <a:lnSpc>
                          <a:spcPct val="118000"/>
                        </a:lnSpc>
                        <a:spcAft>
                          <a:spcPts val="600"/>
                        </a:spcAft>
                      </a:pPr>
                      <a:r>
                        <a:rPr lang="en-ZA" sz="900" b="1"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p>
                      <a:pPr>
                        <a:lnSpc>
                          <a:spcPct val="118000"/>
                        </a:lnSpc>
                        <a:spcAft>
                          <a:spcPts val="600"/>
                        </a:spcAft>
                        <a:tabLst>
                          <a:tab pos="526415" algn="l"/>
                          <a:tab pos="1616075" algn="ctr"/>
                        </a:tabLst>
                      </a:pPr>
                      <a:r>
                        <a:rPr lang="en-ZA" sz="900" b="1" kern="1400" cap="all" dirty="0">
                          <a:solidFill>
                            <a:srgbClr val="FF0000"/>
                          </a:solidFill>
                          <a:effectLst/>
                          <a:latin typeface="Arial"/>
                          <a:ea typeface="Times New Roman"/>
                          <a:cs typeface="Times New Roman"/>
                        </a:rPr>
                        <a:t>		</a:t>
                      </a:r>
                      <a:r>
                        <a:rPr lang="en-ZA" sz="900" b="1"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txBody>
                  <a:tcPr marL="59222" marR="5922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60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60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600"/>
                        </a:spcAft>
                      </a:pPr>
                      <a:r>
                        <a:rPr lang="en-ZA" sz="1600" b="1" kern="1400" dirty="0" smtClean="0">
                          <a:solidFill>
                            <a:srgbClr val="FF0000"/>
                          </a:solidFill>
                          <a:effectLst/>
                          <a:latin typeface="Arial"/>
                          <a:ea typeface="Times New Roman"/>
                          <a:cs typeface="Times New Roman"/>
                        </a:rPr>
                        <a:t>R1.4 </a:t>
                      </a:r>
                      <a:r>
                        <a:rPr lang="en-ZA" sz="1600" b="1" kern="1400" dirty="0">
                          <a:solidFill>
                            <a:srgbClr val="FF0000"/>
                          </a:solidFill>
                          <a:effectLst/>
                          <a:latin typeface="Arial"/>
                          <a:ea typeface="Times New Roman"/>
                          <a:cs typeface="Times New Roman"/>
                        </a:rPr>
                        <a:t>billion </a:t>
                      </a:r>
                      <a:endParaRPr lang="en-ZA" sz="1600" kern="1400" dirty="0">
                        <a:solidFill>
                          <a:srgbClr val="000000"/>
                        </a:solidFill>
                        <a:effectLst/>
                        <a:latin typeface="Calibri"/>
                        <a:ea typeface="Times New Roman"/>
                        <a:cs typeface="Times New Roman"/>
                      </a:endParaRPr>
                    </a:p>
                    <a:p>
                      <a:pPr algn="ctr">
                        <a:lnSpc>
                          <a:spcPct val="150000"/>
                        </a:lnSpc>
                        <a:spcAft>
                          <a:spcPts val="600"/>
                        </a:spcAft>
                      </a:pPr>
                      <a:r>
                        <a:rPr lang="en-ZA" sz="1200" b="1" kern="1400" dirty="0">
                          <a:solidFill>
                            <a:srgbClr val="000000"/>
                          </a:solidFill>
                          <a:effectLst/>
                          <a:latin typeface="Arial"/>
                          <a:ea typeface="Times New Roman"/>
                          <a:cs typeface="Times New Roman"/>
                        </a:rPr>
                        <a:t>Value of Claims Paid</a:t>
                      </a:r>
                      <a:endParaRPr lang="en-ZA" sz="1200" kern="1400" dirty="0">
                        <a:solidFill>
                          <a:srgbClr val="000000"/>
                        </a:solidFill>
                        <a:effectLst/>
                        <a:latin typeface="Calibri"/>
                        <a:ea typeface="Times New Roman"/>
                        <a:cs typeface="Times New Roman"/>
                      </a:endParaRPr>
                    </a:p>
                    <a:p>
                      <a:pPr>
                        <a:lnSpc>
                          <a:spcPct val="118000"/>
                        </a:lnSpc>
                        <a:spcAft>
                          <a:spcPts val="600"/>
                        </a:spcAft>
                      </a:pPr>
                      <a:r>
                        <a:rPr lang="en-ZA" sz="900" b="1" kern="1400" dirty="0">
                          <a:solidFill>
                            <a:srgbClr val="000000"/>
                          </a:solidFill>
                          <a:effectLst/>
                          <a:latin typeface="Arial"/>
                          <a:ea typeface="Times New Roman"/>
                          <a:cs typeface="Times New Roman"/>
                        </a:rPr>
                        <a:t> </a:t>
                      </a: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60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600"/>
                        </a:spcAft>
                      </a:pPr>
                      <a:endParaRPr lang="en-ZA" sz="1400" b="1" kern="1400" dirty="0" smtClean="0">
                        <a:solidFill>
                          <a:srgbClr val="FF0000"/>
                        </a:solidFill>
                        <a:effectLst/>
                        <a:latin typeface="Arial"/>
                        <a:ea typeface="Times New Roman"/>
                        <a:cs typeface="Times New Roman"/>
                      </a:endParaRPr>
                    </a:p>
                    <a:p>
                      <a:pPr algn="ctr">
                        <a:lnSpc>
                          <a:spcPct val="150000"/>
                        </a:lnSpc>
                        <a:spcAft>
                          <a:spcPts val="600"/>
                        </a:spcAft>
                      </a:pPr>
                      <a:r>
                        <a:rPr lang="en-ZA" sz="1600" b="1" kern="1400" dirty="0" smtClean="0">
                          <a:solidFill>
                            <a:srgbClr val="FF0000"/>
                          </a:solidFill>
                          <a:effectLst/>
                          <a:latin typeface="Arial"/>
                          <a:ea typeface="Times New Roman"/>
                          <a:cs typeface="Times New Roman"/>
                        </a:rPr>
                        <a:t>58 520</a:t>
                      </a:r>
                      <a:endParaRPr lang="en-ZA" sz="1600" kern="1400" dirty="0">
                        <a:solidFill>
                          <a:srgbClr val="000000"/>
                        </a:solidFill>
                        <a:effectLst/>
                        <a:latin typeface="Calibri"/>
                        <a:ea typeface="Times New Roman"/>
                        <a:cs typeface="Times New Roman"/>
                      </a:endParaRPr>
                    </a:p>
                    <a:p>
                      <a:pPr algn="ctr">
                        <a:lnSpc>
                          <a:spcPct val="150000"/>
                        </a:lnSpc>
                        <a:spcAft>
                          <a:spcPts val="600"/>
                        </a:spcAft>
                      </a:pPr>
                      <a:r>
                        <a:rPr lang="en-ZA" sz="1200" b="1" kern="1400" dirty="0" smtClean="0">
                          <a:solidFill>
                            <a:srgbClr val="000000"/>
                          </a:solidFill>
                          <a:effectLst/>
                          <a:latin typeface="Arial"/>
                          <a:ea typeface="Times New Roman"/>
                          <a:cs typeface="Times New Roman"/>
                        </a:rPr>
                        <a:t>Baseline Jobs</a:t>
                      </a:r>
                      <a:endParaRPr lang="en-ZA" sz="1200" kern="1400" dirty="0">
                        <a:solidFill>
                          <a:srgbClr val="000000"/>
                        </a:solidFill>
                        <a:effectLst/>
                        <a:latin typeface="Calibri"/>
                        <a:ea typeface="Times New Roman"/>
                        <a:cs typeface="Times New Roman"/>
                      </a:endParaRPr>
                    </a:p>
                    <a:p>
                      <a:pPr algn="ctr">
                        <a:lnSpc>
                          <a:spcPct val="150000"/>
                        </a:lnSpc>
                        <a:spcAft>
                          <a:spcPts val="600"/>
                        </a:spcAft>
                      </a:pPr>
                      <a:endParaRPr lang="en-ZA" sz="900" kern="1400" dirty="0">
                        <a:solidFill>
                          <a:srgbClr val="000000"/>
                        </a:solidFill>
                        <a:effectLst/>
                        <a:latin typeface="Calibri"/>
                        <a:ea typeface="Times New Roman"/>
                        <a:cs typeface="Times New Roman"/>
                      </a:endParaRPr>
                    </a:p>
                  </a:txBody>
                  <a:tcPr marL="59222" marR="59222"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bl>
          </a:graphicData>
        </a:graphic>
      </p:graphicFrame>
      <p:pic>
        <p:nvPicPr>
          <p:cNvPr id="3078" name="Picture 97" descr="Description: C:\Users\RB\AppData\Local\Microsoft\Windows\Temporary Internet Files\Content.IE5\0UPTTT1A\Factory.svg[1].png"/>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066800" y="1905000"/>
            <a:ext cx="1600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98" descr="Description: C:\Users\RB\AppData\Local\Microsoft\Windows\Temporary Internet Files\Content.IE5\0UPTTT1A\authorized-stamp[1].gif"/>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655219" y="2041525"/>
            <a:ext cx="168116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99" descr="Description: C:\Users\RB\AppData\Local\Microsoft\Windows\Temporary Internet Files\Content.IE5\O68MC96J\재무설계[1].jpg"/>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6030685" y="2014765"/>
            <a:ext cx="1958068" cy="11271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00" descr="Description: C:\Users\RB\AppData\Local\Microsoft\Windows\Temporary Internet Files\Content.IE5\T8GE2JOG\demo-clipart-giving-money-cliparta-perfect-world---clip-art--business-ep7z2ise[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162050" y="4267200"/>
            <a:ext cx="13525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1" descr="Description: C:\Users\RB\AppData\Local\Microsoft\Windows\Temporary Internet Files\Content.IE5\T8GE2JOG\8699758661_64fbe8cbd2_z[1].jpg"/>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3581400" y="4401909"/>
            <a:ext cx="1828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02" descr="Description: C:\Users\RB\AppData\Local\Microsoft\Windows\Temporary Internet Files\Content.IE5\2UVH0AMZ\green-jobs3[1].png"/>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6030686" y="4456334"/>
            <a:ext cx="2047875" cy="9416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39752" y="5856150"/>
            <a:ext cx="6804248" cy="707886"/>
          </a:xfrm>
          <a:prstGeom prst="rect">
            <a:avLst/>
          </a:prstGeom>
          <a:noFill/>
          <a:ln w="38100">
            <a:solidFill>
              <a:srgbClr val="FFC000"/>
            </a:solidFill>
          </a:ln>
        </p:spPr>
        <p:txBody>
          <a:bodyPr wrap="square" rtlCol="0">
            <a:spAutoFit/>
          </a:bodyPr>
          <a:lstStyle/>
          <a:p>
            <a:pPr algn="ctr"/>
            <a:r>
              <a:rPr lang="en-ZA" sz="2000" b="1" dirty="0" smtClean="0">
                <a:latin typeface="Arial" pitchFamily="34" charset="0"/>
                <a:cs typeface="Arial" pitchFamily="34" charset="0"/>
              </a:rPr>
              <a:t>MCEP contributed 90.5 % of total value of approvals in the Competitiveness Investment Cluster </a:t>
            </a:r>
            <a:endParaRPr lang="en-ZA" sz="2000" b="1" dirty="0">
              <a:latin typeface="Arial" pitchFamily="34" charset="0"/>
              <a:cs typeface="Arial" pitchFamily="34" charset="0"/>
            </a:endParaRPr>
          </a:p>
        </p:txBody>
      </p:sp>
    </p:spTree>
    <p:extLst>
      <p:ext uri="{BB962C8B-B14F-4D97-AF65-F5344CB8AC3E}">
        <p14:creationId xmlns:p14="http://schemas.microsoft.com/office/powerpoint/2010/main" val="3085891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0010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SPII PROVINCIAL APPROVALS: </a:t>
            </a:r>
            <a:r>
              <a:rPr lang="en-US" sz="2400" dirty="0" smtClean="0">
                <a:latin typeface="Arial" panose="020B0604020202020204" pitchFamily="34" charset="0"/>
                <a:cs typeface="Arial" panose="020B0604020202020204" pitchFamily="34" charset="0"/>
              </a:rPr>
              <a:t>Grant Approved</a:t>
            </a:r>
            <a:endParaRPr lang="en-Z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60</a:t>
            </a:fld>
            <a:endParaRPr lang="en-US">
              <a:solidFill>
                <a:srgbClr val="000000"/>
              </a:solidFill>
            </a:endParaRPr>
          </a:p>
        </p:txBody>
      </p:sp>
      <p:graphicFrame>
        <p:nvGraphicFramePr>
          <p:cNvPr id="6" name="Chart 5"/>
          <p:cNvGraphicFramePr/>
          <p:nvPr>
            <p:extLst>
              <p:ext uri="{D42A27DB-BD31-4B8C-83A1-F6EECF244321}">
                <p14:modId xmlns:p14="http://schemas.microsoft.com/office/powerpoint/2010/main" val="1568068572"/>
              </p:ext>
            </p:extLst>
          </p:nvPr>
        </p:nvGraphicFramePr>
        <p:xfrm>
          <a:off x="685800" y="1052735"/>
          <a:ext cx="8001000" cy="41288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147862" y="5638800"/>
            <a:ext cx="6691338" cy="523220"/>
          </a:xfrm>
          <a:prstGeom prst="rect">
            <a:avLst/>
          </a:prstGeom>
          <a:noFill/>
          <a:ln w="38100">
            <a:solidFill>
              <a:srgbClr val="FFC000"/>
            </a:solidFill>
          </a:ln>
        </p:spPr>
        <p:txBody>
          <a:bodyPr wrap="square" rtlCol="0">
            <a:spAutoFit/>
          </a:bodyPr>
          <a:lstStyle/>
          <a:p>
            <a:pPr algn="ctr"/>
            <a:r>
              <a:rPr lang="en-ZA" sz="1400" b="1" dirty="0" smtClean="0">
                <a:solidFill>
                  <a:srgbClr val="000000"/>
                </a:solidFill>
                <a:latin typeface="Arial" pitchFamily="34" charset="0"/>
                <a:cs typeface="Arial" pitchFamily="34" charset="0"/>
              </a:rPr>
              <a:t>Of the total SPII approvals in 2015/16,  </a:t>
            </a:r>
            <a:r>
              <a:rPr lang="en-ZA" sz="1400" b="1" dirty="0" smtClean="0">
                <a:solidFill>
                  <a:srgbClr val="7030A0"/>
                </a:solidFill>
                <a:latin typeface="Arial" pitchFamily="34" charset="0"/>
                <a:cs typeface="Arial" pitchFamily="34" charset="0"/>
              </a:rPr>
              <a:t>Western Cape </a:t>
            </a:r>
            <a:r>
              <a:rPr lang="en-ZA" sz="1400" b="1" dirty="0" smtClean="0">
                <a:solidFill>
                  <a:srgbClr val="000000"/>
                </a:solidFill>
                <a:latin typeface="Arial" pitchFamily="34" charset="0"/>
                <a:cs typeface="Arial" pitchFamily="34" charset="0"/>
              </a:rPr>
              <a:t>accessed </a:t>
            </a:r>
            <a:r>
              <a:rPr lang="en-ZA" sz="1400" b="1" dirty="0" smtClean="0">
                <a:solidFill>
                  <a:srgbClr val="7030A0"/>
                </a:solidFill>
                <a:latin typeface="Arial" pitchFamily="34" charset="0"/>
                <a:cs typeface="Arial" pitchFamily="34" charset="0"/>
              </a:rPr>
              <a:t>13.8% </a:t>
            </a:r>
            <a:r>
              <a:rPr lang="en-ZA" sz="1400" b="1" dirty="0" smtClean="0">
                <a:solidFill>
                  <a:srgbClr val="000000"/>
                </a:solidFill>
                <a:latin typeface="Arial" pitchFamily="34" charset="0"/>
                <a:cs typeface="Arial" pitchFamily="34" charset="0"/>
              </a:rPr>
              <a:t>of the total value of approvals.</a:t>
            </a:r>
            <a:r>
              <a:rPr lang="en-ZA" sz="1400" b="1" dirty="0" smtClean="0">
                <a:solidFill>
                  <a:srgbClr val="FFC000"/>
                </a:solidFill>
                <a:latin typeface="Arial" pitchFamily="34" charset="0"/>
                <a:cs typeface="Arial" pitchFamily="34" charset="0"/>
              </a:rPr>
              <a:t> </a:t>
            </a:r>
            <a:endParaRPr lang="en-ZA" sz="14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094670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001000" cy="762000"/>
          </a:xfrm>
        </p:spPr>
        <p:style>
          <a:lnRef idx="2">
            <a:schemeClr val="dk1"/>
          </a:lnRef>
          <a:fillRef idx="1">
            <a:schemeClr val="lt1"/>
          </a:fillRef>
          <a:effectRef idx="0">
            <a:schemeClr val="dk1"/>
          </a:effectRef>
          <a:fontRef idx="minor">
            <a:schemeClr val="dk1"/>
          </a:fontRef>
        </p:style>
        <p:txBody>
          <a:bodyPr/>
          <a:lstStyle/>
          <a:p>
            <a:pPr algn="l"/>
            <a:r>
              <a:rPr lang="en-US" sz="2400" b="1" dirty="0" smtClean="0">
                <a:latin typeface="Arial" panose="020B0604020202020204" pitchFamily="34" charset="0"/>
                <a:cs typeface="Arial" panose="020B0604020202020204" pitchFamily="34" charset="0"/>
              </a:rPr>
              <a:t>               BLACK INDUSTRIALIST SCHEME (BIS)</a:t>
            </a:r>
            <a:br>
              <a:rPr lang="en-US" sz="2400" b="1" dirty="0" smtClean="0">
                <a:latin typeface="Arial" panose="020B0604020202020204" pitchFamily="34" charset="0"/>
                <a:cs typeface="Arial" panose="020B0604020202020204" pitchFamily="34" charset="0"/>
              </a:rPr>
            </a:br>
            <a:r>
              <a:rPr lang="en-US" sz="1100" b="1" dirty="0" smtClean="0">
                <a:solidFill>
                  <a:srgbClr val="FF0000"/>
                </a:solidFill>
                <a:latin typeface="Arial" panose="020B0604020202020204" pitchFamily="34" charset="0"/>
                <a:cs typeface="Arial" panose="020B0604020202020204" pitchFamily="34" charset="0"/>
              </a:rPr>
              <a:t>Note:</a:t>
            </a:r>
            <a:r>
              <a:rPr lang="en-US" sz="1100" b="1"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For the 2015/16 period, 5 BIS applications were received by </a:t>
            </a:r>
            <a:r>
              <a:rPr lang="en-US" sz="1100" b="1" dirty="0" smtClean="0">
                <a:latin typeface="Arial" panose="020B0604020202020204" pitchFamily="34" charset="0"/>
                <a:cs typeface="Arial" panose="020B0604020202020204" pitchFamily="34" charset="0"/>
              </a:rPr>
              <a:t>the </a:t>
            </a:r>
            <a:r>
              <a:rPr lang="en-US" sz="1100" b="1" dirty="0" err="1" smtClean="0">
                <a:latin typeface="Arial" panose="020B0604020202020204" pitchFamily="34" charset="0"/>
                <a:cs typeface="Arial" panose="020B0604020202020204" pitchFamily="34" charset="0"/>
              </a:rPr>
              <a:t>dti</a:t>
            </a:r>
            <a:r>
              <a:rPr lang="en-US" sz="1100" b="1"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though not adjudicated, as processes were still being put in place. </a:t>
            </a:r>
            <a:endParaRPr lang="en-ZA" sz="11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61</a:t>
            </a:fld>
            <a:endParaRPr lang="en-US">
              <a:solidFill>
                <a:srgbClr val="000000"/>
              </a:solidFill>
            </a:endParaRPr>
          </a:p>
        </p:txBody>
      </p:sp>
      <p:graphicFrame>
        <p:nvGraphicFramePr>
          <p:cNvPr id="6" name="Content Placeholder 15"/>
          <p:cNvGraphicFramePr>
            <a:graphicFrameLocks/>
          </p:cNvGraphicFramePr>
          <p:nvPr>
            <p:extLst>
              <p:ext uri="{D42A27DB-BD31-4B8C-83A1-F6EECF244321}">
                <p14:modId xmlns:p14="http://schemas.microsoft.com/office/powerpoint/2010/main" val="3910315578"/>
              </p:ext>
            </p:extLst>
          </p:nvPr>
        </p:nvGraphicFramePr>
        <p:xfrm>
          <a:off x="658812" y="1143000"/>
          <a:ext cx="8027988" cy="4505673"/>
        </p:xfrm>
        <a:graphic>
          <a:graphicData uri="http://schemas.openxmlformats.org/drawingml/2006/table">
            <a:tbl>
              <a:tblPr firstRow="1" bandRow="1">
                <a:tableStyleId>{ED083AE6-46FA-4A59-8FB0-9F97EB10719F}</a:tableStyleId>
              </a:tblPr>
              <a:tblGrid>
                <a:gridCol w="2052092">
                  <a:extLst>
                    <a:ext uri="{9D8B030D-6E8A-4147-A177-3AD203B41FA5}">
                      <a16:colId xmlns:a16="http://schemas.microsoft.com/office/drawing/2014/main" val="20000"/>
                    </a:ext>
                  </a:extLst>
                </a:gridCol>
                <a:gridCol w="2987948">
                  <a:extLst>
                    <a:ext uri="{9D8B030D-6E8A-4147-A177-3AD203B41FA5}">
                      <a16:colId xmlns:a16="http://schemas.microsoft.com/office/drawing/2014/main" val="20001"/>
                    </a:ext>
                  </a:extLst>
                </a:gridCol>
                <a:gridCol w="2987948">
                  <a:extLst>
                    <a:ext uri="{9D8B030D-6E8A-4147-A177-3AD203B41FA5}">
                      <a16:colId xmlns:a16="http://schemas.microsoft.com/office/drawing/2014/main" val="20002"/>
                    </a:ext>
                  </a:extLst>
                </a:gridCol>
              </a:tblGrid>
              <a:tr h="1244240">
                <a:tc>
                  <a:txBody>
                    <a:bodyPr/>
                    <a:lstStyle/>
                    <a:p>
                      <a:pPr algn="just">
                        <a:lnSpc>
                          <a:spcPct val="150000"/>
                        </a:lnSpc>
                        <a:spcAft>
                          <a:spcPts val="600"/>
                        </a:spcAft>
                      </a:pPr>
                      <a:r>
                        <a:rPr lang="en-ZA" sz="1000" b="1" kern="1400" dirty="0">
                          <a:effectLst/>
                        </a:rPr>
                        <a:t>Objectives</a:t>
                      </a:r>
                      <a:endParaRPr lang="en-ZA" sz="1000" b="1" kern="1400" dirty="0">
                        <a:solidFill>
                          <a:srgbClr val="000000"/>
                        </a:solidFill>
                        <a:effectLst/>
                        <a:latin typeface="Calibri"/>
                        <a:ea typeface="Times New Roman"/>
                        <a:cs typeface="Times New Roman"/>
                      </a:endParaRPr>
                    </a:p>
                  </a:txBody>
                  <a:tcPr marL="68580" marR="68580" marT="0" marB="0"/>
                </a:tc>
                <a:tc gridSpan="2">
                  <a:txBody>
                    <a:bodyPr/>
                    <a:lstStyle/>
                    <a:p>
                      <a:pPr marL="342900" lvl="0" indent="-342900" algn="just">
                        <a:lnSpc>
                          <a:spcPct val="150000"/>
                        </a:lnSpc>
                        <a:spcAft>
                          <a:spcPts val="0"/>
                        </a:spcAft>
                        <a:buFont typeface="Symbol"/>
                        <a:buChar char=""/>
                      </a:pPr>
                      <a:r>
                        <a:rPr lang="en-ZA" sz="1000" kern="1400" dirty="0">
                          <a:effectLst/>
                        </a:rPr>
                        <a:t>Accelerate the quantitative and qualitative increase and participation of black industrialists in the national economy, selected manufacturing sectors and value chains; as reflected by their contribution to growth, investment, exports and employment.</a:t>
                      </a:r>
                    </a:p>
                    <a:p>
                      <a:pPr marL="342900" lvl="0" indent="-342900" algn="just">
                        <a:lnSpc>
                          <a:spcPct val="150000"/>
                        </a:lnSpc>
                        <a:spcAft>
                          <a:spcPts val="600"/>
                        </a:spcAft>
                        <a:buFont typeface="Symbol"/>
                        <a:buChar char=""/>
                      </a:pPr>
                      <a:r>
                        <a:rPr lang="en-ZA" sz="1000" kern="1400" dirty="0">
                          <a:effectLst/>
                        </a:rPr>
                        <a:t>Create multiple and diverse pathways and instruments for black industrialists to enter strategic and targeted manufacturing sectors and value chains.</a:t>
                      </a:r>
                      <a:endParaRPr lang="en-ZA" sz="1000" b="1" kern="1400" dirty="0">
                        <a:solidFill>
                          <a:srgbClr val="000000"/>
                        </a:solidFill>
                        <a:effectLst/>
                        <a:latin typeface="Calibri"/>
                        <a:ea typeface="Times New Roman"/>
                        <a:cs typeface="Times New Roman"/>
                      </a:endParaRPr>
                    </a:p>
                  </a:txBody>
                  <a:tcPr marL="68580" marR="68580" marT="0" marB="0"/>
                </a:tc>
                <a:tc hMerge="1">
                  <a:txBody>
                    <a:bodyPr/>
                    <a:lstStyle/>
                    <a:p>
                      <a:endParaRPr lang="en-ZA"/>
                    </a:p>
                  </a:txBody>
                  <a:tcPr/>
                </a:tc>
                <a:extLst>
                  <a:ext uri="{0D108BD9-81ED-4DB2-BD59-A6C34878D82A}">
                    <a16:rowId xmlns:a16="http://schemas.microsoft.com/office/drawing/2014/main" val="10000"/>
                  </a:ext>
                </a:extLst>
              </a:tr>
              <a:tr h="325026">
                <a:tc>
                  <a:txBody>
                    <a:bodyPr/>
                    <a:lstStyle/>
                    <a:p>
                      <a:pPr algn="just">
                        <a:lnSpc>
                          <a:spcPct val="150000"/>
                        </a:lnSpc>
                        <a:spcAft>
                          <a:spcPts val="600"/>
                        </a:spcAft>
                      </a:pPr>
                      <a:r>
                        <a:rPr lang="en-ZA" sz="1000" b="1" kern="1400" dirty="0">
                          <a:effectLst/>
                        </a:rPr>
                        <a:t>Duration</a:t>
                      </a:r>
                      <a:endParaRPr lang="en-ZA" sz="1000" b="1" kern="1400" dirty="0">
                        <a:solidFill>
                          <a:srgbClr val="000000"/>
                        </a:solidFill>
                        <a:effectLst/>
                        <a:latin typeface="Calibri"/>
                        <a:ea typeface="Times New Roman"/>
                        <a:cs typeface="Times New Roman"/>
                      </a:endParaRPr>
                    </a:p>
                  </a:txBody>
                  <a:tcPr marL="68580" marR="68580" marT="0" marB="0"/>
                </a:tc>
                <a:tc>
                  <a:txBody>
                    <a:bodyPr/>
                    <a:lstStyle/>
                    <a:p>
                      <a:pPr algn="just">
                        <a:lnSpc>
                          <a:spcPct val="150000"/>
                        </a:lnSpc>
                        <a:spcAft>
                          <a:spcPts val="600"/>
                        </a:spcAft>
                      </a:pPr>
                      <a:r>
                        <a:rPr lang="en-ZA" sz="1000" kern="1400" dirty="0">
                          <a:effectLst/>
                        </a:rPr>
                        <a:t>Start date: February 2016</a:t>
                      </a:r>
                      <a:endParaRPr lang="en-ZA" sz="1000" b="1" kern="1400" dirty="0">
                        <a:solidFill>
                          <a:srgbClr val="000000"/>
                        </a:solidFill>
                        <a:effectLst/>
                        <a:latin typeface="Calibri"/>
                        <a:ea typeface="Times New Roman"/>
                        <a:cs typeface="Times New Roman"/>
                      </a:endParaRPr>
                    </a:p>
                  </a:txBody>
                  <a:tcPr marL="68580" marR="68580" marT="0" marB="0"/>
                </a:tc>
                <a:tc>
                  <a:txBody>
                    <a:bodyPr/>
                    <a:lstStyle/>
                    <a:p>
                      <a:pPr algn="just">
                        <a:lnSpc>
                          <a:spcPct val="150000"/>
                        </a:lnSpc>
                        <a:spcAft>
                          <a:spcPts val="600"/>
                        </a:spcAft>
                      </a:pPr>
                      <a:r>
                        <a:rPr lang="en-ZA" sz="1000" kern="1400" dirty="0">
                          <a:effectLst/>
                        </a:rPr>
                        <a:t>End date: Not stipulated</a:t>
                      </a:r>
                      <a:endParaRPr lang="en-ZA" sz="1000" b="1" kern="1400" dirty="0">
                        <a:solidFill>
                          <a:srgbClr val="000000"/>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2256222">
                <a:tc>
                  <a:txBody>
                    <a:bodyPr/>
                    <a:lstStyle/>
                    <a:p>
                      <a:r>
                        <a:rPr lang="en-ZA" sz="1000" b="1" kern="1400" dirty="0" smtClean="0">
                          <a:effectLst/>
                        </a:rPr>
                        <a:t>Criteria</a:t>
                      </a:r>
                      <a:endParaRPr lang="en-ZA" sz="1000" b="1" dirty="0"/>
                    </a:p>
                  </a:txBody>
                  <a:tcPr/>
                </a:tc>
                <a:tc gridSpan="2">
                  <a:txBody>
                    <a:bodyPr/>
                    <a:lstStyle/>
                    <a:p>
                      <a:pPr marL="342900" lvl="0" indent="-342900" algn="just">
                        <a:lnSpc>
                          <a:spcPct val="150000"/>
                        </a:lnSpc>
                        <a:spcAft>
                          <a:spcPts val="0"/>
                        </a:spcAft>
                        <a:buFont typeface="Symbol"/>
                        <a:buChar char=""/>
                      </a:pPr>
                      <a:r>
                        <a:rPr lang="en-ZA" sz="1000" kern="1400" dirty="0" smtClean="0">
                          <a:effectLst/>
                        </a:rPr>
                        <a:t>Applicant must be a registered legal entity in South Africa</a:t>
                      </a:r>
                    </a:p>
                    <a:p>
                      <a:pPr marL="342900" lvl="0" indent="-342900" algn="just">
                        <a:lnSpc>
                          <a:spcPct val="150000"/>
                        </a:lnSpc>
                        <a:spcAft>
                          <a:spcPts val="0"/>
                        </a:spcAft>
                        <a:buFont typeface="Symbol"/>
                        <a:buChar char=""/>
                      </a:pPr>
                      <a:r>
                        <a:rPr lang="en-ZA" sz="1000" kern="1400" dirty="0" smtClean="0">
                          <a:effectLst/>
                        </a:rPr>
                        <a:t>Project should have minimum investment of R30 million</a:t>
                      </a:r>
                    </a:p>
                    <a:p>
                      <a:pPr marL="342900" lvl="0" indent="-342900" algn="just">
                        <a:lnSpc>
                          <a:spcPct val="150000"/>
                        </a:lnSpc>
                        <a:spcAft>
                          <a:spcPts val="0"/>
                        </a:spcAft>
                        <a:buFont typeface="Symbol"/>
                        <a:buChar char=""/>
                      </a:pPr>
                      <a:r>
                        <a:rPr lang="en-ZA" sz="1000" kern="1400" dirty="0" smtClean="0">
                          <a:effectLst/>
                        </a:rPr>
                        <a:t>Project should result in securing or increasing direct employment</a:t>
                      </a:r>
                    </a:p>
                    <a:p>
                      <a:pPr marL="342900" lvl="0" indent="-342900" algn="just">
                        <a:lnSpc>
                          <a:spcPct val="150000"/>
                        </a:lnSpc>
                        <a:spcAft>
                          <a:spcPts val="0"/>
                        </a:spcAft>
                        <a:buFont typeface="Symbol"/>
                        <a:buChar char=""/>
                      </a:pPr>
                      <a:r>
                        <a:rPr lang="en-ZA" sz="1000" kern="1400" dirty="0" smtClean="0">
                          <a:effectLst/>
                        </a:rPr>
                        <a:t>Project should aligned to productive sectors of the economy</a:t>
                      </a:r>
                    </a:p>
                    <a:p>
                      <a:pPr marL="342900" lvl="0" indent="-342900" algn="just">
                        <a:lnSpc>
                          <a:spcPct val="150000"/>
                        </a:lnSpc>
                        <a:spcAft>
                          <a:spcPts val="0"/>
                        </a:spcAft>
                        <a:buFont typeface="Symbol"/>
                        <a:buChar char=""/>
                      </a:pPr>
                      <a:r>
                        <a:rPr lang="en-ZA" sz="1000" kern="1400" dirty="0" smtClean="0">
                          <a:effectLst/>
                        </a:rPr>
                        <a:t>New or expansion operation</a:t>
                      </a:r>
                    </a:p>
                    <a:p>
                      <a:pPr marL="342900" lvl="0" indent="-342900" algn="just">
                        <a:lnSpc>
                          <a:spcPct val="150000"/>
                        </a:lnSpc>
                        <a:spcAft>
                          <a:spcPts val="0"/>
                        </a:spcAft>
                        <a:buFont typeface="Symbol"/>
                        <a:buChar char=""/>
                      </a:pPr>
                      <a:r>
                        <a:rPr lang="en-ZA" sz="1000" kern="1400" dirty="0" smtClean="0">
                          <a:effectLst/>
                        </a:rPr>
                        <a:t>Valid tax clearance certificate</a:t>
                      </a:r>
                    </a:p>
                    <a:p>
                      <a:pPr marL="342900" lvl="0" indent="-342900" algn="just">
                        <a:lnSpc>
                          <a:spcPct val="150000"/>
                        </a:lnSpc>
                        <a:spcAft>
                          <a:spcPts val="0"/>
                        </a:spcAft>
                        <a:buFont typeface="Symbol"/>
                        <a:buChar char=""/>
                      </a:pPr>
                      <a:r>
                        <a:rPr lang="en-ZA" sz="1000" kern="1400" dirty="0" smtClean="0">
                          <a:effectLst/>
                        </a:rPr>
                        <a:t>Valid B-BBEE certificate compliance</a:t>
                      </a:r>
                    </a:p>
                    <a:p>
                      <a:pPr marL="342900" lvl="0" indent="-342900" algn="just">
                        <a:lnSpc>
                          <a:spcPct val="100000"/>
                        </a:lnSpc>
                        <a:spcAft>
                          <a:spcPts val="600"/>
                        </a:spcAft>
                        <a:buFont typeface="Symbol"/>
                        <a:buChar char=""/>
                      </a:pPr>
                      <a:r>
                        <a:rPr lang="en-ZA" sz="1000" kern="1400" dirty="0" smtClean="0">
                          <a:effectLst/>
                        </a:rPr>
                        <a:t>More than 50% shareholding and management control</a:t>
                      </a:r>
                    </a:p>
                    <a:p>
                      <a:pPr marL="342900" lvl="0" indent="-342900" algn="just">
                        <a:lnSpc>
                          <a:spcPct val="100000"/>
                        </a:lnSpc>
                        <a:spcAft>
                          <a:spcPts val="600"/>
                        </a:spcAft>
                        <a:buFont typeface="Symbol"/>
                        <a:buChar char=""/>
                      </a:pPr>
                      <a:r>
                        <a:rPr lang="en-ZA" sz="1000" kern="1400" dirty="0" smtClean="0">
                          <a:effectLst/>
                        </a:rPr>
                        <a:t>Directly involved in day-to-day operations, with requisite expertise in the sector</a:t>
                      </a:r>
                      <a:endParaRPr lang="en-ZA" sz="1000" dirty="0"/>
                    </a:p>
                  </a:txBody>
                  <a:tcPr/>
                </a:tc>
                <a:tc hMerge="1">
                  <a:txBody>
                    <a:bodyPr/>
                    <a:lstStyle/>
                    <a:p>
                      <a:endParaRPr lang="en-ZA" dirty="0"/>
                    </a:p>
                  </a:txBody>
                  <a:tcPr/>
                </a:tc>
                <a:extLst>
                  <a:ext uri="{0D108BD9-81ED-4DB2-BD59-A6C34878D82A}">
                    <a16:rowId xmlns:a16="http://schemas.microsoft.com/office/drawing/2014/main" val="10002"/>
                  </a:ext>
                </a:extLst>
              </a:tr>
              <a:tr h="680185">
                <a:tc>
                  <a:txBody>
                    <a:bodyPr/>
                    <a:lstStyle/>
                    <a:p>
                      <a:r>
                        <a:rPr lang="en-ZA" sz="1000" b="1" kern="1400" dirty="0" smtClean="0">
                          <a:effectLst/>
                        </a:rPr>
                        <a:t>Grant offerings</a:t>
                      </a:r>
                      <a:endParaRPr lang="en-ZA" sz="1000" b="1" dirty="0"/>
                    </a:p>
                  </a:txBody>
                  <a:tcPr/>
                </a:tc>
                <a:tc gridSpan="2">
                  <a:txBody>
                    <a:bodyPr/>
                    <a:lstStyle/>
                    <a:p>
                      <a:pPr marL="342900" lvl="0" indent="-342900" algn="just">
                        <a:lnSpc>
                          <a:spcPct val="100000"/>
                        </a:lnSpc>
                        <a:spcAft>
                          <a:spcPts val="600"/>
                        </a:spcAft>
                        <a:buFont typeface="Symbol"/>
                        <a:buChar char=""/>
                      </a:pPr>
                      <a:r>
                        <a:rPr lang="en-ZA" sz="1000" kern="1400" dirty="0" smtClean="0">
                          <a:effectLst/>
                        </a:rPr>
                        <a:t>Support is offered as a cost-sharing grant ranging from 30% to 50%, up to a maximum of R50 million.</a:t>
                      </a:r>
                    </a:p>
                    <a:p>
                      <a:pPr marL="342900" lvl="0" indent="-342900" algn="just">
                        <a:lnSpc>
                          <a:spcPct val="100000"/>
                        </a:lnSpc>
                        <a:spcAft>
                          <a:spcPts val="600"/>
                        </a:spcAft>
                        <a:buFont typeface="Symbol"/>
                        <a:buChar char=""/>
                      </a:pPr>
                      <a:r>
                        <a:rPr lang="en-ZA" sz="1000" kern="1400" dirty="0" smtClean="0">
                          <a:effectLst/>
                        </a:rPr>
                        <a:t>The grant may be fully utilised on capital investments, or be split between capital investment and other support measures (i.e. investment support, business development services and working capital).</a:t>
                      </a:r>
                      <a:endParaRPr lang="en-ZA" sz="1000" dirty="0"/>
                    </a:p>
                  </a:txBody>
                  <a:tcPr/>
                </a:tc>
                <a:tc hMerge="1">
                  <a:txBody>
                    <a:bodyPr/>
                    <a:lstStyle/>
                    <a:p>
                      <a:endParaRPr lang="en-ZA"/>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2616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904" y="152400"/>
            <a:ext cx="8064896" cy="10668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TECHNOLOGY AND HUMAN RESOURCES FOR INDUSTRY PROGRAMME(THRIP)</a:t>
            </a:r>
            <a:br>
              <a:rPr lang="en-US" sz="2400" b="1" dirty="0" smtClean="0">
                <a:latin typeface="Arial" panose="020B0604020202020204" pitchFamily="34" charset="0"/>
                <a:cs typeface="Arial" panose="020B0604020202020204" pitchFamily="34" charset="0"/>
              </a:rPr>
            </a:br>
            <a:r>
              <a:rPr lang="en-US" sz="1100" b="1" dirty="0" smtClean="0">
                <a:solidFill>
                  <a:srgbClr val="FF0000"/>
                </a:solidFill>
                <a:latin typeface="Arial" panose="020B0604020202020204" pitchFamily="34" charset="0"/>
                <a:cs typeface="Arial" panose="020B0604020202020204" pitchFamily="34" charset="0"/>
              </a:rPr>
              <a:t>Note: </a:t>
            </a:r>
            <a:r>
              <a:rPr lang="en-ZA" sz="1100" b="1" kern="1200" dirty="0">
                <a:solidFill>
                  <a:srgbClr val="000000"/>
                </a:solidFill>
                <a:latin typeface="Arial" panose="020B0604020202020204" pitchFamily="34" charset="0"/>
                <a:cs typeface="Arial" panose="020B0604020202020204" pitchFamily="34" charset="0"/>
              </a:rPr>
              <a:t>the </a:t>
            </a:r>
            <a:r>
              <a:rPr lang="en-ZA" sz="1100" b="1" kern="1200" dirty="0" err="1">
                <a:solidFill>
                  <a:srgbClr val="000000"/>
                </a:solidFill>
                <a:latin typeface="Arial" panose="020B0604020202020204" pitchFamily="34" charset="0"/>
                <a:cs typeface="Arial" panose="020B0604020202020204" pitchFamily="34" charset="0"/>
              </a:rPr>
              <a:t>dti</a:t>
            </a:r>
            <a:r>
              <a:rPr lang="en-ZA" sz="1100" b="1" kern="1200" dirty="0">
                <a:solidFill>
                  <a:srgbClr val="000000"/>
                </a:solidFill>
                <a:latin typeface="Arial" panose="020B0604020202020204" pitchFamily="34" charset="0"/>
                <a:cs typeface="Arial" panose="020B0604020202020204" pitchFamily="34" charset="0"/>
              </a:rPr>
              <a:t> </a:t>
            </a:r>
            <a:r>
              <a:rPr lang="en-ZA" sz="1100" kern="1200" dirty="0">
                <a:solidFill>
                  <a:srgbClr val="000000"/>
                </a:solidFill>
                <a:latin typeface="Arial" panose="020B0604020202020204" pitchFamily="34" charset="0"/>
                <a:cs typeface="Arial" panose="020B0604020202020204" pitchFamily="34" charset="0"/>
              </a:rPr>
              <a:t>received 150 applications during the open window period, December 2015 to February 2016, however the applications were not adjudicated as processes were still being put in place</a:t>
            </a:r>
            <a:endParaRPr lang="en-ZA" sz="11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62</a:t>
            </a:fld>
            <a:endParaRPr lang="en-US">
              <a:solidFill>
                <a:srgbClr val="000000"/>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4143885907"/>
              </p:ext>
            </p:extLst>
          </p:nvPr>
        </p:nvGraphicFramePr>
        <p:xfrm>
          <a:off x="621904" y="1295400"/>
          <a:ext cx="8064896" cy="4657439"/>
        </p:xfrm>
        <a:graphic>
          <a:graphicData uri="http://schemas.openxmlformats.org/drawingml/2006/table">
            <a:tbl>
              <a:tblPr firstRow="1" firstCol="1" bandRow="1">
                <a:tableStyleId>{9DCAF9ED-07DC-4A11-8D7F-57B35C25682E}</a:tableStyleId>
              </a:tblPr>
              <a:tblGrid>
                <a:gridCol w="1924521">
                  <a:extLst>
                    <a:ext uri="{9D8B030D-6E8A-4147-A177-3AD203B41FA5}">
                      <a16:colId xmlns:a16="http://schemas.microsoft.com/office/drawing/2014/main" val="20000"/>
                    </a:ext>
                  </a:extLst>
                </a:gridCol>
                <a:gridCol w="2923518">
                  <a:extLst>
                    <a:ext uri="{9D8B030D-6E8A-4147-A177-3AD203B41FA5}">
                      <a16:colId xmlns:a16="http://schemas.microsoft.com/office/drawing/2014/main" val="20001"/>
                    </a:ext>
                  </a:extLst>
                </a:gridCol>
                <a:gridCol w="3216857">
                  <a:extLst>
                    <a:ext uri="{9D8B030D-6E8A-4147-A177-3AD203B41FA5}">
                      <a16:colId xmlns:a16="http://schemas.microsoft.com/office/drawing/2014/main" val="20002"/>
                    </a:ext>
                  </a:extLst>
                </a:gridCol>
              </a:tblGrid>
              <a:tr h="409342">
                <a:tc>
                  <a:txBody>
                    <a:bodyPr/>
                    <a:lstStyle/>
                    <a:p>
                      <a:pPr algn="just">
                        <a:lnSpc>
                          <a:spcPct val="150000"/>
                        </a:lnSpc>
                        <a:spcAft>
                          <a:spcPts val="600"/>
                        </a:spcAft>
                      </a:pPr>
                      <a:r>
                        <a:rPr lang="en-ZA" sz="1100" kern="1400" dirty="0">
                          <a:effectLst/>
                        </a:rPr>
                        <a:t>Objective</a:t>
                      </a:r>
                      <a:endParaRPr lang="en-ZA" sz="1100" kern="1400" dirty="0">
                        <a:solidFill>
                          <a:srgbClr val="000000"/>
                        </a:solidFill>
                        <a:effectLst/>
                        <a:latin typeface="Calibri"/>
                        <a:ea typeface="Times New Roman"/>
                        <a:cs typeface="Times New Roman"/>
                      </a:endParaRPr>
                    </a:p>
                  </a:txBody>
                  <a:tcPr marL="57068" marR="57068" marT="0" marB="0"/>
                </a:tc>
                <a:tc gridSpan="2">
                  <a:txBody>
                    <a:bodyPr/>
                    <a:lstStyle/>
                    <a:p>
                      <a:pPr algn="just">
                        <a:lnSpc>
                          <a:spcPct val="150000"/>
                        </a:lnSpc>
                        <a:spcAft>
                          <a:spcPts val="600"/>
                        </a:spcAft>
                      </a:pPr>
                      <a:r>
                        <a:rPr lang="en-ZA" sz="900" kern="1400" dirty="0">
                          <a:effectLst/>
                        </a:rPr>
                        <a:t>To increase the number of people with appropriate skills in the development and management of research-based technology for industry.</a:t>
                      </a:r>
                      <a:endParaRPr lang="en-ZA" sz="900" kern="1400" dirty="0">
                        <a:solidFill>
                          <a:srgbClr val="000000"/>
                        </a:solidFill>
                        <a:effectLst/>
                        <a:latin typeface="Calibri"/>
                        <a:ea typeface="Times New Roman"/>
                        <a:cs typeface="Times New Roman"/>
                      </a:endParaRPr>
                    </a:p>
                  </a:txBody>
                  <a:tcPr marL="57068" marR="57068" marT="0" marB="0"/>
                </a:tc>
                <a:tc hMerge="1">
                  <a:txBody>
                    <a:bodyPr/>
                    <a:lstStyle/>
                    <a:p>
                      <a:endParaRPr lang="en-ZA"/>
                    </a:p>
                  </a:txBody>
                  <a:tcPr/>
                </a:tc>
                <a:extLst>
                  <a:ext uri="{0D108BD9-81ED-4DB2-BD59-A6C34878D82A}">
                    <a16:rowId xmlns:a16="http://schemas.microsoft.com/office/drawing/2014/main" val="10000"/>
                  </a:ext>
                </a:extLst>
              </a:tr>
              <a:tr h="204671">
                <a:tc>
                  <a:txBody>
                    <a:bodyPr/>
                    <a:lstStyle/>
                    <a:p>
                      <a:pPr algn="just">
                        <a:lnSpc>
                          <a:spcPct val="150000"/>
                        </a:lnSpc>
                        <a:spcAft>
                          <a:spcPts val="600"/>
                        </a:spcAft>
                      </a:pPr>
                      <a:r>
                        <a:rPr lang="en-ZA" sz="1100" kern="1400" dirty="0">
                          <a:effectLst/>
                        </a:rPr>
                        <a:t>Duration</a:t>
                      </a:r>
                      <a:endParaRPr lang="en-ZA" sz="1100" kern="1400" dirty="0">
                        <a:solidFill>
                          <a:srgbClr val="000000"/>
                        </a:solidFill>
                        <a:effectLst/>
                        <a:latin typeface="Calibri"/>
                        <a:ea typeface="Times New Roman"/>
                        <a:cs typeface="Times New Roman"/>
                      </a:endParaRPr>
                    </a:p>
                  </a:txBody>
                  <a:tcPr marL="57068" marR="57068" marT="0" marB="0"/>
                </a:tc>
                <a:tc>
                  <a:txBody>
                    <a:bodyPr/>
                    <a:lstStyle/>
                    <a:p>
                      <a:pPr algn="just">
                        <a:lnSpc>
                          <a:spcPct val="150000"/>
                        </a:lnSpc>
                        <a:spcAft>
                          <a:spcPts val="600"/>
                        </a:spcAft>
                      </a:pPr>
                      <a:r>
                        <a:rPr lang="en-ZA" sz="900" kern="1400" dirty="0">
                          <a:effectLst/>
                        </a:rPr>
                        <a:t>Start date: February 2016</a:t>
                      </a:r>
                      <a:endParaRPr lang="en-ZA" sz="900" kern="1400" dirty="0">
                        <a:solidFill>
                          <a:srgbClr val="000000"/>
                        </a:solidFill>
                        <a:effectLst/>
                        <a:latin typeface="Calibri"/>
                        <a:ea typeface="Times New Roman"/>
                        <a:cs typeface="Times New Roman"/>
                      </a:endParaRPr>
                    </a:p>
                  </a:txBody>
                  <a:tcPr marL="57068" marR="57068" marT="0" marB="0"/>
                </a:tc>
                <a:tc>
                  <a:txBody>
                    <a:bodyPr/>
                    <a:lstStyle/>
                    <a:p>
                      <a:pPr algn="just">
                        <a:lnSpc>
                          <a:spcPct val="150000"/>
                        </a:lnSpc>
                        <a:spcAft>
                          <a:spcPts val="600"/>
                        </a:spcAft>
                      </a:pPr>
                      <a:r>
                        <a:rPr lang="en-ZA" sz="900" kern="1400" dirty="0">
                          <a:effectLst/>
                        </a:rPr>
                        <a:t>End date: Not stipulated</a:t>
                      </a:r>
                      <a:endParaRPr lang="en-ZA" sz="900" kern="1400" dirty="0">
                        <a:solidFill>
                          <a:srgbClr val="000000"/>
                        </a:solidFill>
                        <a:effectLst/>
                        <a:latin typeface="Calibri"/>
                        <a:ea typeface="Times New Roman"/>
                        <a:cs typeface="Times New Roman"/>
                      </a:endParaRPr>
                    </a:p>
                  </a:txBody>
                  <a:tcPr marL="57068" marR="57068" marT="0" marB="0"/>
                </a:tc>
                <a:extLst>
                  <a:ext uri="{0D108BD9-81ED-4DB2-BD59-A6C34878D82A}">
                    <a16:rowId xmlns:a16="http://schemas.microsoft.com/office/drawing/2014/main" val="10001"/>
                  </a:ext>
                </a:extLst>
              </a:tr>
              <a:tr h="1678278">
                <a:tc>
                  <a:txBody>
                    <a:bodyPr/>
                    <a:lstStyle/>
                    <a:p>
                      <a:pPr algn="just">
                        <a:lnSpc>
                          <a:spcPct val="150000"/>
                        </a:lnSpc>
                        <a:spcAft>
                          <a:spcPts val="600"/>
                        </a:spcAft>
                      </a:pPr>
                      <a:r>
                        <a:rPr lang="en-ZA" sz="1100" kern="1400" dirty="0">
                          <a:effectLst/>
                        </a:rPr>
                        <a:t>Criteria</a:t>
                      </a:r>
                      <a:endParaRPr lang="en-ZA" sz="1100" kern="1400" dirty="0">
                        <a:solidFill>
                          <a:srgbClr val="000000"/>
                        </a:solidFill>
                        <a:effectLst/>
                        <a:latin typeface="Calibri"/>
                        <a:ea typeface="Times New Roman"/>
                        <a:cs typeface="Times New Roman"/>
                      </a:endParaRPr>
                    </a:p>
                  </a:txBody>
                  <a:tcPr marL="57068" marR="57068" marT="0" marB="0"/>
                </a:tc>
                <a:tc gridSpan="2">
                  <a:txBody>
                    <a:bodyPr/>
                    <a:lstStyle/>
                    <a:p>
                      <a:pPr marL="342900" lvl="0" indent="-342900" algn="just">
                        <a:lnSpc>
                          <a:spcPct val="150000"/>
                        </a:lnSpc>
                        <a:spcAft>
                          <a:spcPts val="0"/>
                        </a:spcAft>
                        <a:buFont typeface="Symbol"/>
                        <a:buChar char=""/>
                      </a:pPr>
                      <a:r>
                        <a:rPr lang="en-ZA" sz="900" kern="1400" dirty="0">
                          <a:effectLst/>
                        </a:rPr>
                        <a:t>Applicant must be a registered legal entity in South Africa.</a:t>
                      </a:r>
                    </a:p>
                    <a:p>
                      <a:pPr marL="342900" lvl="0" indent="-342900" algn="just">
                        <a:lnSpc>
                          <a:spcPct val="150000"/>
                        </a:lnSpc>
                        <a:spcAft>
                          <a:spcPts val="0"/>
                        </a:spcAft>
                        <a:buFont typeface="Symbol"/>
                        <a:buChar char=""/>
                      </a:pPr>
                      <a:r>
                        <a:rPr lang="en-ZA" sz="900" kern="1400" dirty="0">
                          <a:effectLst/>
                        </a:rPr>
                        <a:t>Applicant must have a partnership with at least one partner being a South African Research Institution.</a:t>
                      </a:r>
                    </a:p>
                    <a:p>
                      <a:pPr marL="342900" lvl="0" indent="-342900" algn="just">
                        <a:lnSpc>
                          <a:spcPct val="150000"/>
                        </a:lnSpc>
                        <a:spcAft>
                          <a:spcPts val="0"/>
                        </a:spcAft>
                        <a:buFont typeface="Symbol"/>
                        <a:buChar char=""/>
                      </a:pPr>
                      <a:r>
                        <a:rPr lang="en-ZA" sz="900" kern="1400" dirty="0">
                          <a:effectLst/>
                        </a:rPr>
                        <a:t>The project must include at least 1 registered South African student at 4</a:t>
                      </a:r>
                      <a:r>
                        <a:rPr lang="en-ZA" sz="900" kern="1400" baseline="30000" dirty="0">
                          <a:effectLst/>
                        </a:rPr>
                        <a:t>th</a:t>
                      </a:r>
                      <a:r>
                        <a:rPr lang="en-ZA" sz="900" kern="1400" dirty="0">
                          <a:effectLst/>
                        </a:rPr>
                        <a:t> year level of study or higher in science, engineering and technology fields and be involved and trained through the research being conducted. Students from other African countries are also allowed to participate in THRIP for less financial assistance. </a:t>
                      </a:r>
                    </a:p>
                    <a:p>
                      <a:pPr marL="342900" lvl="0" indent="-342900" algn="just">
                        <a:lnSpc>
                          <a:spcPct val="150000"/>
                        </a:lnSpc>
                        <a:spcAft>
                          <a:spcPts val="0"/>
                        </a:spcAft>
                        <a:buFont typeface="Symbol"/>
                        <a:buChar char=""/>
                      </a:pPr>
                      <a:r>
                        <a:rPr lang="en-ZA" sz="900" kern="1400" dirty="0">
                          <a:effectLst/>
                        </a:rPr>
                        <a:t>The research leader must have the appropriate post graduate qualification and experience to lead the project and train students up to postgraduate level.</a:t>
                      </a:r>
                    </a:p>
                    <a:p>
                      <a:pPr marL="342900" lvl="0" indent="-342900" algn="just">
                        <a:lnSpc>
                          <a:spcPct val="150000"/>
                        </a:lnSpc>
                        <a:spcAft>
                          <a:spcPts val="0"/>
                        </a:spcAft>
                        <a:buFont typeface="Symbol"/>
                        <a:buChar char=""/>
                      </a:pPr>
                      <a:r>
                        <a:rPr lang="en-ZA" sz="900" kern="1400" dirty="0">
                          <a:effectLst/>
                        </a:rPr>
                        <a:t>Submit a valid B-BBEE certificate of compliance. </a:t>
                      </a:r>
                      <a:endParaRPr lang="en-ZA" sz="900" kern="1400" dirty="0">
                        <a:solidFill>
                          <a:srgbClr val="000000"/>
                        </a:solidFill>
                        <a:effectLst/>
                        <a:latin typeface="Calibri"/>
                        <a:ea typeface="Times New Roman"/>
                        <a:cs typeface="Times New Roman"/>
                      </a:endParaRPr>
                    </a:p>
                  </a:txBody>
                  <a:tcPr marL="57068" marR="57068" marT="0" marB="0"/>
                </a:tc>
                <a:tc hMerge="1">
                  <a:txBody>
                    <a:bodyPr/>
                    <a:lstStyle/>
                    <a:p>
                      <a:endParaRPr lang="en-ZA"/>
                    </a:p>
                  </a:txBody>
                  <a:tcPr/>
                </a:tc>
                <a:extLst>
                  <a:ext uri="{0D108BD9-81ED-4DB2-BD59-A6C34878D82A}">
                    <a16:rowId xmlns:a16="http://schemas.microsoft.com/office/drawing/2014/main" val="10002"/>
                  </a:ext>
                </a:extLst>
              </a:tr>
              <a:tr h="2316221">
                <a:tc>
                  <a:txBody>
                    <a:bodyPr/>
                    <a:lstStyle/>
                    <a:p>
                      <a:pPr algn="just">
                        <a:lnSpc>
                          <a:spcPct val="150000"/>
                        </a:lnSpc>
                        <a:spcAft>
                          <a:spcPts val="600"/>
                        </a:spcAft>
                      </a:pPr>
                      <a:r>
                        <a:rPr lang="en-ZA" sz="1100" kern="1400" dirty="0">
                          <a:effectLst/>
                        </a:rPr>
                        <a:t>Grant offerings</a:t>
                      </a:r>
                      <a:endParaRPr lang="en-ZA" sz="1100" kern="1400" dirty="0">
                        <a:solidFill>
                          <a:srgbClr val="000000"/>
                        </a:solidFill>
                        <a:effectLst/>
                        <a:latin typeface="Calibri"/>
                        <a:ea typeface="Times New Roman"/>
                        <a:cs typeface="Times New Roman"/>
                      </a:endParaRPr>
                    </a:p>
                  </a:txBody>
                  <a:tcPr marL="57068" marR="57068" marT="0" marB="0"/>
                </a:tc>
                <a:tc gridSpan="2">
                  <a:txBody>
                    <a:bodyPr/>
                    <a:lstStyle/>
                    <a:p>
                      <a:pPr marL="342900" lvl="0" indent="-342900" algn="just">
                        <a:lnSpc>
                          <a:spcPct val="150000"/>
                        </a:lnSpc>
                        <a:spcAft>
                          <a:spcPts val="0"/>
                        </a:spcAft>
                        <a:buFont typeface="Symbol"/>
                        <a:buChar char=""/>
                      </a:pPr>
                      <a:r>
                        <a:rPr lang="en-ZA" sz="900" kern="1400" dirty="0">
                          <a:effectLst/>
                        </a:rPr>
                        <a:t>Cost-sharing grant of up to R8 million per annum for a period of three years.</a:t>
                      </a:r>
                    </a:p>
                    <a:p>
                      <a:pPr marL="342900" lvl="0" indent="-342900" algn="just">
                        <a:lnSpc>
                          <a:spcPct val="150000"/>
                        </a:lnSpc>
                        <a:spcAft>
                          <a:spcPts val="0"/>
                        </a:spcAft>
                        <a:buFont typeface="Symbol"/>
                        <a:buChar char=""/>
                      </a:pPr>
                      <a:r>
                        <a:rPr lang="en-ZA" sz="900" kern="1400" dirty="0">
                          <a:effectLst/>
                        </a:rPr>
                        <a:t>Additional special inclusions in a grant may be funded for technology innovation promotion through the transfer of people (TIPTOP); and for cost of legal advice on development of intellectual property rights (IPR) </a:t>
                      </a:r>
                      <a:r>
                        <a:rPr lang="en-ZA" sz="900" kern="1400" dirty="0" err="1">
                          <a:effectLst/>
                        </a:rPr>
                        <a:t>agreement,i.e</a:t>
                      </a:r>
                      <a:r>
                        <a:rPr lang="en-ZA" sz="900" kern="1400" dirty="0">
                          <a:effectLst/>
                        </a:rPr>
                        <a:t>. R500 000/candidate for transfer of knowledge and monthly stipend for students in companies (R6000 for </a:t>
                      </a:r>
                      <a:r>
                        <a:rPr lang="en-ZA" sz="900" kern="1400" dirty="0" err="1">
                          <a:effectLst/>
                        </a:rPr>
                        <a:t>NDip</a:t>
                      </a:r>
                      <a:r>
                        <a:rPr lang="en-ZA" sz="900" kern="1400" dirty="0">
                          <a:effectLst/>
                        </a:rPr>
                        <a:t>, R8000 for </a:t>
                      </a:r>
                      <a:r>
                        <a:rPr lang="en-ZA" sz="900" kern="1400" dirty="0" err="1">
                          <a:effectLst/>
                        </a:rPr>
                        <a:t>Btech</a:t>
                      </a:r>
                      <a:r>
                        <a:rPr lang="en-ZA" sz="900" kern="1400" dirty="0">
                          <a:effectLst/>
                        </a:rPr>
                        <a:t>/BSc, R10 000 for BSc Engineering/BSc Hon, R12 000 for </a:t>
                      </a:r>
                      <a:r>
                        <a:rPr lang="en-ZA" sz="900" kern="1400" dirty="0" err="1">
                          <a:effectLst/>
                        </a:rPr>
                        <a:t>Mtech</a:t>
                      </a:r>
                      <a:r>
                        <a:rPr lang="en-ZA" sz="900" kern="1400" dirty="0">
                          <a:effectLst/>
                        </a:rPr>
                        <a:t>/</a:t>
                      </a:r>
                      <a:r>
                        <a:rPr lang="en-ZA" sz="900" kern="1400" dirty="0" err="1">
                          <a:effectLst/>
                        </a:rPr>
                        <a:t>MEng</a:t>
                      </a:r>
                      <a:r>
                        <a:rPr lang="en-ZA" sz="900" kern="1400" dirty="0">
                          <a:effectLst/>
                        </a:rPr>
                        <a:t>/MSc and R15 000 for </a:t>
                      </a:r>
                      <a:r>
                        <a:rPr lang="en-ZA" sz="900" kern="1400" dirty="0" err="1">
                          <a:effectLst/>
                        </a:rPr>
                        <a:t>Dtech</a:t>
                      </a:r>
                      <a:r>
                        <a:rPr lang="en-ZA" sz="900" kern="1400" dirty="0">
                          <a:effectLst/>
                        </a:rPr>
                        <a:t>/PhD graduates).</a:t>
                      </a:r>
                    </a:p>
                    <a:p>
                      <a:pPr marL="342900" lvl="0" indent="-342900" algn="just">
                        <a:lnSpc>
                          <a:spcPct val="150000"/>
                        </a:lnSpc>
                        <a:spcAft>
                          <a:spcPts val="0"/>
                        </a:spcAft>
                        <a:buFont typeface="Symbol"/>
                        <a:buChar char=""/>
                      </a:pPr>
                      <a:r>
                        <a:rPr lang="en-ZA" sz="900" kern="1400" dirty="0">
                          <a:effectLst/>
                        </a:rPr>
                        <a:t>Costs of legal advice on the development of an agreement on the treatment of intellectual property up to R50 000.</a:t>
                      </a:r>
                    </a:p>
                    <a:p>
                      <a:pPr marL="342900" lvl="0" indent="-342900" algn="just">
                        <a:lnSpc>
                          <a:spcPct val="150000"/>
                        </a:lnSpc>
                        <a:spcAft>
                          <a:spcPts val="0"/>
                        </a:spcAft>
                        <a:buFont typeface="Symbol"/>
                        <a:buChar char=""/>
                      </a:pPr>
                      <a:r>
                        <a:rPr lang="en-ZA" sz="900" kern="1400" dirty="0">
                          <a:effectLst/>
                        </a:rPr>
                        <a:t>Bursary [SA student (R200 000 for PhD, R150 000 for MSc, R80 000 for BSc Hon/</a:t>
                      </a:r>
                      <a:r>
                        <a:rPr lang="en-ZA" sz="900" kern="1400" dirty="0" err="1">
                          <a:effectLst/>
                        </a:rPr>
                        <a:t>BTech</a:t>
                      </a:r>
                      <a:r>
                        <a:rPr lang="en-ZA" sz="900" kern="1400" dirty="0">
                          <a:effectLst/>
                        </a:rPr>
                        <a:t>) and R85 000/other African student).</a:t>
                      </a:r>
                    </a:p>
                    <a:p>
                      <a:pPr marL="342900" lvl="0" indent="-342900" algn="just">
                        <a:lnSpc>
                          <a:spcPct val="150000"/>
                        </a:lnSpc>
                        <a:spcAft>
                          <a:spcPts val="600"/>
                        </a:spcAft>
                        <a:buFont typeface="Symbol"/>
                        <a:buChar char=""/>
                      </a:pPr>
                      <a:r>
                        <a:rPr lang="en-ZA" sz="900" kern="1400" dirty="0">
                          <a:effectLst/>
                        </a:rPr>
                        <a:t>Costs for registration and litigation of patents. Litigation costs limited to R1 000 000.    </a:t>
                      </a:r>
                      <a:endParaRPr lang="en-ZA" sz="900" kern="1400" dirty="0">
                        <a:solidFill>
                          <a:srgbClr val="000000"/>
                        </a:solidFill>
                        <a:effectLst/>
                        <a:latin typeface="Calibri"/>
                        <a:ea typeface="Times New Roman"/>
                        <a:cs typeface="Times New Roman"/>
                      </a:endParaRPr>
                    </a:p>
                  </a:txBody>
                  <a:tcPr marL="57068" marR="57068" marT="0" marB="0"/>
                </a:tc>
                <a:tc hMerge="1">
                  <a:txBody>
                    <a:bodyPr/>
                    <a:lstStyle/>
                    <a:p>
                      <a:endParaRPr lang="en-ZA"/>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7125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7772400" cy="762000"/>
          </a:xfrm>
        </p:spPr>
        <p:style>
          <a:lnRef idx="2">
            <a:schemeClr val="accent4"/>
          </a:lnRef>
          <a:fillRef idx="1">
            <a:schemeClr val="lt1"/>
          </a:fillRef>
          <a:effectRef idx="0">
            <a:schemeClr val="accent4"/>
          </a:effectRef>
          <a:fontRef idx="minor">
            <a:schemeClr val="dk1"/>
          </a:fontRef>
        </p:style>
        <p:txBody>
          <a:bodyPr/>
          <a:lstStyle/>
          <a:p>
            <a:r>
              <a:rPr lang="en-US" sz="2400" b="1" dirty="0" smtClean="0"/>
              <a:t>APPROVALS IN THE ISC (2015/16)</a:t>
            </a:r>
            <a:br>
              <a:rPr lang="en-US" sz="2400" b="1" dirty="0" smtClean="0"/>
            </a:br>
            <a:r>
              <a:rPr lang="en-US" sz="2400" dirty="0" smtClean="0"/>
              <a:t>ISC contributed 0.5% of total value of approvals</a:t>
            </a:r>
            <a:endParaRPr lang="en-ZA" sz="2400" dirty="0"/>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63</a:t>
            </a:fld>
            <a:endParaRPr lang="en-US">
              <a:solidFill>
                <a:srgbClr val="000000"/>
              </a:solidFill>
            </a:endParaRPr>
          </a:p>
        </p:txBody>
      </p:sp>
      <p:sp>
        <p:nvSpPr>
          <p:cNvPr id="10" name="Rectangle 9"/>
          <p:cNvSpPr/>
          <p:nvPr/>
        </p:nvSpPr>
        <p:spPr bwMode="auto">
          <a:xfrm>
            <a:off x="609600" y="1066800"/>
            <a:ext cx="2209800" cy="1066800"/>
          </a:xfrm>
          <a:prstGeom prst="rect">
            <a:avLst/>
          </a:prstGeom>
          <a:solidFill>
            <a:srgbClr val="FFC0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defRPr/>
            </a:pPr>
            <a:r>
              <a:rPr lang="en-US" sz="1800" b="1" dirty="0" smtClean="0">
                <a:solidFill>
                  <a:srgbClr val="000000"/>
                </a:solidFill>
                <a:latin typeface="Arial" panose="020B0604020202020204" pitchFamily="34" charset="0"/>
                <a:cs typeface="Arial" panose="020B0604020202020204" pitchFamily="34" charset="0"/>
              </a:rPr>
              <a:t>Projects Approved</a:t>
            </a:r>
          </a:p>
          <a:p>
            <a:pPr>
              <a:defRPr/>
            </a:pPr>
            <a:r>
              <a:rPr lang="en-US" sz="1800" dirty="0" smtClean="0">
                <a:solidFill>
                  <a:srgbClr val="000000"/>
                </a:solidFill>
                <a:latin typeface="Arial" panose="020B0604020202020204" pitchFamily="34" charset="0"/>
                <a:cs typeface="Arial" panose="020B0604020202020204" pitchFamily="34" charset="0"/>
              </a:rPr>
              <a:t>2014/15: </a:t>
            </a:r>
            <a:r>
              <a:rPr lang="en-US" sz="1800" b="1" dirty="0" smtClean="0">
                <a:solidFill>
                  <a:srgbClr val="FFFFFF"/>
                </a:solidFill>
                <a:latin typeface="Arial" panose="020B0604020202020204" pitchFamily="34" charset="0"/>
                <a:cs typeface="Arial" panose="020B0604020202020204" pitchFamily="34" charset="0"/>
              </a:rPr>
              <a:t>9</a:t>
            </a:r>
          </a:p>
          <a:p>
            <a:pPr>
              <a:defRPr/>
            </a:pPr>
            <a:r>
              <a:rPr lang="en-US" sz="1800" dirty="0" smtClean="0">
                <a:solidFill>
                  <a:srgbClr val="000000"/>
                </a:solidFill>
                <a:latin typeface="Arial" panose="020B0604020202020204" pitchFamily="34" charset="0"/>
                <a:cs typeface="Arial" panose="020B0604020202020204" pitchFamily="34" charset="0"/>
              </a:rPr>
              <a:t>2015/16: </a:t>
            </a:r>
            <a:r>
              <a:rPr lang="en-US" sz="1800" b="1" dirty="0" smtClean="0">
                <a:solidFill>
                  <a:srgbClr val="FFFFFF"/>
                </a:solidFill>
                <a:latin typeface="Arial" panose="020B0604020202020204" pitchFamily="34" charset="0"/>
                <a:cs typeface="Arial" panose="020B0604020202020204" pitchFamily="34" charset="0"/>
              </a:rPr>
              <a:t>16</a:t>
            </a:r>
            <a:endParaRPr lang="en-ZA" b="1" dirty="0" smtClean="0">
              <a:solidFill>
                <a:srgbClr val="FFFFFF"/>
              </a:solidFill>
              <a:latin typeface="Arial" panose="020B0604020202020204" pitchFamily="34" charset="0"/>
              <a:cs typeface="Arial" panose="020B0604020202020204" pitchFamily="34" charset="0"/>
            </a:endParaRPr>
          </a:p>
        </p:txBody>
      </p:sp>
      <p:sp>
        <p:nvSpPr>
          <p:cNvPr id="12" name="Rectangle 11"/>
          <p:cNvSpPr/>
          <p:nvPr/>
        </p:nvSpPr>
        <p:spPr bwMode="auto">
          <a:xfrm>
            <a:off x="2590800" y="2171700"/>
            <a:ext cx="2362200" cy="914400"/>
          </a:xfrm>
          <a:prstGeom prst="rect">
            <a:avLst/>
          </a:prstGeom>
          <a:solidFill>
            <a:srgbClr val="92D050"/>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wrap="square" lIns="91440" tIns="45720" rIns="91440" bIns="45720" numCol="1" rtlCol="0" anchor="t" anchorCtr="0" compatLnSpc="1">
            <a:prstTxWarp prst="textNoShape">
              <a:avLst/>
            </a:prstTxWarp>
          </a:bodyPr>
          <a:lstStyle/>
          <a:p>
            <a:pPr>
              <a:defRPr/>
            </a:pPr>
            <a:r>
              <a:rPr lang="en-US" sz="1800" b="1" dirty="0" smtClean="0">
                <a:solidFill>
                  <a:srgbClr val="000000"/>
                </a:solidFill>
                <a:latin typeface="Arial" panose="020B0604020202020204" pitchFamily="34" charset="0"/>
                <a:cs typeface="Arial" panose="020B0604020202020204" pitchFamily="34" charset="0"/>
              </a:rPr>
              <a:t>Value of Approvals</a:t>
            </a:r>
          </a:p>
          <a:p>
            <a:pPr>
              <a:defRPr/>
            </a:pPr>
            <a:r>
              <a:rPr lang="en-US" sz="1800" dirty="0" smtClean="0">
                <a:solidFill>
                  <a:srgbClr val="000000"/>
                </a:solidFill>
                <a:latin typeface="Arial" panose="020B0604020202020204" pitchFamily="34" charset="0"/>
                <a:cs typeface="Arial" panose="020B0604020202020204" pitchFamily="34" charset="0"/>
              </a:rPr>
              <a:t>2014/15: </a:t>
            </a:r>
            <a:r>
              <a:rPr lang="en-US" sz="1800" b="1" dirty="0" smtClean="0">
                <a:solidFill>
                  <a:srgbClr val="FFFFFF"/>
                </a:solidFill>
                <a:latin typeface="Arial" panose="020B0604020202020204" pitchFamily="34" charset="0"/>
                <a:cs typeface="Arial" panose="020B0604020202020204" pitchFamily="34" charset="0"/>
              </a:rPr>
              <a:t>R85.9m</a:t>
            </a:r>
          </a:p>
          <a:p>
            <a:pPr>
              <a:defRPr/>
            </a:pPr>
            <a:r>
              <a:rPr lang="en-US" sz="1800" dirty="0" smtClean="0">
                <a:solidFill>
                  <a:srgbClr val="000000"/>
                </a:solidFill>
                <a:latin typeface="Arial" panose="020B0604020202020204" pitchFamily="34" charset="0"/>
                <a:cs typeface="Arial" panose="020B0604020202020204" pitchFamily="34" charset="0"/>
              </a:rPr>
              <a:t>2015/16: </a:t>
            </a:r>
            <a:r>
              <a:rPr lang="en-US" sz="1800" b="1" dirty="0" smtClean="0">
                <a:solidFill>
                  <a:srgbClr val="FFFFFF"/>
                </a:solidFill>
                <a:latin typeface="Arial" panose="020B0604020202020204" pitchFamily="34" charset="0"/>
                <a:cs typeface="Arial" panose="020B0604020202020204" pitchFamily="34" charset="0"/>
              </a:rPr>
              <a:t>R310.1m</a:t>
            </a:r>
            <a:endParaRPr lang="en-ZA" sz="1800" b="1" dirty="0" smtClean="0">
              <a:solidFill>
                <a:srgbClr val="FFFFFF"/>
              </a:solidFill>
              <a:latin typeface="Arial" panose="020B0604020202020204" pitchFamily="34" charset="0"/>
              <a:cs typeface="Arial" panose="020B0604020202020204" pitchFamily="34" charset="0"/>
            </a:endParaRPr>
          </a:p>
        </p:txBody>
      </p:sp>
      <p:sp>
        <p:nvSpPr>
          <p:cNvPr id="13" name="Rectangle 12"/>
          <p:cNvSpPr/>
          <p:nvPr/>
        </p:nvSpPr>
        <p:spPr bwMode="auto">
          <a:xfrm>
            <a:off x="4876800" y="3086100"/>
            <a:ext cx="2057400" cy="1162050"/>
          </a:xfrm>
          <a:prstGeom prst="rect">
            <a:avLst/>
          </a:prstGeom>
          <a:solidFill>
            <a:schemeClr val="accent2">
              <a:lumMod val="60000"/>
              <a:lumOff val="4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defRPr/>
            </a:pPr>
            <a:r>
              <a:rPr lang="en-US" sz="1800" b="1" dirty="0" smtClean="0">
                <a:solidFill>
                  <a:srgbClr val="000000"/>
                </a:solidFill>
                <a:latin typeface="Arial" panose="020B0604020202020204" pitchFamily="34" charset="0"/>
                <a:cs typeface="Arial" panose="020B0604020202020204" pitchFamily="34" charset="0"/>
              </a:rPr>
              <a:t>Projected Jobs</a:t>
            </a:r>
          </a:p>
          <a:p>
            <a:pPr>
              <a:defRPr/>
            </a:pPr>
            <a:r>
              <a:rPr lang="en-US" sz="1800" dirty="0" smtClean="0">
                <a:solidFill>
                  <a:srgbClr val="000000"/>
                </a:solidFill>
                <a:latin typeface="Arial" panose="020B0604020202020204" pitchFamily="34" charset="0"/>
                <a:cs typeface="Arial" panose="020B0604020202020204" pitchFamily="34" charset="0"/>
              </a:rPr>
              <a:t>2014/15: </a:t>
            </a:r>
            <a:r>
              <a:rPr lang="en-US" sz="1800" b="1" dirty="0" smtClean="0">
                <a:solidFill>
                  <a:srgbClr val="FFFFFF"/>
                </a:solidFill>
                <a:latin typeface="Arial" panose="020B0604020202020204" pitchFamily="34" charset="0"/>
                <a:cs typeface="Arial" panose="020B0604020202020204" pitchFamily="34" charset="0"/>
              </a:rPr>
              <a:t>13 516</a:t>
            </a:r>
          </a:p>
          <a:p>
            <a:pPr>
              <a:defRPr/>
            </a:pPr>
            <a:r>
              <a:rPr lang="en-US" sz="1800" dirty="0" smtClean="0">
                <a:solidFill>
                  <a:srgbClr val="000000"/>
                </a:solidFill>
                <a:latin typeface="Arial" panose="020B0604020202020204" pitchFamily="34" charset="0"/>
                <a:cs typeface="Arial" panose="020B0604020202020204" pitchFamily="34" charset="0"/>
              </a:rPr>
              <a:t>2015/16: </a:t>
            </a:r>
            <a:r>
              <a:rPr lang="en-US" sz="1800" b="1" dirty="0" smtClean="0">
                <a:solidFill>
                  <a:srgbClr val="FFFFFF"/>
                </a:solidFill>
                <a:latin typeface="Arial" panose="020B0604020202020204" pitchFamily="34" charset="0"/>
                <a:cs typeface="Arial" panose="020B0604020202020204" pitchFamily="34" charset="0"/>
              </a:rPr>
              <a:t>19 556</a:t>
            </a:r>
            <a:endParaRPr lang="en-ZA" sz="1800" b="1" dirty="0" smtClean="0">
              <a:solidFill>
                <a:srgbClr val="FFFFFF"/>
              </a:solidFill>
              <a:latin typeface="Arial" panose="020B0604020202020204" pitchFamily="34" charset="0"/>
              <a:cs typeface="Arial" panose="020B0604020202020204" pitchFamily="34" charset="0"/>
            </a:endParaRPr>
          </a:p>
        </p:txBody>
      </p:sp>
      <p:sp>
        <p:nvSpPr>
          <p:cNvPr id="14" name="Rectangle 13"/>
          <p:cNvSpPr/>
          <p:nvPr/>
        </p:nvSpPr>
        <p:spPr bwMode="auto">
          <a:xfrm>
            <a:off x="6248400" y="4248150"/>
            <a:ext cx="2514599" cy="1162050"/>
          </a:xfrm>
          <a:prstGeom prst="rect">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defRPr/>
            </a:pPr>
            <a:r>
              <a:rPr lang="en-US" sz="1800" b="1" dirty="0" smtClean="0">
                <a:solidFill>
                  <a:srgbClr val="000000"/>
                </a:solidFill>
                <a:latin typeface="Arial" panose="020B0604020202020204" pitchFamily="34" charset="0"/>
                <a:cs typeface="Arial" panose="020B0604020202020204" pitchFamily="34" charset="0"/>
              </a:rPr>
              <a:t>Projected Investment</a:t>
            </a:r>
          </a:p>
          <a:p>
            <a:pPr>
              <a:defRPr/>
            </a:pPr>
            <a:r>
              <a:rPr lang="en-US" sz="1800" dirty="0" smtClean="0">
                <a:solidFill>
                  <a:srgbClr val="000000"/>
                </a:solidFill>
                <a:latin typeface="Arial" panose="020B0604020202020204" pitchFamily="34" charset="0"/>
                <a:cs typeface="Arial" panose="020B0604020202020204" pitchFamily="34" charset="0"/>
              </a:rPr>
              <a:t>2014/15: </a:t>
            </a:r>
            <a:r>
              <a:rPr lang="en-US" sz="1800" b="1" dirty="0" smtClean="0">
                <a:solidFill>
                  <a:srgbClr val="FFFFFF"/>
                </a:solidFill>
                <a:latin typeface="Arial" panose="020B0604020202020204" pitchFamily="34" charset="0"/>
                <a:cs typeface="Arial" panose="020B0604020202020204" pitchFamily="34" charset="0"/>
              </a:rPr>
              <a:t>R10.2bn</a:t>
            </a:r>
          </a:p>
          <a:p>
            <a:pPr>
              <a:defRPr/>
            </a:pPr>
            <a:r>
              <a:rPr lang="en-US" sz="1800" dirty="0" smtClean="0">
                <a:solidFill>
                  <a:srgbClr val="000000"/>
                </a:solidFill>
                <a:latin typeface="Arial" panose="020B0604020202020204" pitchFamily="34" charset="0"/>
                <a:cs typeface="Arial" panose="020B0604020202020204" pitchFamily="34" charset="0"/>
              </a:rPr>
              <a:t>2015/16: </a:t>
            </a:r>
            <a:r>
              <a:rPr lang="en-US" sz="1800" b="1" dirty="0" smtClean="0">
                <a:solidFill>
                  <a:srgbClr val="FFFFFF"/>
                </a:solidFill>
                <a:latin typeface="Arial" panose="020B0604020202020204" pitchFamily="34" charset="0"/>
                <a:cs typeface="Arial" panose="020B0604020202020204" pitchFamily="34" charset="0"/>
              </a:rPr>
              <a:t>R27.8bn</a:t>
            </a:r>
            <a:endParaRPr lang="en-ZA" sz="1800" b="1" dirty="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3937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0010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CIP 2015/16 – OVERALL PERFORMANCE</a:t>
            </a:r>
            <a:endParaRPr lang="en-ZA" sz="2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64</a:t>
            </a:fld>
            <a:endParaRPr lang="en-US">
              <a:solidFill>
                <a:srgbClr val="000000"/>
              </a:solidFill>
            </a:endParaRPr>
          </a:p>
        </p:txBody>
      </p:sp>
      <p:sp>
        <p:nvSpPr>
          <p:cNvPr id="2" name="Oval 1"/>
          <p:cNvSpPr/>
          <p:nvPr/>
        </p:nvSpPr>
        <p:spPr bwMode="auto">
          <a:xfrm>
            <a:off x="2362200" y="5715000"/>
            <a:ext cx="5791200" cy="9906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defRPr/>
            </a:pPr>
            <a:r>
              <a:rPr lang="en-US" sz="1400" b="1" dirty="0" smtClean="0">
                <a:solidFill>
                  <a:srgbClr val="000000"/>
                </a:solidFill>
                <a:latin typeface="Arial" panose="020B0604020202020204" pitchFamily="34" charset="0"/>
                <a:cs typeface="Arial" panose="020B0604020202020204" pitchFamily="34" charset="0"/>
              </a:rPr>
              <a:t>CIP contributed 100% of total value of approvals in the Infrastructure Support Cluster (ISC)</a:t>
            </a:r>
            <a:endParaRPr lang="en-ZA" sz="1400" b="1" dirty="0" smtClean="0">
              <a:solidFill>
                <a:srgbClr val="000000"/>
              </a:solidFill>
              <a:latin typeface="Arial" panose="020B0604020202020204" pitchFamily="34" charset="0"/>
              <a:cs typeface="Arial" panose="020B0604020202020204" pitchFamily="34" charset="0"/>
            </a:endParaRPr>
          </a:p>
        </p:txBody>
      </p:sp>
      <p:pic>
        <p:nvPicPr>
          <p:cNvPr id="25" name="Content Placeholder 6" descr="C:\Users\HMabena\AppData\Local\Microsoft\Windows\Temporary Internet Files\Content.IE5\CBR08XMQ\LID_110620 565[1].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852" y="1042231"/>
            <a:ext cx="1728192" cy="885305"/>
          </a:xfrm>
          <a:prstGeom prst="rect">
            <a:avLst/>
          </a:prstGeom>
          <a:noFill/>
          <a:ln>
            <a:noFill/>
          </a:ln>
        </p:spPr>
      </p:pic>
      <p:sp>
        <p:nvSpPr>
          <p:cNvPr id="26" name="Rectangle 25"/>
          <p:cNvSpPr/>
          <p:nvPr/>
        </p:nvSpPr>
        <p:spPr>
          <a:xfrm>
            <a:off x="226768" y="1927536"/>
            <a:ext cx="2592632" cy="1040926"/>
          </a:xfrm>
          <a:prstGeom prst="rect">
            <a:avLst/>
          </a:prstGeom>
        </p:spPr>
        <p:txBody>
          <a:bodyPr wrap="square">
            <a:spAutoFit/>
          </a:bodyPr>
          <a:lstStyle/>
          <a:p>
            <a:pPr algn="ctr">
              <a:lnSpc>
                <a:spcPct val="118000"/>
              </a:lnSpc>
              <a:spcAft>
                <a:spcPts val="600"/>
              </a:spcAft>
            </a:pPr>
            <a:r>
              <a:rPr lang="en-ZA" kern="1400" dirty="0" smtClean="0">
                <a:solidFill>
                  <a:srgbClr val="FF0000"/>
                </a:solidFill>
                <a:latin typeface="Rockwell Condensed" panose="02060603050405020104" pitchFamily="18" charset="0"/>
                <a:ea typeface="Times New Roman"/>
                <a:cs typeface="Times New Roman"/>
              </a:rPr>
              <a:t>16</a:t>
            </a:r>
          </a:p>
          <a:p>
            <a:pPr algn="ctr">
              <a:lnSpc>
                <a:spcPct val="118000"/>
              </a:lnSpc>
              <a:spcAft>
                <a:spcPts val="600"/>
              </a:spcAft>
            </a:pPr>
            <a:r>
              <a:rPr lang="en-ZA" b="1" kern="1400" dirty="0" smtClean="0">
                <a:solidFill>
                  <a:srgbClr val="000000"/>
                </a:solidFill>
                <a:latin typeface="Rockwell Condensed" panose="02060603050405020104" pitchFamily="18" charset="0"/>
                <a:ea typeface="Times New Roman"/>
                <a:cs typeface="Times New Roman"/>
              </a:rPr>
              <a:t>Projects </a:t>
            </a:r>
            <a:r>
              <a:rPr lang="en-ZA" b="1" kern="1400" dirty="0">
                <a:solidFill>
                  <a:srgbClr val="000000"/>
                </a:solidFill>
                <a:latin typeface="Rockwell Condensed" panose="02060603050405020104" pitchFamily="18" charset="0"/>
                <a:ea typeface="Times New Roman"/>
                <a:cs typeface="Times New Roman"/>
              </a:rPr>
              <a:t>approved</a:t>
            </a:r>
            <a:endParaRPr lang="en-ZA" sz="2000" b="1" kern="1400" dirty="0">
              <a:solidFill>
                <a:srgbClr val="000000"/>
              </a:solidFill>
              <a:latin typeface="Rockwell Condensed" panose="02060603050405020104" pitchFamily="18" charset="0"/>
              <a:ea typeface="Times New Roman"/>
              <a:cs typeface="Times New Roman"/>
            </a:endParaRPr>
          </a:p>
        </p:txBody>
      </p:sp>
      <p:pic>
        <p:nvPicPr>
          <p:cNvPr id="27" name="Picture 26" descr="C:\Users\HMabena\AppData\Local\Microsoft\Windows\Temporary Internet Files\Content.IE5\9QTZHVFZ\Money_tree[1].jpg"/>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81812" y="1129196"/>
            <a:ext cx="2143125" cy="1092324"/>
          </a:xfrm>
          <a:prstGeom prst="rect">
            <a:avLst/>
          </a:prstGeom>
          <a:noFill/>
          <a:ln>
            <a:noFill/>
          </a:ln>
        </p:spPr>
      </p:pic>
      <p:pic>
        <p:nvPicPr>
          <p:cNvPr id="28" name="Picture 27" descr="C:\Users\RB\AppData\Local\Microsoft\Windows\Temporary Internet Files\Content.IE5\0UPTTT1A\Factory.svg[1].png"/>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3631299"/>
            <a:ext cx="1924050" cy="1041118"/>
          </a:xfrm>
          <a:prstGeom prst="rect">
            <a:avLst/>
          </a:prstGeom>
          <a:noFill/>
          <a:ln>
            <a:noFill/>
          </a:ln>
        </p:spPr>
      </p:pic>
      <p:sp>
        <p:nvSpPr>
          <p:cNvPr id="29" name="Rectangle 28"/>
          <p:cNvSpPr/>
          <p:nvPr/>
        </p:nvSpPr>
        <p:spPr>
          <a:xfrm>
            <a:off x="2614343" y="3086100"/>
            <a:ext cx="1898918" cy="823046"/>
          </a:xfrm>
          <a:prstGeom prst="rect">
            <a:avLst/>
          </a:prstGeom>
        </p:spPr>
        <p:txBody>
          <a:bodyPr wrap="none">
            <a:spAutoFit/>
          </a:bodyPr>
          <a:lstStyle/>
          <a:p>
            <a:pPr algn="ctr">
              <a:lnSpc>
                <a:spcPct val="118000"/>
              </a:lnSpc>
              <a:spcAft>
                <a:spcPts val="600"/>
              </a:spcAft>
            </a:pPr>
            <a:r>
              <a:rPr lang="en-ZA" b="1" kern="1400" dirty="0" smtClean="0">
                <a:solidFill>
                  <a:srgbClr val="FF0000"/>
                </a:solidFill>
                <a:latin typeface="Rockwell Condensed" panose="02060603050405020104" pitchFamily="18" charset="0"/>
                <a:ea typeface="Times New Roman"/>
                <a:cs typeface="Times New Roman"/>
              </a:rPr>
              <a:t>R310.1 million</a:t>
            </a:r>
          </a:p>
          <a:p>
            <a:pPr algn="ctr">
              <a:lnSpc>
                <a:spcPct val="118000"/>
              </a:lnSpc>
              <a:spcAft>
                <a:spcPts val="600"/>
              </a:spcAft>
            </a:pPr>
            <a:r>
              <a:rPr lang="en-ZA" b="1" kern="1400" dirty="0" smtClean="0">
                <a:solidFill>
                  <a:srgbClr val="000000"/>
                </a:solidFill>
                <a:latin typeface="Rockwell Condensed" panose="02060603050405020104" pitchFamily="18" charset="0"/>
                <a:ea typeface="Times New Roman"/>
                <a:cs typeface="Times New Roman"/>
              </a:rPr>
              <a:t>Value </a:t>
            </a:r>
            <a:r>
              <a:rPr lang="en-ZA" b="1" kern="1400" dirty="0">
                <a:solidFill>
                  <a:srgbClr val="000000"/>
                </a:solidFill>
                <a:latin typeface="Rockwell Condensed" panose="02060603050405020104" pitchFamily="18" charset="0"/>
                <a:ea typeface="Times New Roman"/>
                <a:cs typeface="Times New Roman"/>
              </a:rPr>
              <a:t>of approvals</a:t>
            </a:r>
            <a:endParaRPr lang="en-ZA" sz="2000" kern="1400" dirty="0">
              <a:solidFill>
                <a:srgbClr val="000000"/>
              </a:solidFill>
              <a:latin typeface="Rockwell Condensed" panose="02060603050405020104" pitchFamily="18" charset="0"/>
              <a:ea typeface="Times New Roman"/>
              <a:cs typeface="Times New Roman"/>
            </a:endParaRPr>
          </a:p>
        </p:txBody>
      </p:sp>
      <p:pic>
        <p:nvPicPr>
          <p:cNvPr id="30" name="Picture 29" descr="C:\Users\HMabena\AppData\Local\Microsoft\Windows\Temporary Internet Files\Content.IE5\P9FIBN49\job_openings[1].png"/>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984868" y="4151858"/>
            <a:ext cx="2160240" cy="1153572"/>
          </a:xfrm>
          <a:prstGeom prst="rect">
            <a:avLst/>
          </a:prstGeom>
          <a:noFill/>
          <a:ln>
            <a:noFill/>
          </a:ln>
        </p:spPr>
      </p:pic>
      <p:sp>
        <p:nvSpPr>
          <p:cNvPr id="31" name="Rectangle 30"/>
          <p:cNvSpPr/>
          <p:nvPr/>
        </p:nvSpPr>
        <p:spPr>
          <a:xfrm>
            <a:off x="6034462" y="1295400"/>
            <a:ext cx="2135521" cy="823046"/>
          </a:xfrm>
          <a:prstGeom prst="rect">
            <a:avLst/>
          </a:prstGeom>
        </p:spPr>
        <p:txBody>
          <a:bodyPr wrap="none">
            <a:spAutoFit/>
          </a:bodyPr>
          <a:lstStyle/>
          <a:p>
            <a:pPr algn="ctr">
              <a:lnSpc>
                <a:spcPct val="118000"/>
              </a:lnSpc>
              <a:spcAft>
                <a:spcPts val="600"/>
              </a:spcAft>
            </a:pPr>
            <a:r>
              <a:rPr lang="en-ZA" b="1" kern="1400" dirty="0" smtClean="0">
                <a:solidFill>
                  <a:srgbClr val="FF0000"/>
                </a:solidFill>
                <a:latin typeface="Rockwell Condensed" panose="02060603050405020104" pitchFamily="18" charset="0"/>
                <a:ea typeface="Times New Roman"/>
                <a:cs typeface="Times New Roman"/>
              </a:rPr>
              <a:t>R27.8 billion</a:t>
            </a:r>
          </a:p>
          <a:p>
            <a:pPr algn="ctr">
              <a:lnSpc>
                <a:spcPct val="118000"/>
              </a:lnSpc>
              <a:spcAft>
                <a:spcPts val="600"/>
              </a:spcAft>
            </a:pPr>
            <a:r>
              <a:rPr lang="en-ZA" b="1" kern="1400" dirty="0" smtClean="0">
                <a:solidFill>
                  <a:srgbClr val="000000"/>
                </a:solidFill>
                <a:latin typeface="Rockwell Condensed" panose="02060603050405020104" pitchFamily="18" charset="0"/>
                <a:ea typeface="Times New Roman"/>
                <a:cs typeface="Times New Roman"/>
              </a:rPr>
              <a:t>Projected Investment</a:t>
            </a:r>
            <a:endParaRPr lang="en-ZA" sz="2000" kern="1400" dirty="0">
              <a:solidFill>
                <a:srgbClr val="000000"/>
              </a:solidFill>
              <a:latin typeface="Rockwell Condensed" panose="02060603050405020104" pitchFamily="18" charset="0"/>
              <a:ea typeface="Times New Roman"/>
              <a:cs typeface="Times New Roman"/>
            </a:endParaRPr>
          </a:p>
        </p:txBody>
      </p:sp>
      <p:sp>
        <p:nvSpPr>
          <p:cNvPr id="32" name="Rectangle 31"/>
          <p:cNvSpPr/>
          <p:nvPr/>
        </p:nvSpPr>
        <p:spPr>
          <a:xfrm>
            <a:off x="5528134" y="4992791"/>
            <a:ext cx="2930066" cy="455509"/>
          </a:xfrm>
          <a:prstGeom prst="rect">
            <a:avLst/>
          </a:prstGeom>
        </p:spPr>
        <p:txBody>
          <a:bodyPr wrap="square">
            <a:spAutoFit/>
          </a:bodyPr>
          <a:lstStyle/>
          <a:p>
            <a:pPr>
              <a:lnSpc>
                <a:spcPct val="118000"/>
              </a:lnSpc>
              <a:spcAft>
                <a:spcPts val="600"/>
              </a:spcAft>
            </a:pPr>
            <a:r>
              <a:rPr lang="en-ZA" sz="2000" b="1" kern="1400" dirty="0" smtClean="0">
                <a:solidFill>
                  <a:srgbClr val="000000"/>
                </a:solidFill>
                <a:latin typeface="Rockwell Condensed" panose="02060603050405020104" pitchFamily="18" charset="0"/>
                <a:ea typeface="Times New Roman"/>
                <a:cs typeface="Times New Roman"/>
              </a:rPr>
              <a:t>Actual direct </a:t>
            </a:r>
            <a:r>
              <a:rPr lang="en-ZA" sz="2000" b="1" kern="1400" dirty="0">
                <a:solidFill>
                  <a:srgbClr val="000000"/>
                </a:solidFill>
                <a:latin typeface="Rockwell Condensed" panose="02060603050405020104" pitchFamily="18" charset="0"/>
                <a:ea typeface="Times New Roman"/>
                <a:cs typeface="Times New Roman"/>
              </a:rPr>
              <a:t>jobs = </a:t>
            </a:r>
            <a:r>
              <a:rPr lang="en-ZA" sz="2000" b="1" kern="1400" dirty="0" smtClean="0">
                <a:solidFill>
                  <a:srgbClr val="FF0000"/>
                </a:solidFill>
                <a:latin typeface="Rockwell Condensed" panose="02060603050405020104" pitchFamily="18" charset="0"/>
                <a:ea typeface="Times New Roman"/>
                <a:cs typeface="Times New Roman"/>
              </a:rPr>
              <a:t>8 074</a:t>
            </a:r>
            <a:endParaRPr lang="en-ZA" sz="2000" b="1" kern="1400" dirty="0">
              <a:solidFill>
                <a:srgbClr val="FF0000"/>
              </a:solidFill>
              <a:latin typeface="Rockwell Condensed" panose="02060603050405020104" pitchFamily="18" charset="0"/>
              <a:ea typeface="Times New Roman"/>
              <a:cs typeface="Times New Roman"/>
            </a:endParaRPr>
          </a:p>
        </p:txBody>
      </p:sp>
      <p:pic>
        <p:nvPicPr>
          <p:cNvPr id="33" name="Picture 32" descr="C:\Users\RB\AppData\Local\Microsoft\Windows\Temporary Internet Files\Content.IE5\T8GE2JOG\8699758661_64fbe8cbd2_z[1].jpg"/>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5235788" y="2843415"/>
            <a:ext cx="1818640" cy="859532"/>
          </a:xfrm>
          <a:prstGeom prst="rect">
            <a:avLst/>
          </a:prstGeom>
          <a:noFill/>
          <a:ln>
            <a:noFill/>
          </a:ln>
        </p:spPr>
      </p:pic>
      <p:sp>
        <p:nvSpPr>
          <p:cNvPr id="34" name="Rectangle 33"/>
          <p:cNvSpPr/>
          <p:nvPr/>
        </p:nvSpPr>
        <p:spPr>
          <a:xfrm>
            <a:off x="6665276" y="3188606"/>
            <a:ext cx="2223358" cy="895630"/>
          </a:xfrm>
          <a:prstGeom prst="rect">
            <a:avLst/>
          </a:prstGeom>
        </p:spPr>
        <p:txBody>
          <a:bodyPr wrap="square">
            <a:spAutoFit/>
          </a:bodyPr>
          <a:lstStyle/>
          <a:p>
            <a:pPr algn="ctr">
              <a:lnSpc>
                <a:spcPct val="118000"/>
              </a:lnSpc>
              <a:spcAft>
                <a:spcPts val="600"/>
              </a:spcAft>
            </a:pPr>
            <a:r>
              <a:rPr lang="en-ZA" sz="2000" b="1" kern="1400" dirty="0" smtClean="0">
                <a:solidFill>
                  <a:srgbClr val="FF0000"/>
                </a:solidFill>
                <a:latin typeface="Rockwell Condensed" panose="02060603050405020104" pitchFamily="18" charset="0"/>
                <a:ea typeface="Times New Roman"/>
                <a:cs typeface="Times New Roman"/>
              </a:rPr>
              <a:t>R99.9 million</a:t>
            </a:r>
            <a:endParaRPr lang="en-ZA" sz="2000" b="1" kern="1400" dirty="0">
              <a:solidFill>
                <a:srgbClr val="FF0000"/>
              </a:solidFill>
              <a:latin typeface="Rockwell Condensed" panose="02060603050405020104" pitchFamily="18" charset="0"/>
              <a:ea typeface="Times New Roman"/>
              <a:cs typeface="Times New Roman"/>
            </a:endParaRPr>
          </a:p>
          <a:p>
            <a:pPr algn="ctr">
              <a:lnSpc>
                <a:spcPct val="118000"/>
              </a:lnSpc>
              <a:spcAft>
                <a:spcPts val="600"/>
              </a:spcAft>
            </a:pPr>
            <a:r>
              <a:rPr lang="en-ZA" sz="2000" b="1" kern="1400" dirty="0" smtClean="0">
                <a:solidFill>
                  <a:srgbClr val="000000"/>
                </a:solidFill>
                <a:latin typeface="Rockwell Condensed" panose="02060603050405020104" pitchFamily="18" charset="0"/>
                <a:ea typeface="Times New Roman"/>
                <a:cs typeface="Times New Roman"/>
              </a:rPr>
              <a:t>Claims Disbursed</a:t>
            </a:r>
            <a:endParaRPr lang="en-ZA" sz="1800" kern="1400" dirty="0">
              <a:solidFill>
                <a:srgbClr val="000000"/>
              </a:solidFill>
              <a:latin typeface="Rockwell Condensed" panose="02060603050405020104" pitchFamily="18" charset="0"/>
              <a:ea typeface="Times New Roman"/>
              <a:cs typeface="Times New Roman"/>
            </a:endParaRPr>
          </a:p>
        </p:txBody>
      </p:sp>
    </p:spTree>
    <p:extLst>
      <p:ext uri="{BB962C8B-B14F-4D97-AF65-F5344CB8AC3E}">
        <p14:creationId xmlns:p14="http://schemas.microsoft.com/office/powerpoint/2010/main" val="900832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81534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CIP PERFORMANCE: </a:t>
            </a:r>
            <a:r>
              <a:rPr lang="en-US" sz="2400" dirty="0" smtClean="0">
                <a:latin typeface="Arial" panose="020B0604020202020204" pitchFamily="34" charset="0"/>
                <a:cs typeface="Arial" panose="020B0604020202020204" pitchFamily="34" charset="0"/>
              </a:rPr>
              <a:t>Projects and Grant Approved</a:t>
            </a:r>
            <a:endParaRPr lang="en-Z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65</a:t>
            </a:fld>
            <a:endParaRPr lang="en-US">
              <a:solidFill>
                <a:srgbClr val="000000"/>
              </a:solidFill>
            </a:endParaRPr>
          </a:p>
        </p:txBody>
      </p:sp>
      <p:pic>
        <p:nvPicPr>
          <p:cNvPr id="1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382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47862" y="5638800"/>
            <a:ext cx="6691338" cy="307777"/>
          </a:xfrm>
          <a:prstGeom prst="rect">
            <a:avLst/>
          </a:prstGeom>
          <a:noFill/>
          <a:ln w="38100">
            <a:solidFill>
              <a:srgbClr val="FFC000"/>
            </a:solidFill>
          </a:ln>
        </p:spPr>
        <p:txBody>
          <a:bodyPr wrap="square" rtlCol="0">
            <a:spAutoFit/>
          </a:bodyPr>
          <a:lstStyle/>
          <a:p>
            <a:pPr algn="ctr"/>
            <a:r>
              <a:rPr lang="en-ZA" sz="1400" b="1" dirty="0" smtClean="0">
                <a:solidFill>
                  <a:srgbClr val="000000"/>
                </a:solidFill>
                <a:latin typeface="Arial" pitchFamily="34" charset="0"/>
                <a:cs typeface="Arial" pitchFamily="34" charset="0"/>
              </a:rPr>
              <a:t>No CIP approvals in 2015/16 for Western Cape. </a:t>
            </a:r>
            <a:endParaRPr lang="en-ZA"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08103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81534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CIP PERFORMANCE: </a:t>
            </a:r>
            <a:r>
              <a:rPr lang="en-US" sz="2400" dirty="0" smtClean="0">
                <a:latin typeface="Arial" panose="020B0604020202020204" pitchFamily="34" charset="0"/>
                <a:cs typeface="Arial" panose="020B0604020202020204" pitchFamily="34" charset="0"/>
              </a:rPr>
              <a:t>Projects &amp; Grant Approved per sector</a:t>
            </a:r>
            <a:endParaRPr lang="en-Z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66</a:t>
            </a:fld>
            <a:endParaRPr lang="en-US">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07154356"/>
              </p:ext>
            </p:extLst>
          </p:nvPr>
        </p:nvGraphicFramePr>
        <p:xfrm>
          <a:off x="552451" y="914400"/>
          <a:ext cx="8134350" cy="4419600"/>
        </p:xfrm>
        <a:graphic>
          <a:graphicData uri="http://schemas.openxmlformats.org/presentationml/2006/ole">
            <mc:AlternateContent xmlns:mc="http://schemas.openxmlformats.org/markup-compatibility/2006">
              <mc:Choice xmlns:v="urn:schemas-microsoft-com:vml" Requires="v">
                <p:oleObj spid="_x0000_s2061" name="Document" r:id="rId3" imgW="8848129" imgH="3289907" progId="Word.Document.12">
                  <p:embed/>
                </p:oleObj>
              </mc:Choice>
              <mc:Fallback>
                <p:oleObj name="Document" r:id="rId3" imgW="8848129" imgH="3289907" progId="Word.Document.12">
                  <p:embed/>
                  <p:pic>
                    <p:nvPicPr>
                      <p:cNvPr id="0" name=""/>
                      <p:cNvPicPr/>
                      <p:nvPr/>
                    </p:nvPicPr>
                    <p:blipFill>
                      <a:blip r:embed="rId4"/>
                      <a:stretch>
                        <a:fillRect/>
                      </a:stretch>
                    </p:blipFill>
                    <p:spPr>
                      <a:xfrm>
                        <a:off x="552451" y="914400"/>
                        <a:ext cx="8134350" cy="4419600"/>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10266195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81534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CIP PERFORMANCE: </a:t>
            </a:r>
            <a:r>
              <a:rPr lang="en-US" sz="2400" dirty="0" smtClean="0">
                <a:latin typeface="Arial" panose="020B0604020202020204" pitchFamily="34" charset="0"/>
                <a:cs typeface="Arial" panose="020B0604020202020204" pitchFamily="34" charset="0"/>
              </a:rPr>
              <a:t>Jobs Supported </a:t>
            </a:r>
            <a:endParaRPr lang="en-Z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67</a:t>
            </a:fld>
            <a:endParaRPr lang="en-US">
              <a:solidFill>
                <a:srgbClr val="000000"/>
              </a:solidFill>
            </a:endParaRPr>
          </a:p>
        </p:txBody>
      </p:sp>
      <p:graphicFrame>
        <p:nvGraphicFramePr>
          <p:cNvPr id="6" name="Chart 5"/>
          <p:cNvGraphicFramePr/>
          <p:nvPr>
            <p:extLst>
              <p:ext uri="{D42A27DB-BD31-4B8C-83A1-F6EECF244321}">
                <p14:modId xmlns:p14="http://schemas.microsoft.com/office/powerpoint/2010/main" val="1616318559"/>
              </p:ext>
            </p:extLst>
          </p:nvPr>
        </p:nvGraphicFramePr>
        <p:xfrm>
          <a:off x="533400" y="9906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142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8153400" cy="609600"/>
          </a:xfrm>
        </p:spPr>
        <p:style>
          <a:lnRef idx="2">
            <a:schemeClr val="dk1"/>
          </a:lnRef>
          <a:fillRef idx="1">
            <a:schemeClr val="lt1"/>
          </a:fillRef>
          <a:effectRef idx="0">
            <a:schemeClr val="dk1"/>
          </a:effectRef>
          <a:fontRef idx="minor">
            <a:schemeClr val="dk1"/>
          </a:fontRef>
        </p:style>
        <p:txBody>
          <a:bodyPr/>
          <a:lstStyle/>
          <a:p>
            <a:r>
              <a:rPr lang="en-US" sz="2400" b="1" dirty="0" smtClean="0">
                <a:latin typeface="Arial" panose="020B0604020202020204" pitchFamily="34" charset="0"/>
                <a:cs typeface="Arial" panose="020B0604020202020204" pitchFamily="34" charset="0"/>
              </a:rPr>
              <a:t>CLUSTER DEVELOPMENT PROGRAMME (CDP)</a:t>
            </a:r>
            <a:endParaRPr lang="en-ZA" sz="2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2F243F8C-CB4E-40AE-9A8C-F58A2A899F8B}" type="slidenum">
              <a:rPr lang="en-US" smtClean="0">
                <a:solidFill>
                  <a:srgbClr val="000000"/>
                </a:solidFill>
              </a:rPr>
              <a:pPr>
                <a:defRPr/>
              </a:pPr>
              <a:t>68</a:t>
            </a:fld>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00305572"/>
              </p:ext>
            </p:extLst>
          </p:nvPr>
        </p:nvGraphicFramePr>
        <p:xfrm>
          <a:off x="533400" y="990597"/>
          <a:ext cx="8153400" cy="5257803"/>
        </p:xfrm>
        <a:graphic>
          <a:graphicData uri="http://schemas.openxmlformats.org/drawingml/2006/table">
            <a:tbl>
              <a:tblPr firstRow="1" firstCol="1" bandRow="1"/>
              <a:tblGrid>
                <a:gridCol w="2018781">
                  <a:extLst>
                    <a:ext uri="{9D8B030D-6E8A-4147-A177-3AD203B41FA5}">
                      <a16:colId xmlns:a16="http://schemas.microsoft.com/office/drawing/2014/main" val="20000"/>
                    </a:ext>
                  </a:extLst>
                </a:gridCol>
                <a:gridCol w="6134619">
                  <a:extLst>
                    <a:ext uri="{9D8B030D-6E8A-4147-A177-3AD203B41FA5}">
                      <a16:colId xmlns:a16="http://schemas.microsoft.com/office/drawing/2014/main" val="20001"/>
                    </a:ext>
                  </a:extLst>
                </a:gridCol>
              </a:tblGrid>
              <a:tr h="865607">
                <a:tc>
                  <a:txBody>
                    <a:bodyPr/>
                    <a:lstStyle/>
                    <a:p>
                      <a:pPr algn="just">
                        <a:lnSpc>
                          <a:spcPct val="150000"/>
                        </a:lnSpc>
                        <a:spcAft>
                          <a:spcPts val="0"/>
                        </a:spcAft>
                      </a:pPr>
                      <a:r>
                        <a:rPr lang="en-ZA" sz="1100" b="1" kern="0" dirty="0">
                          <a:solidFill>
                            <a:srgbClr val="000000"/>
                          </a:solidFill>
                          <a:effectLst/>
                          <a:latin typeface="Arial"/>
                          <a:ea typeface="Calibri"/>
                          <a:cs typeface="Times New Roman"/>
                        </a:rPr>
                        <a:t>Objectives</a:t>
                      </a:r>
                      <a:endParaRPr lang="en-ZA" sz="1100" kern="1400" dirty="0">
                        <a:solidFill>
                          <a:srgbClr val="000000"/>
                        </a:solidFill>
                        <a:effectLst/>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lvl="0" indent="-342900" algn="just">
                        <a:lnSpc>
                          <a:spcPct val="150000"/>
                        </a:lnSpc>
                        <a:spcAft>
                          <a:spcPts val="0"/>
                        </a:spcAft>
                        <a:buFont typeface="Symbol"/>
                        <a:buChar char=""/>
                      </a:pPr>
                      <a:r>
                        <a:rPr lang="en-ZA" sz="1100" b="1" kern="0" dirty="0">
                          <a:effectLst/>
                          <a:latin typeface="Arial"/>
                          <a:ea typeface="Calibri"/>
                          <a:cs typeface="Times New Roman"/>
                        </a:rPr>
                        <a:t>To promote industrialisation, sustainable economic growth and job creation through cluster development and industrial parks; and</a:t>
                      </a:r>
                      <a:endParaRPr lang="en-ZA" sz="1100" dirty="0">
                        <a:effectLst/>
                        <a:latin typeface="Calibri"/>
                        <a:cs typeface="Times New Roman"/>
                      </a:endParaRPr>
                    </a:p>
                    <a:p>
                      <a:pPr marL="342900" lvl="0" indent="-342900" algn="just">
                        <a:lnSpc>
                          <a:spcPct val="150000"/>
                        </a:lnSpc>
                        <a:spcAft>
                          <a:spcPts val="0"/>
                        </a:spcAft>
                        <a:buFont typeface="Symbol"/>
                        <a:buChar char=""/>
                      </a:pPr>
                      <a:r>
                        <a:rPr lang="en-ZA" sz="1100" b="1" kern="0" dirty="0">
                          <a:effectLst/>
                          <a:latin typeface="Arial"/>
                          <a:ea typeface="Calibri"/>
                          <a:cs typeface="Times New Roman"/>
                        </a:rPr>
                        <a:t>Enhance competitiveness of enterprises within a cluster or industrial parks.</a:t>
                      </a:r>
                      <a:endParaRPr lang="en-ZA" sz="1100" dirty="0">
                        <a:effectLst/>
                        <a:latin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0"/>
                  </a:ext>
                </a:extLst>
              </a:tr>
              <a:tr h="288536">
                <a:tc>
                  <a:txBody>
                    <a:bodyPr/>
                    <a:lstStyle/>
                    <a:p>
                      <a:pPr algn="just">
                        <a:lnSpc>
                          <a:spcPct val="150000"/>
                        </a:lnSpc>
                        <a:spcAft>
                          <a:spcPts val="0"/>
                        </a:spcAft>
                      </a:pPr>
                      <a:r>
                        <a:rPr lang="en-ZA" sz="1100" b="1" kern="0">
                          <a:solidFill>
                            <a:srgbClr val="000000"/>
                          </a:solidFill>
                          <a:effectLst/>
                          <a:latin typeface="Arial"/>
                          <a:ea typeface="Calibri"/>
                          <a:cs typeface="Times New Roman"/>
                        </a:rPr>
                        <a:t>Duration</a:t>
                      </a:r>
                      <a:endParaRPr lang="en-ZA" sz="1100" kern="1400">
                        <a:solidFill>
                          <a:srgbClr val="000000"/>
                        </a:solidFill>
                        <a:effectLst/>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n-ZA" sz="1100" kern="0">
                          <a:solidFill>
                            <a:srgbClr val="000000"/>
                          </a:solidFill>
                          <a:effectLst/>
                          <a:latin typeface="Arial"/>
                          <a:ea typeface="Calibri"/>
                          <a:cs typeface="Times New Roman"/>
                        </a:rPr>
                        <a:t>Not specified</a:t>
                      </a:r>
                      <a:endParaRPr lang="en-ZA" sz="1100" kern="1400">
                        <a:solidFill>
                          <a:srgbClr val="000000"/>
                        </a:solidFill>
                        <a:effectLst/>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extLst>
                  <a:ext uri="{0D108BD9-81ED-4DB2-BD59-A6C34878D82A}">
                    <a16:rowId xmlns:a16="http://schemas.microsoft.com/office/drawing/2014/main" val="10001"/>
                  </a:ext>
                </a:extLst>
              </a:tr>
              <a:tr h="1807504">
                <a:tc>
                  <a:txBody>
                    <a:bodyPr/>
                    <a:lstStyle/>
                    <a:p>
                      <a:pPr algn="just">
                        <a:lnSpc>
                          <a:spcPct val="150000"/>
                        </a:lnSpc>
                        <a:spcAft>
                          <a:spcPts val="0"/>
                        </a:spcAft>
                      </a:pPr>
                      <a:r>
                        <a:rPr lang="en-ZA" sz="1100" b="1" kern="0" dirty="0">
                          <a:solidFill>
                            <a:srgbClr val="000000"/>
                          </a:solidFill>
                          <a:effectLst/>
                          <a:latin typeface="Arial"/>
                          <a:ea typeface="Calibri"/>
                          <a:cs typeface="Times New Roman"/>
                        </a:rPr>
                        <a:t>Eligible criteria</a:t>
                      </a:r>
                      <a:endParaRPr lang="en-ZA" sz="1100" kern="1400" dirty="0">
                        <a:solidFill>
                          <a:srgbClr val="000000"/>
                        </a:solidFill>
                        <a:effectLst/>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lvl="0" indent="-342900" algn="just">
                        <a:lnSpc>
                          <a:spcPct val="150000"/>
                        </a:lnSpc>
                        <a:spcAft>
                          <a:spcPts val="0"/>
                        </a:spcAft>
                        <a:buFont typeface="Symbol"/>
                        <a:buChar char=""/>
                      </a:pPr>
                      <a:r>
                        <a:rPr lang="en-ZA" sz="1100" kern="0">
                          <a:effectLst/>
                          <a:latin typeface="Arial"/>
                          <a:ea typeface="Calibri"/>
                          <a:cs typeface="Times New Roman"/>
                        </a:rPr>
                        <a:t>Cluster must have five or more members who are registered tax paying entities or non-profit organisation</a:t>
                      </a:r>
                      <a:endParaRPr lang="en-ZA" sz="1100">
                        <a:effectLst/>
                        <a:latin typeface="Calibri"/>
                        <a:cs typeface="Times New Roman"/>
                      </a:endParaRPr>
                    </a:p>
                    <a:p>
                      <a:pPr marL="342900" lvl="0" indent="-342900" algn="just">
                        <a:lnSpc>
                          <a:spcPct val="150000"/>
                        </a:lnSpc>
                        <a:spcAft>
                          <a:spcPts val="0"/>
                        </a:spcAft>
                        <a:buFont typeface="Symbol"/>
                        <a:buChar char=""/>
                      </a:pPr>
                      <a:r>
                        <a:rPr lang="en-ZA" sz="1100" kern="0">
                          <a:effectLst/>
                          <a:latin typeface="Arial"/>
                          <a:ea typeface="Calibri"/>
                          <a:cs typeface="Times New Roman"/>
                        </a:rPr>
                        <a:t>At least 20% of the membership of the cluster should be made up of 51% black owned entities in the first year (pilot stage)</a:t>
                      </a:r>
                      <a:endParaRPr lang="en-ZA" sz="1100">
                        <a:effectLst/>
                        <a:latin typeface="Calibri"/>
                        <a:cs typeface="Times New Roman"/>
                      </a:endParaRPr>
                    </a:p>
                    <a:p>
                      <a:pPr marL="342900" lvl="0" indent="-342900" algn="just">
                        <a:lnSpc>
                          <a:spcPct val="150000"/>
                        </a:lnSpc>
                        <a:spcAft>
                          <a:spcPts val="0"/>
                        </a:spcAft>
                        <a:buFont typeface="Symbol"/>
                        <a:buChar char=""/>
                      </a:pPr>
                      <a:r>
                        <a:rPr lang="en-ZA" sz="1100" kern="0">
                          <a:effectLst/>
                          <a:latin typeface="Arial"/>
                          <a:ea typeface="Calibri"/>
                          <a:cs typeface="Times New Roman"/>
                        </a:rPr>
                        <a:t>For industrial parks, parks located in areas (townships or rural) with high levels of unemployment will be given preference, however, majority of the tenants must be involved in manufacturing or supply based firms.</a:t>
                      </a:r>
                      <a:endParaRPr lang="en-ZA" sz="1100">
                        <a:effectLst/>
                        <a:latin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2"/>
                  </a:ext>
                </a:extLst>
              </a:tr>
              <a:tr h="2296156">
                <a:tc>
                  <a:txBody>
                    <a:bodyPr/>
                    <a:lstStyle/>
                    <a:p>
                      <a:pPr algn="just">
                        <a:lnSpc>
                          <a:spcPct val="150000"/>
                        </a:lnSpc>
                        <a:spcAft>
                          <a:spcPts val="0"/>
                        </a:spcAft>
                      </a:pPr>
                      <a:r>
                        <a:rPr lang="en-ZA" sz="1100" b="1" kern="0">
                          <a:solidFill>
                            <a:srgbClr val="000000"/>
                          </a:solidFill>
                          <a:effectLst/>
                          <a:latin typeface="Arial"/>
                          <a:ea typeface="Calibri"/>
                          <a:cs typeface="Times New Roman"/>
                        </a:rPr>
                        <a:t>Grant offerings </a:t>
                      </a:r>
                      <a:endParaRPr lang="en-ZA" sz="1100" kern="1400">
                        <a:solidFill>
                          <a:srgbClr val="000000"/>
                        </a:solidFill>
                        <a:effectLst/>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lvl="0" indent="-342900" algn="just">
                        <a:lnSpc>
                          <a:spcPct val="150000"/>
                        </a:lnSpc>
                        <a:spcAft>
                          <a:spcPts val="0"/>
                        </a:spcAft>
                        <a:buFont typeface="Symbol"/>
                        <a:buChar char=""/>
                      </a:pPr>
                      <a:r>
                        <a:rPr lang="en-ZA" sz="1100" kern="0" dirty="0">
                          <a:effectLst/>
                          <a:latin typeface="Arial"/>
                          <a:ea typeface="Calibri"/>
                          <a:cs typeface="Times New Roman"/>
                        </a:rPr>
                        <a:t>Up to a maximum grant of R10 million for three components of the programme combined.</a:t>
                      </a:r>
                      <a:endParaRPr lang="en-ZA" sz="1100" dirty="0">
                        <a:effectLst/>
                        <a:latin typeface="Calibri"/>
                        <a:cs typeface="Times New Roman"/>
                      </a:endParaRPr>
                    </a:p>
                    <a:p>
                      <a:pPr marL="342900" lvl="0" indent="-342900" algn="just">
                        <a:lnSpc>
                          <a:spcPct val="150000"/>
                        </a:lnSpc>
                        <a:spcAft>
                          <a:spcPts val="0"/>
                        </a:spcAft>
                        <a:buFont typeface="Symbol"/>
                        <a:buChar char=""/>
                      </a:pPr>
                      <a:r>
                        <a:rPr lang="en-ZA" sz="1100" kern="0" dirty="0" smtClean="0">
                          <a:effectLst/>
                          <a:latin typeface="Arial"/>
                          <a:ea typeface="Calibri"/>
                          <a:cs typeface="Times New Roman"/>
                        </a:rPr>
                        <a:t>The contribution for cost sharing component can only be considered up to 15% of the co-funding if it will be provided by a government funded entity including local and provincial government or their agencies.     </a:t>
                      </a:r>
                      <a:endParaRPr lang="en-ZA" sz="1100" dirty="0">
                        <a:effectLst/>
                        <a:latin typeface="Calibri"/>
                        <a:cs typeface="Times New Roman"/>
                      </a:endParaRPr>
                    </a:p>
                    <a:p>
                      <a:pPr marL="342900" lvl="0" indent="-342900" algn="just">
                        <a:lnSpc>
                          <a:spcPct val="150000"/>
                        </a:lnSpc>
                        <a:spcAft>
                          <a:spcPts val="0"/>
                        </a:spcAft>
                        <a:buFont typeface="Symbol"/>
                        <a:buChar char=""/>
                      </a:pPr>
                      <a:r>
                        <a:rPr lang="en-ZA" sz="1100" kern="0" dirty="0">
                          <a:effectLst/>
                          <a:latin typeface="Arial"/>
                          <a:ea typeface="Calibri"/>
                          <a:cs typeface="Times New Roman"/>
                        </a:rPr>
                        <a:t>Up to 15% </a:t>
                      </a:r>
                      <a:r>
                        <a:rPr lang="en-ZA" sz="1100" kern="0" dirty="0" smtClean="0">
                          <a:effectLst/>
                          <a:latin typeface="Arial"/>
                          <a:ea typeface="Calibri"/>
                          <a:cs typeface="Times New Roman"/>
                        </a:rPr>
                        <a:t>of the co-funding can be considered for cost sharing component if it will be provided </a:t>
                      </a:r>
                      <a:r>
                        <a:rPr lang="en-ZA" sz="1100" kern="0" dirty="0">
                          <a:effectLst/>
                          <a:latin typeface="Arial"/>
                          <a:ea typeface="Calibri"/>
                          <a:cs typeface="Times New Roman"/>
                        </a:rPr>
                        <a:t>by government funded entity including </a:t>
                      </a:r>
                      <a:r>
                        <a:rPr lang="en-ZA" sz="1100" kern="0" dirty="0" smtClean="0">
                          <a:effectLst/>
                          <a:latin typeface="Arial"/>
                          <a:ea typeface="Calibri"/>
                          <a:cs typeface="Times New Roman"/>
                        </a:rPr>
                        <a:t>local and provincial government or their agencies.</a:t>
                      </a:r>
                      <a:endParaRPr lang="en-ZA" sz="1100" dirty="0">
                        <a:effectLst/>
                        <a:latin typeface="Calibri"/>
                        <a:cs typeface="Times New Roman"/>
                      </a:endParaRPr>
                    </a:p>
                    <a:p>
                      <a:pPr marL="342900" lvl="0" indent="-342900" algn="just">
                        <a:lnSpc>
                          <a:spcPct val="150000"/>
                        </a:lnSpc>
                        <a:spcAft>
                          <a:spcPts val="0"/>
                        </a:spcAft>
                        <a:buFont typeface="Symbol"/>
                        <a:buChar char=""/>
                      </a:pPr>
                      <a:r>
                        <a:rPr lang="en-ZA" sz="1100" kern="0" dirty="0">
                          <a:effectLst/>
                          <a:latin typeface="Arial"/>
                          <a:ea typeface="Calibri"/>
                          <a:cs typeface="Times New Roman"/>
                        </a:rPr>
                        <a:t>Clusters in existence of less than three years qualify for 25% advancement into the SPV / Cluster account for the financial year, upon approval of application.</a:t>
                      </a:r>
                      <a:endParaRPr lang="en-ZA" sz="1100" dirty="0">
                        <a:effectLst/>
                        <a:latin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36838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E695D499-4C4E-4AA8-ACD1-6DC9CD5DDD78}" type="slidenum">
              <a:rPr lang="en-US" smtClean="0"/>
              <a:pPr/>
              <a:t>69</a:t>
            </a:fld>
            <a:endParaRPr lang="en-US" dirty="0" smtClean="0"/>
          </a:p>
        </p:txBody>
      </p:sp>
      <p:sp>
        <p:nvSpPr>
          <p:cNvPr id="36868" name="Rectangle 3"/>
          <p:cNvSpPr>
            <a:spLocks noGrp="1" noChangeArrowheads="1"/>
          </p:cNvSpPr>
          <p:nvPr>
            <p:ph type="body" idx="1"/>
          </p:nvPr>
        </p:nvSpPr>
        <p:spPr>
          <a:xfrm>
            <a:off x="457199" y="533400"/>
            <a:ext cx="7543801" cy="4929187"/>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100000" b="100000"/>
            </a:path>
            <a:tileRect t="-100000" r="-100000"/>
          </a:gradFill>
        </p:spPr>
        <p:txBody>
          <a:bodyPr/>
          <a:lstStyle/>
          <a:p>
            <a:pPr algn="ctr" eaLnBrk="1" hangingPunct="1">
              <a:lnSpc>
                <a:spcPct val="80000"/>
              </a:lnSpc>
              <a:buFontTx/>
              <a:buNone/>
              <a:defRPr/>
            </a:pPr>
            <a:r>
              <a:rPr lang="en-US" sz="1800" dirty="0" smtClean="0">
                <a:latin typeface="Arial" pitchFamily="34" charset="0"/>
                <a:cs typeface="Arial" pitchFamily="34" charset="0"/>
              </a:rPr>
              <a:t>Website:	</a:t>
            </a:r>
          </a:p>
          <a:p>
            <a:pPr algn="ctr" eaLnBrk="1" hangingPunct="1">
              <a:lnSpc>
                <a:spcPct val="80000"/>
              </a:lnSpc>
              <a:buFontTx/>
              <a:buNone/>
              <a:defRPr/>
            </a:pPr>
            <a:endParaRPr lang="en-US" sz="1800" dirty="0" smtClean="0">
              <a:latin typeface="Arial" pitchFamily="34" charset="0"/>
              <a:cs typeface="Arial" pitchFamily="34" charset="0"/>
              <a:hlinkClick r:id="rId3"/>
            </a:endParaRPr>
          </a:p>
          <a:p>
            <a:pPr algn="ctr" eaLnBrk="1" hangingPunct="1">
              <a:lnSpc>
                <a:spcPct val="80000"/>
              </a:lnSpc>
              <a:buFontTx/>
              <a:buNone/>
              <a:defRPr/>
            </a:pPr>
            <a:r>
              <a:rPr lang="en-US" sz="1800" dirty="0" smtClean="0">
                <a:solidFill>
                  <a:srgbClr val="CC6600"/>
                </a:solidFill>
                <a:latin typeface="Arial" pitchFamily="34" charset="0"/>
                <a:cs typeface="Arial" pitchFamily="34" charset="0"/>
                <a:hlinkClick r:id="rId3"/>
              </a:rPr>
              <a:t>www.thedti.gov.za</a:t>
            </a:r>
            <a:endParaRPr lang="en-US" sz="1800" dirty="0" smtClean="0">
              <a:solidFill>
                <a:srgbClr val="CC6600"/>
              </a:solidFill>
              <a:latin typeface="Arial" pitchFamily="34" charset="0"/>
              <a:cs typeface="Arial" pitchFamily="34" charset="0"/>
            </a:endParaRPr>
          </a:p>
          <a:p>
            <a:pPr algn="ctr" eaLnBrk="1" hangingPunct="1">
              <a:lnSpc>
                <a:spcPct val="90000"/>
              </a:lnSpc>
              <a:buFontTx/>
              <a:buNone/>
              <a:defRPr/>
            </a:pPr>
            <a:endParaRPr lang="en-US" sz="1800" b="1" dirty="0" smtClean="0">
              <a:latin typeface="Arial" charset="0"/>
            </a:endParaRPr>
          </a:p>
          <a:p>
            <a:pPr marL="0" indent="0" algn="ctr" eaLnBrk="1" hangingPunct="1">
              <a:lnSpc>
                <a:spcPct val="90000"/>
              </a:lnSpc>
              <a:buFontTx/>
              <a:buNone/>
              <a:defRPr/>
            </a:pPr>
            <a:r>
              <a:rPr lang="en-US" sz="1800" dirty="0" smtClean="0">
                <a:latin typeface="Arial" pitchFamily="34" charset="0"/>
                <a:cs typeface="Arial" pitchFamily="34" charset="0"/>
              </a:rPr>
              <a:t>Government incentives website: </a:t>
            </a:r>
          </a:p>
          <a:p>
            <a:pPr marL="0" indent="0" algn="ctr" eaLnBrk="1" hangingPunct="1">
              <a:lnSpc>
                <a:spcPct val="90000"/>
              </a:lnSpc>
              <a:buFontTx/>
              <a:buNone/>
              <a:defRPr/>
            </a:pPr>
            <a:endParaRPr lang="en-US" sz="1800" dirty="0" smtClean="0">
              <a:latin typeface="Arial" pitchFamily="34" charset="0"/>
              <a:cs typeface="Arial" pitchFamily="34" charset="0"/>
            </a:endParaRPr>
          </a:p>
          <a:p>
            <a:pPr marL="0" indent="0" algn="ctr" eaLnBrk="1" hangingPunct="1">
              <a:lnSpc>
                <a:spcPct val="90000"/>
              </a:lnSpc>
              <a:buFontTx/>
              <a:buNone/>
              <a:defRPr/>
            </a:pPr>
            <a:r>
              <a:rPr lang="en-US" sz="1800" dirty="0" smtClean="0">
                <a:latin typeface="Arial" pitchFamily="34" charset="0"/>
                <a:cs typeface="Arial" pitchFamily="34" charset="0"/>
                <a:hlinkClick r:id="rId3"/>
              </a:rPr>
              <a:t>www.investmentincentives.co.za</a:t>
            </a:r>
          </a:p>
        </p:txBody>
      </p:sp>
      <p:sp>
        <p:nvSpPr>
          <p:cNvPr id="2" name="Rectangle 1"/>
          <p:cNvSpPr/>
          <p:nvPr/>
        </p:nvSpPr>
        <p:spPr>
          <a:xfrm>
            <a:off x="1789864" y="2967335"/>
            <a:ext cx="5564279"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chemeClr val="bg1">
                    <a:lumMod val="75000"/>
                  </a:schemeClr>
                </a:solidFill>
                <a:effectLst>
                  <a:reflection blurRad="12700" stA="50000" endPos="50000" dist="5000" dir="5400000" sy="-100000" rotWithShape="0"/>
                </a:effectLst>
              </a:rPr>
              <a:t>THANK YOU!!!</a:t>
            </a:r>
          </a:p>
          <a:p>
            <a:pPr algn="ctr"/>
            <a:r>
              <a:rPr lang="en-US" sz="5400" b="1" cap="all" dirty="0" smtClean="0">
                <a:ln w="0"/>
                <a:solidFill>
                  <a:schemeClr val="bg1">
                    <a:lumMod val="75000"/>
                  </a:schemeClr>
                </a:solidFill>
                <a:effectLst>
                  <a:reflection blurRad="12700" stA="50000" endPos="50000" dist="5000" dir="5400000" sy="-100000" rotWithShape="0"/>
                </a:effectLst>
              </a:rPr>
              <a:t>DANKIE!!!</a:t>
            </a:r>
          </a:p>
          <a:p>
            <a:pPr algn="ctr"/>
            <a:r>
              <a:rPr lang="en-US" sz="5400" b="1" cap="all" spc="0" dirty="0" smtClean="0">
                <a:ln w="0"/>
                <a:solidFill>
                  <a:schemeClr val="bg1">
                    <a:lumMod val="75000"/>
                  </a:schemeClr>
                </a:solidFill>
                <a:effectLst>
                  <a:reflection blurRad="12700" stA="50000" endPos="50000" dist="5000" dir="5400000" sy="-100000" rotWithShape="0"/>
                </a:effectLst>
              </a:rPr>
              <a:t>REA LEBOGA!!!</a:t>
            </a:r>
            <a:endParaRPr lang="en-US" sz="5400" b="1" cap="all" spc="0" dirty="0">
              <a:ln w="0"/>
              <a:solidFill>
                <a:schemeClr val="bg1">
                  <a:lumMod val="75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09623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08912" cy="576064"/>
          </a:xfrm>
          <a:noFill/>
        </p:spPr>
        <p:txBody>
          <a:bodyPr/>
          <a:lstStyle/>
          <a:p>
            <a:r>
              <a:rPr lang="en-ZA" sz="1600" dirty="0" smtClean="0">
                <a:solidFill>
                  <a:srgbClr val="499200"/>
                </a:solidFill>
                <a:latin typeface="Arial Black" pitchFamily="34" charset="0"/>
              </a:rPr>
              <a:t>MCEP PERFORMANCE IN THE WESTERN CAPE PROVINCE </a:t>
            </a:r>
            <a:endParaRPr lang="en-ZA" sz="1600" dirty="0">
              <a:solidFill>
                <a:srgbClr val="499200"/>
              </a:solidFill>
              <a:latin typeface="Arial Black"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7361999"/>
              </p:ext>
            </p:extLst>
          </p:nvPr>
        </p:nvGraphicFramePr>
        <p:xfrm>
          <a:off x="250825" y="908050"/>
          <a:ext cx="7772400" cy="46380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ctr"/>
                      <a:r>
                        <a:rPr lang="en-ZA" sz="1600" b="1" u="sng" dirty="0" smtClean="0">
                          <a:solidFill>
                            <a:schemeClr val="tx1"/>
                          </a:solidFill>
                          <a:latin typeface="Arial" pitchFamily="34" charset="0"/>
                          <a:cs typeface="Arial" pitchFamily="34" charset="0"/>
                        </a:rPr>
                        <a:t>2014/15</a:t>
                      </a:r>
                      <a:endParaRPr lang="en-ZA" sz="1600" b="1" u="sng"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b="1" u="sng" dirty="0" smtClean="0">
                          <a:solidFill>
                            <a:schemeClr val="tx1"/>
                          </a:solidFill>
                          <a:latin typeface="Arial" pitchFamily="34" charset="0"/>
                          <a:cs typeface="Arial" pitchFamily="34" charset="0"/>
                        </a:rPr>
                        <a:t>2015/16</a:t>
                      </a:r>
                      <a:endParaRPr lang="en-ZA" sz="1600" b="1" u="sng"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3966">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chemeClr val="tx1"/>
                          </a:solidFill>
                          <a:latin typeface="Arial" pitchFamily="34" charset="0"/>
                          <a:cs typeface="Arial" pitchFamily="34" charset="0"/>
                        </a:rPr>
                        <a:t>104</a:t>
                      </a:r>
                    </a:p>
                    <a:p>
                      <a:pPr algn="ctr"/>
                      <a:r>
                        <a:rPr lang="en-ZA" sz="1200" b="1" dirty="0" smtClean="0">
                          <a:solidFill>
                            <a:schemeClr val="tx1"/>
                          </a:solidFill>
                          <a:latin typeface="Arial" pitchFamily="34" charset="0"/>
                          <a:cs typeface="Arial" pitchFamily="34" charset="0"/>
                        </a:rPr>
                        <a:t>Projects</a:t>
                      </a:r>
                      <a:r>
                        <a:rPr lang="en-ZA" sz="1200" b="1" baseline="0" dirty="0" smtClean="0">
                          <a:solidFill>
                            <a:schemeClr val="tx1"/>
                          </a:solidFill>
                          <a:latin typeface="Arial" pitchFamily="34" charset="0"/>
                          <a:cs typeface="Arial" pitchFamily="34" charset="0"/>
                        </a:rPr>
                        <a:t> Approved </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rgbClr val="0000FF"/>
                          </a:solidFill>
                          <a:latin typeface="Arial" pitchFamily="34" charset="0"/>
                          <a:cs typeface="Arial" pitchFamily="34" charset="0"/>
                        </a:rPr>
                        <a:t>73</a:t>
                      </a:r>
                      <a:r>
                        <a:rPr lang="en-ZA" sz="1600" b="1" dirty="0" smtClean="0">
                          <a:solidFill>
                            <a:schemeClr val="tx1"/>
                          </a:solidFill>
                          <a:latin typeface="Arial" pitchFamily="34" charset="0"/>
                          <a:cs typeface="Arial" pitchFamily="34" charset="0"/>
                        </a:rPr>
                        <a:t> </a:t>
                      </a:r>
                    </a:p>
                    <a:p>
                      <a:pPr algn="ctr"/>
                      <a:r>
                        <a:rPr lang="en-ZA" sz="1200" b="1" dirty="0" smtClean="0">
                          <a:solidFill>
                            <a:schemeClr val="tx1"/>
                          </a:solidFill>
                          <a:latin typeface="Arial" pitchFamily="34" charset="0"/>
                          <a:cs typeface="Arial" pitchFamily="34" charset="0"/>
                        </a:rPr>
                        <a:t>Projects</a:t>
                      </a:r>
                      <a:r>
                        <a:rPr lang="en-ZA" sz="1200" b="1" baseline="0" dirty="0" smtClean="0">
                          <a:solidFill>
                            <a:schemeClr val="tx1"/>
                          </a:solidFill>
                          <a:latin typeface="Arial" pitchFamily="34" charset="0"/>
                          <a:cs typeface="Arial" pitchFamily="34" charset="0"/>
                        </a:rPr>
                        <a:t> Approved </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chemeClr val="tx1"/>
                          </a:solidFill>
                          <a:latin typeface="Arial" pitchFamily="34" charset="0"/>
                          <a:cs typeface="Arial" pitchFamily="34" charset="0"/>
                        </a:rPr>
                        <a:t>R348m</a:t>
                      </a:r>
                      <a:endParaRPr lang="en-ZA" sz="1600" b="1" baseline="0" dirty="0" smtClean="0">
                        <a:solidFill>
                          <a:schemeClr val="tx1"/>
                        </a:solidFill>
                        <a:latin typeface="Arial" pitchFamily="34" charset="0"/>
                        <a:cs typeface="Arial" pitchFamily="34" charset="0"/>
                      </a:endParaRPr>
                    </a:p>
                    <a:p>
                      <a:pPr algn="ctr"/>
                      <a:r>
                        <a:rPr lang="en-ZA" sz="1200" b="1" baseline="0" dirty="0" smtClean="0">
                          <a:solidFill>
                            <a:schemeClr val="tx1"/>
                          </a:solidFill>
                          <a:latin typeface="Arial" pitchFamily="34" charset="0"/>
                          <a:cs typeface="Arial" pitchFamily="34" charset="0"/>
                        </a:rPr>
                        <a:t>Value of Approvals</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rgbClr val="0000FF"/>
                          </a:solidFill>
                          <a:latin typeface="Arial" pitchFamily="34" charset="0"/>
                          <a:cs typeface="Arial" pitchFamily="34" charset="0"/>
                        </a:rPr>
                        <a:t>R417.9m</a:t>
                      </a:r>
                      <a:endParaRPr lang="en-ZA" sz="1600" b="1" baseline="0" dirty="0" smtClean="0">
                        <a:solidFill>
                          <a:schemeClr val="tx1"/>
                        </a:solidFill>
                        <a:latin typeface="Arial" pitchFamily="34" charset="0"/>
                        <a:cs typeface="Arial" pitchFamily="34" charset="0"/>
                      </a:endParaRPr>
                    </a:p>
                    <a:p>
                      <a:pPr algn="ctr"/>
                      <a:r>
                        <a:rPr lang="en-ZA" sz="1200" b="1" baseline="0" dirty="0" smtClean="0">
                          <a:solidFill>
                            <a:schemeClr val="tx1"/>
                          </a:solidFill>
                          <a:latin typeface="Arial" pitchFamily="34" charset="0"/>
                          <a:cs typeface="Arial" pitchFamily="34" charset="0"/>
                        </a:rPr>
                        <a:t>Value of Approvals</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chemeClr val="tx1"/>
                          </a:solidFill>
                          <a:latin typeface="Arial" pitchFamily="34" charset="0"/>
                          <a:cs typeface="Arial" pitchFamily="34" charset="0"/>
                        </a:rPr>
                        <a:t>R1bn</a:t>
                      </a:r>
                    </a:p>
                    <a:p>
                      <a:pPr algn="ctr"/>
                      <a:r>
                        <a:rPr lang="en-ZA" sz="1200" b="1" dirty="0" smtClean="0">
                          <a:solidFill>
                            <a:schemeClr val="tx1"/>
                          </a:solidFill>
                          <a:latin typeface="Arial" pitchFamily="34" charset="0"/>
                          <a:cs typeface="Arial" pitchFamily="34" charset="0"/>
                        </a:rPr>
                        <a:t>Projected Investment</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rgbClr val="0000FF"/>
                          </a:solidFill>
                          <a:latin typeface="Arial" pitchFamily="34" charset="0"/>
                          <a:cs typeface="Arial" pitchFamily="34" charset="0"/>
                        </a:rPr>
                        <a:t>R2.3bn</a:t>
                      </a:r>
                      <a:r>
                        <a:rPr lang="en-ZA" sz="1600" b="1" dirty="0" smtClean="0">
                          <a:solidFill>
                            <a:schemeClr val="tx1"/>
                          </a:solidFill>
                          <a:latin typeface="Arial" pitchFamily="34" charset="0"/>
                          <a:cs typeface="Arial" pitchFamily="34" charset="0"/>
                        </a:rPr>
                        <a:t> </a:t>
                      </a:r>
                    </a:p>
                    <a:p>
                      <a:pPr algn="ctr"/>
                      <a:r>
                        <a:rPr lang="en-ZA" sz="1200" b="1" dirty="0" smtClean="0">
                          <a:solidFill>
                            <a:schemeClr val="tx1"/>
                          </a:solidFill>
                          <a:latin typeface="Arial" pitchFamily="34" charset="0"/>
                          <a:cs typeface="Arial" pitchFamily="34" charset="0"/>
                        </a:rPr>
                        <a:t>Projected Investment</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chemeClr val="tx1"/>
                          </a:solidFill>
                          <a:latin typeface="Arial" pitchFamily="34" charset="0"/>
                          <a:cs typeface="Arial" pitchFamily="34" charset="0"/>
                        </a:rPr>
                        <a:t>9 101</a:t>
                      </a:r>
                    </a:p>
                    <a:p>
                      <a:pPr algn="ctr"/>
                      <a:r>
                        <a:rPr lang="en-ZA" sz="1200" b="1" dirty="0" smtClean="0">
                          <a:solidFill>
                            <a:schemeClr val="tx1"/>
                          </a:solidFill>
                          <a:latin typeface="Arial" pitchFamily="34" charset="0"/>
                          <a:cs typeface="Arial" pitchFamily="34" charset="0"/>
                        </a:rPr>
                        <a:t>Baseline Jobs</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smtClean="0">
                        <a:solidFill>
                          <a:schemeClr val="tx1"/>
                        </a:solidFill>
                        <a:latin typeface="Arial" pitchFamily="34" charset="0"/>
                        <a:cs typeface="Arial" pitchFamily="34" charset="0"/>
                      </a:endParaRPr>
                    </a:p>
                    <a:p>
                      <a:endParaRPr lang="en-ZA"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600" b="1" dirty="0" smtClean="0">
                        <a:solidFill>
                          <a:srgbClr val="0000FF"/>
                        </a:solidFill>
                        <a:latin typeface="Arial" pitchFamily="34" charset="0"/>
                        <a:cs typeface="Arial" pitchFamily="34" charset="0"/>
                      </a:endParaRPr>
                    </a:p>
                    <a:p>
                      <a:pPr algn="ctr"/>
                      <a:r>
                        <a:rPr lang="en-ZA" sz="1600" b="1" dirty="0" smtClean="0">
                          <a:solidFill>
                            <a:srgbClr val="0000FF"/>
                          </a:solidFill>
                          <a:latin typeface="Arial" pitchFamily="34" charset="0"/>
                          <a:cs typeface="Arial" pitchFamily="34" charset="0"/>
                        </a:rPr>
                        <a:t>12 910</a:t>
                      </a:r>
                    </a:p>
                    <a:p>
                      <a:pPr algn="ctr"/>
                      <a:r>
                        <a:rPr lang="en-ZA" sz="1200" b="1" dirty="0" smtClean="0">
                          <a:solidFill>
                            <a:schemeClr val="tx1"/>
                          </a:solidFill>
                          <a:latin typeface="Arial" pitchFamily="34" charset="0"/>
                          <a:cs typeface="Arial" pitchFamily="34" charset="0"/>
                        </a:rPr>
                        <a:t>Baseline Jobs</a:t>
                      </a:r>
                      <a:endParaRPr lang="en-ZA" sz="1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7</a:t>
            </a:fld>
            <a:endParaRPr lang="en-US">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412776"/>
            <a:ext cx="1371487" cy="8472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103" y="2492896"/>
            <a:ext cx="1164240" cy="828988"/>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tretch>
            <a:fillRect/>
          </a:stretch>
        </p:blipFill>
        <p:spPr>
          <a:xfrm>
            <a:off x="3388623" y="4509120"/>
            <a:ext cx="1353200" cy="9569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6" y="3501008"/>
            <a:ext cx="2304256" cy="914602"/>
          </a:xfrm>
          <a:prstGeom prst="rect">
            <a:avLst/>
          </a:prstGeom>
        </p:spPr>
      </p:pic>
    </p:spTree>
    <p:extLst>
      <p:ext uri="{BB962C8B-B14F-4D97-AF65-F5344CB8AC3E}">
        <p14:creationId xmlns:p14="http://schemas.microsoft.com/office/powerpoint/2010/main" val="3084991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8153400" cy="446314"/>
          </a:xfrm>
          <a:noFill/>
        </p:spPr>
        <p:txBody>
          <a:bodyPr/>
          <a:lstStyle/>
          <a:p>
            <a:r>
              <a:rPr lang="en-ZA" sz="1600" b="1" cap="all" dirty="0">
                <a:solidFill>
                  <a:srgbClr val="499200"/>
                </a:solidFill>
                <a:latin typeface="Arial Black" pitchFamily="34" charset="0"/>
                <a:cs typeface="Arial" pitchFamily="34" charset="0"/>
              </a:rPr>
              <a:t>MCEP Provincial </a:t>
            </a:r>
            <a:r>
              <a:rPr lang="en-ZA" sz="1600" b="1" cap="all" dirty="0" smtClean="0">
                <a:solidFill>
                  <a:srgbClr val="499200"/>
                </a:solidFill>
                <a:latin typeface="Arial Black" pitchFamily="34" charset="0"/>
                <a:cs typeface="Arial" pitchFamily="34" charset="0"/>
              </a:rPr>
              <a:t>Approvals</a:t>
            </a:r>
            <a:endParaRPr lang="en-ZA" sz="1600" b="1" cap="all" dirty="0">
              <a:solidFill>
                <a:srgbClr val="499200"/>
              </a:solidFill>
              <a:latin typeface="Arial Black"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98531532"/>
              </p:ext>
            </p:extLst>
          </p:nvPr>
        </p:nvGraphicFramePr>
        <p:xfrm>
          <a:off x="-76199" y="386459"/>
          <a:ext cx="9270998" cy="5259989"/>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237916">
                  <a:extLst>
                    <a:ext uri="{9D8B030D-6E8A-4147-A177-3AD203B41FA5}">
                      <a16:colId xmlns:a16="http://schemas.microsoft.com/office/drawing/2014/main" val="20000"/>
                    </a:ext>
                  </a:extLst>
                </a:gridCol>
                <a:gridCol w="2340550">
                  <a:extLst>
                    <a:ext uri="{9D8B030D-6E8A-4147-A177-3AD203B41FA5}">
                      <a16:colId xmlns:a16="http://schemas.microsoft.com/office/drawing/2014/main" val="20001"/>
                    </a:ext>
                  </a:extLst>
                </a:gridCol>
                <a:gridCol w="2542953">
                  <a:extLst>
                    <a:ext uri="{9D8B030D-6E8A-4147-A177-3AD203B41FA5}">
                      <a16:colId xmlns:a16="http://schemas.microsoft.com/office/drawing/2014/main" val="20002"/>
                    </a:ext>
                  </a:extLst>
                </a:gridCol>
                <a:gridCol w="114784">
                  <a:extLst>
                    <a:ext uri="{9D8B030D-6E8A-4147-A177-3AD203B41FA5}">
                      <a16:colId xmlns:a16="http://schemas.microsoft.com/office/drawing/2014/main" val="20003"/>
                    </a:ext>
                  </a:extLst>
                </a:gridCol>
                <a:gridCol w="2034795">
                  <a:extLst>
                    <a:ext uri="{9D8B030D-6E8A-4147-A177-3AD203B41FA5}">
                      <a16:colId xmlns:a16="http://schemas.microsoft.com/office/drawing/2014/main" val="20004"/>
                    </a:ext>
                  </a:extLst>
                </a:gridCol>
              </a:tblGrid>
              <a:tr h="1135321">
                <a:tc>
                  <a:txBody>
                    <a:bodyPr/>
                    <a:lstStyle/>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North West</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4 Approvals          5 Approvals</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smtClean="0">
                          <a:solidFill>
                            <a:schemeClr val="tx1"/>
                          </a:solidFill>
                          <a:effectLst/>
                          <a:latin typeface="Arial"/>
                          <a:ea typeface="Calibri"/>
                          <a:cs typeface="Times New Roman"/>
                        </a:rPr>
                        <a:t>R11.4m                    R17.2m </a:t>
                      </a:r>
                    </a:p>
                    <a:p>
                      <a:pPr algn="l">
                        <a:lnSpc>
                          <a:spcPct val="118000"/>
                        </a:lnSpc>
                        <a:spcAft>
                          <a:spcPts val="0"/>
                        </a:spcAft>
                        <a:tabLst>
                          <a:tab pos="1674495" algn="l"/>
                        </a:tabLst>
                      </a:pPr>
                      <a:r>
                        <a:rPr lang="en-ZA" sz="1000" kern="1400" dirty="0" smtClean="0">
                          <a:solidFill>
                            <a:schemeClr val="tx1"/>
                          </a:solidFill>
                          <a:effectLst/>
                          <a:latin typeface="Calibri"/>
                          <a:ea typeface="Times New Roman"/>
                          <a:cs typeface="Times New Roman"/>
                        </a:rPr>
                        <a:t>              </a:t>
                      </a:r>
                      <a:r>
                        <a:rPr lang="en-ZA" sz="1000" kern="1400" dirty="0" smtClean="0">
                          <a:solidFill>
                            <a:schemeClr val="tx1"/>
                          </a:solidFill>
                          <a:effectLst/>
                          <a:latin typeface="Arial" pitchFamily="34" charset="0"/>
                          <a:ea typeface="Times New Roman"/>
                          <a:cs typeface="Arial" pitchFamily="34" charset="0"/>
                        </a:rPr>
                        <a:t>(1%)                        (1%)</a:t>
                      </a:r>
                    </a:p>
                    <a:p>
                      <a:pPr>
                        <a:lnSpc>
                          <a:spcPct val="118000"/>
                        </a:lnSpc>
                        <a:spcAft>
                          <a:spcPts val="0"/>
                        </a:spcAft>
                        <a:tabLst>
                          <a:tab pos="1674495" algn="l"/>
                        </a:tabLst>
                      </a:pPr>
                      <a:r>
                        <a:rPr lang="en-ZA" sz="1000" b="1" kern="0" dirty="0" smtClean="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Free State</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3 Approvals            </a:t>
                      </a:r>
                      <a:r>
                        <a:rPr lang="en-ZA" sz="1000" kern="0" dirty="0" smtClean="0">
                          <a:solidFill>
                            <a:schemeClr val="tx1"/>
                          </a:solidFill>
                          <a:effectLst/>
                          <a:latin typeface="Arial"/>
                          <a:ea typeface="Calibri"/>
                          <a:cs typeface="Times New Roman"/>
                        </a:rPr>
                        <a:t>3 </a:t>
                      </a:r>
                      <a:r>
                        <a:rPr lang="en-ZA" sz="1000" kern="0" dirty="0">
                          <a:solidFill>
                            <a:schemeClr val="tx1"/>
                          </a:solidFill>
                          <a:effectLst/>
                          <a:latin typeface="Arial"/>
                          <a:ea typeface="Calibri"/>
                          <a:cs typeface="Times New Roman"/>
                        </a:rPr>
                        <a:t>Approvals</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R41m                         </a:t>
                      </a:r>
                      <a:r>
                        <a:rPr lang="en-ZA" sz="1000" kern="0" dirty="0" smtClean="0">
                          <a:solidFill>
                            <a:schemeClr val="tx1"/>
                          </a:solidFill>
                          <a:effectLst/>
                          <a:latin typeface="Arial"/>
                          <a:ea typeface="Calibri"/>
                          <a:cs typeface="Times New Roman"/>
                        </a:rPr>
                        <a:t>R8m </a:t>
                      </a:r>
                    </a:p>
                    <a:p>
                      <a:pPr algn="l">
                        <a:lnSpc>
                          <a:spcPct val="118000"/>
                        </a:lnSpc>
                        <a:spcAft>
                          <a:spcPts val="0"/>
                        </a:spcAft>
                        <a:tabLst>
                          <a:tab pos="1674495" algn="l"/>
                        </a:tabLst>
                      </a:pPr>
                      <a:r>
                        <a:rPr lang="en-ZA" sz="1000" kern="0" dirty="0" smtClean="0">
                          <a:solidFill>
                            <a:schemeClr val="tx1"/>
                          </a:solidFill>
                          <a:effectLst/>
                          <a:latin typeface="Arial"/>
                          <a:ea typeface="Times New Roman"/>
                          <a:cs typeface="Times New Roman"/>
                        </a:rPr>
                        <a:t>             (3%)                           (1%)</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Gauteng</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121 Approvals          </a:t>
                      </a:r>
                      <a:r>
                        <a:rPr lang="en-ZA" sz="1000" kern="0" dirty="0" smtClean="0">
                          <a:solidFill>
                            <a:schemeClr val="tx1"/>
                          </a:solidFill>
                          <a:effectLst/>
                          <a:latin typeface="Arial"/>
                          <a:ea typeface="Calibri"/>
                          <a:cs typeface="Times New Roman"/>
                        </a:rPr>
                        <a:t>119 </a:t>
                      </a:r>
                      <a:r>
                        <a:rPr lang="en-ZA" sz="1000" kern="0" dirty="0">
                          <a:solidFill>
                            <a:schemeClr val="tx1"/>
                          </a:solidFill>
                          <a:effectLst/>
                          <a:latin typeface="Arial"/>
                          <a:ea typeface="Calibri"/>
                          <a:cs typeface="Times New Roman"/>
                        </a:rPr>
                        <a:t>Approvals</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R588.3m                  </a:t>
                      </a:r>
                      <a:r>
                        <a:rPr lang="en-ZA" sz="1000" kern="0" dirty="0" smtClean="0">
                          <a:solidFill>
                            <a:schemeClr val="tx1"/>
                          </a:solidFill>
                          <a:effectLst/>
                          <a:latin typeface="Arial"/>
                          <a:ea typeface="Calibri"/>
                          <a:cs typeface="Times New Roman"/>
                        </a:rPr>
                        <a:t>R1bn</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r>
                        <a:rPr lang="en-ZA" sz="1000" b="0" kern="0" dirty="0" smtClean="0">
                          <a:solidFill>
                            <a:schemeClr val="tx1"/>
                          </a:solidFill>
                          <a:effectLst/>
                          <a:latin typeface="Arial"/>
                          <a:ea typeface="Calibri"/>
                          <a:cs typeface="Times New Roman"/>
                        </a:rPr>
                        <a:t>                 (42%)                     (53%)</a:t>
                      </a:r>
                      <a:endParaRPr lang="en-ZA" sz="1000" b="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Limpopo</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8 Approvals                    4 </a:t>
                      </a:r>
                      <a:r>
                        <a:rPr lang="en-ZA" sz="1000" kern="0" dirty="0" smtClean="0">
                          <a:solidFill>
                            <a:schemeClr val="tx1"/>
                          </a:solidFill>
                          <a:effectLst/>
                          <a:latin typeface="Arial"/>
                          <a:ea typeface="Calibri"/>
                          <a:cs typeface="Times New Roman"/>
                        </a:rPr>
                        <a:t>Approvals</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R32.1m                           </a:t>
                      </a:r>
                      <a:r>
                        <a:rPr lang="en-ZA" sz="1000" kern="0" dirty="0" smtClean="0">
                          <a:solidFill>
                            <a:schemeClr val="tx1"/>
                          </a:solidFill>
                          <a:effectLst/>
                          <a:latin typeface="Arial"/>
                          <a:ea typeface="Calibri"/>
                          <a:cs typeface="Times New Roman"/>
                        </a:rPr>
                        <a:t>R10.3m</a:t>
                      </a:r>
                    </a:p>
                    <a:p>
                      <a:pPr algn="l">
                        <a:lnSpc>
                          <a:spcPct val="118000"/>
                        </a:lnSpc>
                        <a:spcAft>
                          <a:spcPts val="0"/>
                        </a:spcAft>
                        <a:tabLst>
                          <a:tab pos="1674495" algn="l"/>
                        </a:tabLst>
                      </a:pPr>
                      <a:r>
                        <a:rPr lang="en-ZA" sz="1000" kern="0" dirty="0" smtClean="0">
                          <a:solidFill>
                            <a:schemeClr val="tx1"/>
                          </a:solidFill>
                          <a:effectLst/>
                          <a:latin typeface="Arial"/>
                          <a:ea typeface="Times New Roman"/>
                          <a:cs typeface="Times New Roman"/>
                        </a:rPr>
                        <a:t>      (2%)                                 (1%)</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extLst>
                  <a:ext uri="{0D108BD9-81ED-4DB2-BD59-A6C34878D82A}">
                    <a16:rowId xmlns:a16="http://schemas.microsoft.com/office/drawing/2014/main" val="10000"/>
                  </a:ext>
                </a:extLst>
              </a:tr>
              <a:tr h="235733">
                <a:tc rowSpan="3">
                  <a:txBody>
                    <a:bodyPr/>
                    <a:lstStyle/>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Northern Cape</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6 Approvals          2 Approvals</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kern="0" dirty="0">
                          <a:solidFill>
                            <a:schemeClr val="tx1"/>
                          </a:solidFill>
                          <a:effectLst/>
                          <a:latin typeface="Arial"/>
                          <a:ea typeface="Calibri"/>
                          <a:cs typeface="Times New Roman"/>
                        </a:rPr>
                        <a:t>         </a:t>
                      </a:r>
                      <a:r>
                        <a:rPr lang="en-ZA" sz="1000" kern="0" dirty="0" smtClean="0">
                          <a:solidFill>
                            <a:schemeClr val="tx1"/>
                          </a:solidFill>
                          <a:effectLst/>
                          <a:latin typeface="Arial"/>
                          <a:ea typeface="Calibri"/>
                          <a:cs typeface="Times New Roman"/>
                        </a:rPr>
                        <a:t>R10.5m                   </a:t>
                      </a:r>
                      <a:r>
                        <a:rPr lang="en-ZA" sz="1000" kern="0" dirty="0">
                          <a:solidFill>
                            <a:schemeClr val="tx1"/>
                          </a:solidFill>
                          <a:effectLst/>
                          <a:latin typeface="Arial"/>
                          <a:ea typeface="Calibri"/>
                          <a:cs typeface="Times New Roman"/>
                        </a:rPr>
                        <a:t>R9m</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r>
                        <a:rPr lang="en-ZA" sz="1000" b="1" kern="0" dirty="0" smtClean="0">
                          <a:solidFill>
                            <a:schemeClr val="tx1"/>
                          </a:solidFill>
                          <a:effectLst/>
                          <a:latin typeface="Arial"/>
                          <a:ea typeface="Calibri"/>
                          <a:cs typeface="Times New Roman"/>
                        </a:rPr>
                        <a:t>          </a:t>
                      </a:r>
                      <a:r>
                        <a:rPr lang="en-ZA" sz="1000" b="0" kern="0" dirty="0" smtClean="0">
                          <a:solidFill>
                            <a:schemeClr val="tx1"/>
                          </a:solidFill>
                          <a:effectLst/>
                          <a:latin typeface="Arial"/>
                          <a:ea typeface="Calibri"/>
                          <a:cs typeface="Times New Roman"/>
                        </a:rPr>
                        <a:t>(1%)                     (1%)</a:t>
                      </a:r>
                      <a:endParaRPr lang="en-ZA" sz="1000" b="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pPr algn="ctr">
                        <a:lnSpc>
                          <a:spcPct val="118000"/>
                        </a:lnSpc>
                        <a:spcAft>
                          <a:spcPts val="0"/>
                        </a:spcAft>
                        <a:tabLst>
                          <a:tab pos="1674495" algn="l"/>
                        </a:tabLst>
                      </a:pPr>
                      <a:endParaRPr lang="en-ZA" sz="1000" kern="0" dirty="0">
                        <a:solidFill>
                          <a:schemeClr val="tx1"/>
                        </a:solidFill>
                        <a:effectLst/>
                        <a:latin typeface="Arial"/>
                        <a:ea typeface="Calibri"/>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ZA"/>
                    </a:p>
                  </a:txBody>
                  <a:tcPr/>
                </a:tc>
                <a:tc rowSpan="3" hMerge="1">
                  <a:txBody>
                    <a:bodyPr/>
                    <a:lstStyle/>
                    <a:p>
                      <a:endParaRPr lang="en-ZA"/>
                    </a:p>
                  </a:txBody>
                  <a:tcPr/>
                </a:tc>
                <a:tc>
                  <a:txBody>
                    <a:bodyPr/>
                    <a:lstStyle/>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95657">
                <a:tc vMerge="1">
                  <a:txBody>
                    <a:bodyPr/>
                    <a:lstStyle/>
                    <a:p>
                      <a:endParaRPr lang="en-ZA"/>
                    </a:p>
                  </a:txBody>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Mpumalanga</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12 Approvals          </a:t>
                      </a:r>
                      <a:r>
                        <a:rPr lang="en-ZA" sz="1000" kern="0" dirty="0" smtClean="0">
                          <a:solidFill>
                            <a:schemeClr val="tx1"/>
                          </a:solidFill>
                          <a:effectLst/>
                          <a:latin typeface="Arial"/>
                          <a:ea typeface="Calibri"/>
                          <a:cs typeface="Times New Roman"/>
                        </a:rPr>
                        <a:t>6 </a:t>
                      </a:r>
                      <a:r>
                        <a:rPr lang="en-ZA" sz="1000" kern="0" dirty="0">
                          <a:solidFill>
                            <a:schemeClr val="tx1"/>
                          </a:solidFill>
                          <a:effectLst/>
                          <a:latin typeface="Arial"/>
                          <a:ea typeface="Calibri"/>
                          <a:cs typeface="Times New Roman"/>
                        </a:rPr>
                        <a:t>Approvals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   R49.1m                </a:t>
                      </a:r>
                      <a:r>
                        <a:rPr lang="en-ZA" sz="1000" kern="0" dirty="0" smtClean="0">
                          <a:solidFill>
                            <a:schemeClr val="tx1"/>
                          </a:solidFill>
                          <a:effectLst/>
                          <a:latin typeface="Arial"/>
                          <a:ea typeface="Calibri"/>
                          <a:cs typeface="Times New Roman"/>
                        </a:rPr>
                        <a:t>R32.4m</a:t>
                      </a:r>
                    </a:p>
                    <a:p>
                      <a:pPr algn="l">
                        <a:lnSpc>
                          <a:spcPct val="118000"/>
                        </a:lnSpc>
                        <a:spcAft>
                          <a:spcPts val="0"/>
                        </a:spcAft>
                        <a:tabLst>
                          <a:tab pos="1674495" algn="l"/>
                        </a:tabLst>
                      </a:pPr>
                      <a:r>
                        <a:rPr lang="en-ZA" sz="1000" kern="0" dirty="0" smtClean="0">
                          <a:solidFill>
                            <a:schemeClr val="tx1"/>
                          </a:solidFill>
                          <a:effectLst/>
                          <a:latin typeface="Arial"/>
                          <a:ea typeface="Times New Roman"/>
                          <a:cs typeface="Times New Roman"/>
                        </a:rPr>
                        <a:t>          (4%)                       (2%)</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26776">
                <a:tc vMerge="1">
                  <a:txBody>
                    <a:bodyPr/>
                    <a:lstStyle/>
                    <a:p>
                      <a:endParaRPr lang="en-ZA"/>
                    </a:p>
                  </a:txBody>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u="sng" kern="0" dirty="0">
                          <a:solidFill>
                            <a:schemeClr val="tx1"/>
                          </a:solidFill>
                          <a:effectLst/>
                          <a:latin typeface="Arial"/>
                          <a:ea typeface="Calibri"/>
                          <a:cs typeface="Times New Roman"/>
                        </a:rPr>
                        <a:t>KwaZulu-Natal</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b="1" kern="0" dirty="0">
                          <a:solidFill>
                            <a:schemeClr val="tx1"/>
                          </a:solidFill>
                          <a:effectLst/>
                          <a:latin typeface="Arial"/>
                          <a:ea typeface="Calibri"/>
                          <a:cs typeface="Times New Roman"/>
                        </a:rPr>
                        <a:t>2014/15          2015/16</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53 Approvals      </a:t>
                      </a:r>
                      <a:r>
                        <a:rPr lang="en-ZA" sz="1000" kern="0" dirty="0" smtClean="0">
                          <a:solidFill>
                            <a:schemeClr val="tx1"/>
                          </a:solidFill>
                          <a:effectLst/>
                          <a:latin typeface="Arial"/>
                          <a:ea typeface="Calibri"/>
                          <a:cs typeface="Times New Roman"/>
                        </a:rPr>
                        <a:t>31 </a:t>
                      </a:r>
                      <a:r>
                        <a:rPr lang="en-ZA" sz="1000" kern="0" dirty="0">
                          <a:solidFill>
                            <a:schemeClr val="tx1"/>
                          </a:solidFill>
                          <a:effectLst/>
                          <a:latin typeface="Arial"/>
                          <a:ea typeface="Calibri"/>
                          <a:cs typeface="Times New Roman"/>
                        </a:rPr>
                        <a:t>approvals</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R202.5m              </a:t>
                      </a:r>
                      <a:r>
                        <a:rPr lang="en-ZA" sz="1000" kern="0" dirty="0" smtClean="0">
                          <a:solidFill>
                            <a:schemeClr val="tx1"/>
                          </a:solidFill>
                          <a:effectLst/>
                          <a:latin typeface="Arial"/>
                          <a:ea typeface="Calibri"/>
                          <a:cs typeface="Times New Roman"/>
                        </a:rPr>
                        <a:t>R229.5m</a:t>
                      </a:r>
                    </a:p>
                    <a:p>
                      <a:pPr algn="l">
                        <a:lnSpc>
                          <a:spcPct val="118000"/>
                        </a:lnSpc>
                        <a:spcAft>
                          <a:spcPts val="0"/>
                        </a:spcAft>
                        <a:tabLst>
                          <a:tab pos="1674495" algn="l"/>
                        </a:tabLst>
                      </a:pPr>
                      <a:r>
                        <a:rPr lang="en-ZA" sz="1000" kern="0" dirty="0" smtClean="0">
                          <a:solidFill>
                            <a:schemeClr val="tx1"/>
                          </a:solidFill>
                          <a:effectLst/>
                          <a:latin typeface="Arial"/>
                          <a:ea typeface="Times New Roman"/>
                          <a:cs typeface="Times New Roman"/>
                        </a:rPr>
                        <a:t>           (16%)                  (12%)</a:t>
                      </a:r>
                      <a:endParaRPr lang="en-ZA" sz="1000" kern="1400" dirty="0">
                        <a:solidFill>
                          <a:schemeClr val="tx1"/>
                        </a:solidFill>
                        <a:effectLst/>
                        <a:latin typeface="Calibri"/>
                        <a:ea typeface="Times New Roman"/>
                        <a:cs typeface="Times New Roman"/>
                      </a:endParaRPr>
                    </a:p>
                    <a:p>
                      <a:pPr algn="ctr">
                        <a:lnSpc>
                          <a:spcPct val="118000"/>
                        </a:lnSpc>
                        <a:spcAft>
                          <a:spcPts val="0"/>
                        </a:spcAft>
                        <a:tabLst>
                          <a:tab pos="1674495" algn="l"/>
                        </a:tabLst>
                      </a:pPr>
                      <a:r>
                        <a:rPr lang="en-ZA" sz="1000" kern="0" dirty="0">
                          <a:solidFill>
                            <a:schemeClr val="tx1"/>
                          </a:solidFill>
                          <a:effectLst/>
                          <a:latin typeface="Arial"/>
                          <a:ea typeface="Calibri"/>
                          <a:cs typeface="Times New Roman"/>
                        </a:rPr>
                        <a:t> </a:t>
                      </a:r>
                      <a:endParaRPr lang="en-ZA" sz="1000" kern="1400" dirty="0">
                        <a:solidFill>
                          <a:schemeClr val="tx1"/>
                        </a:solidFill>
                        <a:effectLst/>
                        <a:latin typeface="Calibri"/>
                        <a:ea typeface="Times New Roman"/>
                        <a:cs typeface="Times New Roman"/>
                      </a:endParaRPr>
                    </a:p>
                  </a:txBody>
                  <a:tcPr marL="52831" marR="528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4097" name="il_fi" descr="Description: http://www.linx.co.za/images/maps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4" y="1624214"/>
            <a:ext cx="5254625" cy="33846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p:cNvCxnSpPr/>
          <p:nvPr/>
        </p:nvCxnSpPr>
        <p:spPr>
          <a:xfrm rot="10800000" flipV="1">
            <a:off x="8802688" y="6835775"/>
            <a:ext cx="1009650" cy="0"/>
          </a:xfrm>
          <a:prstGeom prst="bentConnector3">
            <a:avLst/>
          </a:prstGeom>
          <a:noFill/>
          <a:ln w="9525" cap="flat" cmpd="sng" algn="ctr">
            <a:solidFill>
              <a:sysClr val="window" lastClr="FFFFFF">
                <a:lumMod val="50000"/>
              </a:sysClr>
            </a:solidFill>
            <a:prstDash val="sysDot"/>
          </a:ln>
          <a:effectLst/>
        </p:spPr>
      </p:cxnSp>
      <p:cxnSp>
        <p:nvCxnSpPr>
          <p:cNvPr id="12" name="Straight Connector 11"/>
          <p:cNvCxnSpPr/>
          <p:nvPr/>
        </p:nvCxnSpPr>
        <p:spPr>
          <a:xfrm flipH="1">
            <a:off x="9013825" y="4483100"/>
            <a:ext cx="885825" cy="942975"/>
          </a:xfrm>
          <a:prstGeom prst="line">
            <a:avLst/>
          </a:prstGeom>
          <a:noFill/>
          <a:ln w="9525" cap="flat" cmpd="sng" algn="ctr">
            <a:solidFill>
              <a:sysClr val="window" lastClr="FFFFFF">
                <a:lumMod val="50000"/>
              </a:sysClr>
            </a:solidFill>
            <a:prstDash val="sysDot"/>
          </a:ln>
          <a:effectLst/>
        </p:spPr>
      </p:cxnSp>
      <p:cxnSp>
        <p:nvCxnSpPr>
          <p:cNvPr id="13" name="Straight Connector 12"/>
          <p:cNvCxnSpPr/>
          <p:nvPr/>
        </p:nvCxnSpPr>
        <p:spPr>
          <a:xfrm flipV="1">
            <a:off x="9194800" y="5822950"/>
            <a:ext cx="619125" cy="219075"/>
          </a:xfrm>
          <a:prstGeom prst="line">
            <a:avLst/>
          </a:prstGeom>
          <a:noFill/>
          <a:ln w="9525" cap="flat" cmpd="sng" algn="ctr">
            <a:solidFill>
              <a:sysClr val="window" lastClr="FFFFFF">
                <a:lumMod val="50000"/>
              </a:sysClr>
            </a:solidFill>
            <a:prstDash val="sysDot"/>
          </a:ln>
          <a:effectLst/>
        </p:spPr>
      </p:cxnSp>
      <p:cxnSp>
        <p:nvCxnSpPr>
          <p:cNvPr id="6" name="Straight Connector 5"/>
          <p:cNvCxnSpPr/>
          <p:nvPr/>
        </p:nvCxnSpPr>
        <p:spPr bwMode="auto">
          <a:xfrm>
            <a:off x="1066800" y="533400"/>
            <a:ext cx="0" cy="1254578"/>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18" name="Straight Connector 17"/>
          <p:cNvCxnSpPr/>
          <p:nvPr/>
        </p:nvCxnSpPr>
        <p:spPr bwMode="auto">
          <a:xfrm>
            <a:off x="1066800" y="1787978"/>
            <a:ext cx="2438400" cy="0"/>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26" name="Straight Connector 25"/>
          <p:cNvCxnSpPr/>
          <p:nvPr/>
        </p:nvCxnSpPr>
        <p:spPr bwMode="auto">
          <a:xfrm>
            <a:off x="3505200" y="1787978"/>
            <a:ext cx="0" cy="8028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3664855" y="685800"/>
            <a:ext cx="889001" cy="0"/>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30" name="Straight Connector 29"/>
          <p:cNvCxnSpPr/>
          <p:nvPr/>
        </p:nvCxnSpPr>
        <p:spPr bwMode="auto">
          <a:xfrm>
            <a:off x="4553856" y="685800"/>
            <a:ext cx="0" cy="2670105"/>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37" name="Straight Connector 36"/>
          <p:cNvCxnSpPr/>
          <p:nvPr/>
        </p:nvCxnSpPr>
        <p:spPr bwMode="auto">
          <a:xfrm>
            <a:off x="5791200" y="685800"/>
            <a:ext cx="21771" cy="2014537"/>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40" name="Straight Connector 39"/>
          <p:cNvCxnSpPr/>
          <p:nvPr/>
        </p:nvCxnSpPr>
        <p:spPr bwMode="auto">
          <a:xfrm flipH="1">
            <a:off x="5279571" y="2700337"/>
            <a:ext cx="533400" cy="0"/>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43" name="Elbow Connector 42"/>
          <p:cNvCxnSpPr/>
          <p:nvPr/>
        </p:nvCxnSpPr>
        <p:spPr bwMode="auto">
          <a:xfrm rot="10800000" flipV="1">
            <a:off x="6134100" y="685800"/>
            <a:ext cx="1562100" cy="1335052"/>
          </a:xfrm>
          <a:prstGeom prst="bentConnector3">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46" name="Elbow Connector 45"/>
          <p:cNvCxnSpPr/>
          <p:nvPr/>
        </p:nvCxnSpPr>
        <p:spPr bwMode="auto">
          <a:xfrm rot="10800000" flipV="1">
            <a:off x="6134100" y="2189389"/>
            <a:ext cx="1638300" cy="510948"/>
          </a:xfrm>
          <a:prstGeom prst="bentConnector3">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48" name="Straight Connector 47"/>
          <p:cNvCxnSpPr/>
          <p:nvPr/>
        </p:nvCxnSpPr>
        <p:spPr bwMode="auto">
          <a:xfrm flipH="1">
            <a:off x="5943600" y="3608955"/>
            <a:ext cx="1752600" cy="0"/>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50" name="Straight Connector 49"/>
          <p:cNvCxnSpPr/>
          <p:nvPr/>
        </p:nvCxnSpPr>
        <p:spPr bwMode="auto">
          <a:xfrm flipH="1">
            <a:off x="4419600" y="4725144"/>
            <a:ext cx="2495550" cy="0"/>
          </a:xfrm>
          <a:prstGeom prst="line">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cxnSp>
        <p:nvCxnSpPr>
          <p:cNvPr id="55" name="Elbow Connector 54"/>
          <p:cNvCxnSpPr/>
          <p:nvPr/>
        </p:nvCxnSpPr>
        <p:spPr bwMode="auto">
          <a:xfrm>
            <a:off x="1524000" y="2444863"/>
            <a:ext cx="1524000" cy="764042"/>
          </a:xfrm>
          <a:prstGeom prst="bentConnector3">
            <a:avLst/>
          </a:prstGeom>
          <a:solidFill>
            <a:schemeClr val="accent1"/>
          </a:solidFill>
          <a:ln w="9525" cap="flat" cmpd="sng" algn="ctr">
            <a:solidFill>
              <a:schemeClr val="bg2">
                <a:lumMod val="50000"/>
              </a:schemeClr>
            </a:solidFill>
            <a:prstDash val="sysDash"/>
            <a:round/>
            <a:headEnd type="none" w="med" len="med"/>
            <a:tailEnd type="none" w="med" len="med"/>
          </a:ln>
          <a:effectLst/>
        </p:spPr>
      </p:cxnSp>
      <p:sp>
        <p:nvSpPr>
          <p:cNvPr id="7" name="TextBox 6"/>
          <p:cNvSpPr txBox="1"/>
          <p:nvPr/>
        </p:nvSpPr>
        <p:spPr>
          <a:xfrm>
            <a:off x="5148064" y="4452116"/>
            <a:ext cx="2168322" cy="118186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118000"/>
              </a:lnSpc>
              <a:spcAft>
                <a:spcPts val="0"/>
              </a:spcAft>
              <a:tabLst>
                <a:tab pos="1674495" algn="l"/>
              </a:tabLst>
            </a:pPr>
            <a:r>
              <a:rPr lang="en-ZA" sz="1000" b="1" u="sng" kern="0" dirty="0" smtClean="0">
                <a:solidFill>
                  <a:schemeClr val="tx1"/>
                </a:solidFill>
                <a:effectLst/>
                <a:latin typeface="Arial"/>
                <a:ea typeface="Calibri"/>
                <a:cs typeface="Times New Roman"/>
              </a:rPr>
              <a:t>Eastern Cape</a:t>
            </a:r>
            <a:endParaRPr lang="en-ZA" sz="1000" kern="1400" dirty="0" smtClean="0">
              <a:solidFill>
                <a:schemeClr val="tx1"/>
              </a:solidFill>
              <a:effectLst/>
              <a:latin typeface="Calibri"/>
              <a:ea typeface="Times New Roman"/>
              <a:cs typeface="Times New Roman"/>
            </a:endParaRPr>
          </a:p>
          <a:p>
            <a:pPr>
              <a:lnSpc>
                <a:spcPct val="118000"/>
              </a:lnSpc>
              <a:spcAft>
                <a:spcPts val="0"/>
              </a:spcAft>
              <a:tabLst>
                <a:tab pos="1674495" algn="l"/>
              </a:tabLst>
            </a:pPr>
            <a:r>
              <a:rPr lang="en-ZA" sz="1000" b="1" kern="0" dirty="0" smtClean="0">
                <a:gradFill>
                  <a:gsLst>
                    <a:gs pos="0">
                      <a:srgbClr val="A0A000"/>
                    </a:gs>
                    <a:gs pos="50000">
                      <a:srgbClr val="E6E600"/>
                    </a:gs>
                    <a:gs pos="100000">
                      <a:srgbClr val="FFFF00"/>
                    </a:gs>
                  </a:gsLst>
                  <a:lin ang="16200000" scaled="0"/>
                </a:gradFill>
                <a:effectLst/>
                <a:latin typeface="Arial"/>
                <a:ea typeface="Calibri"/>
                <a:cs typeface="Times New Roman"/>
              </a:rPr>
              <a:t> </a:t>
            </a:r>
            <a:endParaRPr lang="en-ZA" sz="1000" kern="1400" dirty="0" smtClean="0">
              <a:solidFill>
                <a:srgbClr val="000000"/>
              </a:solidFill>
              <a:latin typeface="Calibri"/>
              <a:ea typeface="Times New Roman"/>
              <a:cs typeface="Times New Roman"/>
            </a:endParaRPr>
          </a:p>
          <a:p>
            <a:pPr algn="ctr">
              <a:lnSpc>
                <a:spcPct val="118000"/>
              </a:lnSpc>
              <a:spcAft>
                <a:spcPts val="0"/>
              </a:spcAft>
              <a:tabLst>
                <a:tab pos="1674495" algn="l"/>
              </a:tabLst>
            </a:pPr>
            <a:r>
              <a:rPr lang="en-ZA" sz="1000" b="1" kern="0" dirty="0" smtClean="0">
                <a:solidFill>
                  <a:srgbClr val="000000"/>
                </a:solidFill>
                <a:latin typeface="Arial"/>
                <a:ea typeface="Calibri"/>
                <a:cs typeface="Times New Roman"/>
              </a:rPr>
              <a:t>2014/15                     2015/16</a:t>
            </a:r>
            <a:endParaRPr lang="en-ZA" sz="1000" kern="1400" dirty="0" smtClean="0">
              <a:solidFill>
                <a:srgbClr val="000000"/>
              </a:solidFill>
              <a:latin typeface="Calibri"/>
              <a:ea typeface="Times New Roman"/>
              <a:cs typeface="Times New Roman"/>
            </a:endParaRPr>
          </a:p>
          <a:p>
            <a:pPr algn="ctr">
              <a:lnSpc>
                <a:spcPct val="118000"/>
              </a:lnSpc>
              <a:spcAft>
                <a:spcPts val="0"/>
              </a:spcAft>
              <a:tabLst>
                <a:tab pos="1674495" algn="l"/>
              </a:tabLst>
            </a:pPr>
            <a:r>
              <a:rPr lang="en-ZA" sz="1000" kern="0" dirty="0" smtClean="0">
                <a:solidFill>
                  <a:srgbClr val="000000"/>
                </a:solidFill>
                <a:latin typeface="Arial"/>
                <a:ea typeface="Calibri"/>
                <a:cs typeface="Times New Roman"/>
              </a:rPr>
              <a:t>23 </a:t>
            </a:r>
            <a:r>
              <a:rPr lang="en-ZA" sz="1000" kern="0" dirty="0">
                <a:solidFill>
                  <a:srgbClr val="000000"/>
                </a:solidFill>
                <a:latin typeface="Arial"/>
                <a:ea typeface="Calibri"/>
                <a:cs typeface="Times New Roman"/>
              </a:rPr>
              <a:t>Approvals          15 </a:t>
            </a:r>
            <a:r>
              <a:rPr lang="en-ZA" sz="1000" kern="0" dirty="0" smtClean="0">
                <a:solidFill>
                  <a:srgbClr val="000000"/>
                </a:solidFill>
                <a:latin typeface="Arial"/>
                <a:ea typeface="Calibri"/>
                <a:cs typeface="Times New Roman"/>
              </a:rPr>
              <a:t>Approvals</a:t>
            </a:r>
            <a:endParaRPr lang="en-ZA" sz="1000" kern="1400" dirty="0" smtClean="0">
              <a:solidFill>
                <a:srgbClr val="000000"/>
              </a:solidFill>
              <a:latin typeface="Calibri"/>
              <a:ea typeface="Times New Roman"/>
              <a:cs typeface="Times New Roman"/>
            </a:endParaRPr>
          </a:p>
          <a:p>
            <a:pPr algn="ctr">
              <a:lnSpc>
                <a:spcPct val="118000"/>
              </a:lnSpc>
              <a:spcAft>
                <a:spcPts val="0"/>
              </a:spcAft>
              <a:tabLst>
                <a:tab pos="1674495" algn="l"/>
              </a:tabLst>
            </a:pPr>
            <a:r>
              <a:rPr lang="en-ZA" sz="1000" kern="0" dirty="0" smtClean="0">
                <a:solidFill>
                  <a:srgbClr val="000000"/>
                </a:solidFill>
                <a:latin typeface="Arial"/>
                <a:ea typeface="Calibri"/>
                <a:cs typeface="Times New Roman"/>
              </a:rPr>
              <a:t>  R58.4m                   R80.3m </a:t>
            </a:r>
          </a:p>
          <a:p>
            <a:pPr>
              <a:lnSpc>
                <a:spcPct val="118000"/>
              </a:lnSpc>
              <a:spcAft>
                <a:spcPts val="0"/>
              </a:spcAft>
              <a:tabLst>
                <a:tab pos="1674495" algn="l"/>
              </a:tabLst>
            </a:pPr>
            <a:r>
              <a:rPr lang="en-ZA" sz="1000" kern="0" dirty="0">
                <a:solidFill>
                  <a:srgbClr val="000000"/>
                </a:solidFill>
                <a:latin typeface="Arial"/>
                <a:ea typeface="Calibri"/>
                <a:cs typeface="Times New Roman"/>
              </a:rPr>
              <a:t> </a:t>
            </a:r>
            <a:r>
              <a:rPr lang="en-ZA" sz="1000" kern="0" dirty="0" smtClean="0">
                <a:solidFill>
                  <a:srgbClr val="000000"/>
                </a:solidFill>
                <a:latin typeface="Arial"/>
                <a:ea typeface="Calibri"/>
                <a:cs typeface="Times New Roman"/>
              </a:rPr>
              <a:t>          (4%)                       (5%) </a:t>
            </a:r>
            <a:endParaRPr lang="en-ZA" sz="1000" kern="1400" dirty="0">
              <a:solidFill>
                <a:srgbClr val="000000"/>
              </a:solidFill>
              <a:latin typeface="Calibri"/>
              <a:ea typeface="Times New Roman"/>
              <a:cs typeface="Times New Roman"/>
            </a:endParaRPr>
          </a:p>
        </p:txBody>
      </p:sp>
      <p:sp>
        <p:nvSpPr>
          <p:cNvPr id="22" name="TextBox 21"/>
          <p:cNvSpPr txBox="1"/>
          <p:nvPr/>
        </p:nvSpPr>
        <p:spPr>
          <a:xfrm>
            <a:off x="2286000" y="5690058"/>
            <a:ext cx="6822503" cy="707886"/>
          </a:xfrm>
          <a:prstGeom prst="rect">
            <a:avLst/>
          </a:prstGeom>
          <a:noFill/>
          <a:ln w="38100">
            <a:solidFill>
              <a:srgbClr val="FFC000"/>
            </a:solidFill>
          </a:ln>
        </p:spPr>
        <p:txBody>
          <a:bodyPr wrap="square" rtlCol="0">
            <a:spAutoFit/>
          </a:bodyPr>
          <a:lstStyle/>
          <a:p>
            <a:pPr algn="ctr"/>
            <a:r>
              <a:rPr lang="en-ZA" sz="2000" b="1" dirty="0" smtClean="0">
                <a:latin typeface="Arial" pitchFamily="34" charset="0"/>
                <a:cs typeface="Arial" pitchFamily="34" charset="0"/>
              </a:rPr>
              <a:t>Of the total MCEP approvals</a:t>
            </a:r>
            <a:r>
              <a:rPr lang="en-ZA" sz="2000" b="1" dirty="0">
                <a:latin typeface="Arial" pitchFamily="34" charset="0"/>
                <a:cs typeface="Arial" pitchFamily="34" charset="0"/>
              </a:rPr>
              <a:t>, the Western Cape </a:t>
            </a:r>
            <a:r>
              <a:rPr lang="en-ZA" sz="2000" b="1" dirty="0" smtClean="0">
                <a:latin typeface="Arial" pitchFamily="34" charset="0"/>
                <a:cs typeface="Arial" pitchFamily="34" charset="0"/>
              </a:rPr>
              <a:t>province accessed 22% of total value of approvals</a:t>
            </a:r>
            <a:endParaRPr lang="en-ZA" sz="2000" b="1" dirty="0">
              <a:latin typeface="Arial" pitchFamily="34" charset="0"/>
              <a:cs typeface="Arial" pitchFamily="34" charset="0"/>
            </a:endParaRPr>
          </a:p>
        </p:txBody>
      </p:sp>
      <p:sp>
        <p:nvSpPr>
          <p:cNvPr id="3" name="TextBox 2"/>
          <p:cNvSpPr txBox="1"/>
          <p:nvPr/>
        </p:nvSpPr>
        <p:spPr>
          <a:xfrm>
            <a:off x="14634" y="4452116"/>
            <a:ext cx="2397126" cy="1181734"/>
          </a:xfrm>
          <a:prstGeom prst="rect">
            <a:avLst/>
          </a:prstGeom>
          <a:solidFill>
            <a:srgbClr val="6699FF"/>
          </a:solidFill>
        </p:spPr>
        <p:txBody>
          <a:bodyPr wrap="square" rtlCol="0">
            <a:spAutoFit/>
          </a:bodyPr>
          <a:lstStyle/>
          <a:p>
            <a:pPr algn="ctr">
              <a:lnSpc>
                <a:spcPct val="118000"/>
              </a:lnSpc>
              <a:spcAft>
                <a:spcPts val="0"/>
              </a:spcAft>
              <a:tabLst>
                <a:tab pos="1674495" algn="l"/>
              </a:tabLst>
            </a:pPr>
            <a:r>
              <a:rPr lang="en-ZA" sz="1200" b="1" kern="0" dirty="0">
                <a:latin typeface="Arial"/>
                <a:ea typeface="Calibri"/>
                <a:cs typeface="Times New Roman"/>
              </a:rPr>
              <a:t> </a:t>
            </a:r>
            <a:r>
              <a:rPr lang="en-ZA" sz="1200" b="1" u="sng" kern="0" dirty="0">
                <a:latin typeface="Arial"/>
                <a:ea typeface="Calibri"/>
                <a:cs typeface="Times New Roman"/>
              </a:rPr>
              <a:t>Western Cape</a:t>
            </a:r>
            <a:endParaRPr lang="en-ZA" sz="1200" kern="1400" dirty="0">
              <a:latin typeface="Calibri"/>
              <a:ea typeface="Times New Roman"/>
              <a:cs typeface="Times New Roman"/>
            </a:endParaRPr>
          </a:p>
          <a:p>
            <a:pPr algn="ctr">
              <a:lnSpc>
                <a:spcPct val="118000"/>
              </a:lnSpc>
              <a:spcAft>
                <a:spcPts val="0"/>
              </a:spcAft>
              <a:tabLst>
                <a:tab pos="1674495" algn="l"/>
              </a:tabLst>
            </a:pPr>
            <a:r>
              <a:rPr lang="en-ZA" sz="1200" b="1" kern="0" dirty="0">
                <a:latin typeface="Arial"/>
                <a:ea typeface="Calibri"/>
                <a:cs typeface="Times New Roman"/>
              </a:rPr>
              <a:t>2014/15      </a:t>
            </a:r>
            <a:r>
              <a:rPr lang="en-ZA" sz="1200" b="1" kern="0" dirty="0" smtClean="0">
                <a:latin typeface="Arial"/>
                <a:ea typeface="Calibri"/>
                <a:cs typeface="Times New Roman"/>
              </a:rPr>
              <a:t>        </a:t>
            </a:r>
            <a:r>
              <a:rPr lang="en-ZA" sz="1200" b="1" kern="0" dirty="0">
                <a:latin typeface="Arial"/>
                <a:ea typeface="Calibri"/>
                <a:cs typeface="Times New Roman"/>
              </a:rPr>
              <a:t>2015/16</a:t>
            </a:r>
            <a:endParaRPr lang="en-ZA" sz="1200" kern="1400" dirty="0">
              <a:latin typeface="Calibri"/>
              <a:ea typeface="Times New Roman"/>
              <a:cs typeface="Times New Roman"/>
            </a:endParaRPr>
          </a:p>
          <a:p>
            <a:pPr algn="ctr">
              <a:lnSpc>
                <a:spcPct val="118000"/>
              </a:lnSpc>
              <a:spcAft>
                <a:spcPts val="0"/>
              </a:spcAft>
              <a:tabLst>
                <a:tab pos="1674495" algn="l"/>
              </a:tabLst>
            </a:pPr>
            <a:r>
              <a:rPr lang="en-ZA" sz="1200" kern="0" dirty="0">
                <a:latin typeface="Arial"/>
                <a:ea typeface="Calibri"/>
                <a:cs typeface="Times New Roman"/>
              </a:rPr>
              <a:t>  104 Approvals   </a:t>
            </a:r>
            <a:r>
              <a:rPr lang="en-ZA" sz="1200" kern="0" dirty="0" smtClean="0">
                <a:latin typeface="Arial"/>
                <a:ea typeface="Calibri"/>
                <a:cs typeface="Times New Roman"/>
              </a:rPr>
              <a:t>  73 </a:t>
            </a:r>
            <a:r>
              <a:rPr lang="en-ZA" sz="1200" kern="0" dirty="0">
                <a:latin typeface="Arial"/>
                <a:ea typeface="Calibri"/>
                <a:cs typeface="Times New Roman"/>
              </a:rPr>
              <a:t>Approvals</a:t>
            </a:r>
            <a:endParaRPr lang="en-ZA" sz="1200" kern="1400" dirty="0">
              <a:latin typeface="Calibri"/>
              <a:ea typeface="Times New Roman"/>
              <a:cs typeface="Times New Roman"/>
            </a:endParaRPr>
          </a:p>
          <a:p>
            <a:pPr algn="ctr">
              <a:lnSpc>
                <a:spcPct val="118000"/>
              </a:lnSpc>
              <a:spcAft>
                <a:spcPts val="0"/>
              </a:spcAft>
              <a:tabLst>
                <a:tab pos="1674495" algn="l"/>
              </a:tabLst>
            </a:pPr>
            <a:r>
              <a:rPr lang="en-ZA" sz="1200" kern="0" dirty="0">
                <a:latin typeface="Arial"/>
                <a:ea typeface="Calibri"/>
                <a:cs typeface="Times New Roman"/>
              </a:rPr>
              <a:t>R348m                  </a:t>
            </a:r>
            <a:r>
              <a:rPr lang="en-ZA" sz="1200" kern="0" dirty="0" smtClean="0">
                <a:latin typeface="Arial"/>
                <a:ea typeface="Calibri"/>
                <a:cs typeface="Times New Roman"/>
              </a:rPr>
              <a:t>R417.9m</a:t>
            </a:r>
            <a:endParaRPr lang="en-ZA" sz="1200" kern="1400" dirty="0">
              <a:latin typeface="Calibri"/>
              <a:ea typeface="Times New Roman"/>
              <a:cs typeface="Times New Roman"/>
            </a:endParaRPr>
          </a:p>
          <a:p>
            <a:pPr algn="ctr">
              <a:lnSpc>
                <a:spcPct val="118000"/>
              </a:lnSpc>
              <a:spcAft>
                <a:spcPts val="0"/>
              </a:spcAft>
              <a:tabLst>
                <a:tab pos="1674495" algn="l"/>
              </a:tabLst>
            </a:pPr>
            <a:r>
              <a:rPr lang="en-ZA" sz="1200" kern="0" dirty="0" smtClean="0">
                <a:latin typeface="Arial"/>
                <a:ea typeface="Calibri"/>
                <a:cs typeface="Times New Roman"/>
              </a:rPr>
              <a:t>(</a:t>
            </a:r>
            <a:r>
              <a:rPr lang="en-ZA" sz="1200" kern="0" dirty="0">
                <a:latin typeface="Arial"/>
                <a:ea typeface="Calibri"/>
                <a:cs typeface="Times New Roman"/>
              </a:rPr>
              <a:t>27%)             </a:t>
            </a:r>
            <a:r>
              <a:rPr lang="en-ZA" sz="1200" kern="0" dirty="0" smtClean="0">
                <a:latin typeface="Arial"/>
                <a:ea typeface="Calibri"/>
                <a:cs typeface="Times New Roman"/>
              </a:rPr>
              <a:t>       (</a:t>
            </a:r>
            <a:r>
              <a:rPr lang="en-ZA" sz="1200" kern="0" dirty="0">
                <a:latin typeface="Arial"/>
                <a:ea typeface="Calibri"/>
                <a:cs typeface="Times New Roman"/>
              </a:rPr>
              <a:t>22%)</a:t>
            </a:r>
            <a:endParaRPr lang="en-ZA" sz="1200" dirty="0"/>
          </a:p>
        </p:txBody>
      </p:sp>
    </p:spTree>
    <p:extLst>
      <p:ext uri="{BB962C8B-B14F-4D97-AF65-F5344CB8AC3E}">
        <p14:creationId xmlns:p14="http://schemas.microsoft.com/office/powerpoint/2010/main" val="1741770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864096"/>
          </a:xfrm>
          <a:noFill/>
        </p:spPr>
        <p:txBody>
          <a:bodyPr/>
          <a:lstStyle/>
          <a:p>
            <a:r>
              <a:rPr lang="en-ZA" sz="1600" dirty="0" smtClean="0">
                <a:solidFill>
                  <a:srgbClr val="499200"/>
                </a:solidFill>
                <a:latin typeface="Arial Black" pitchFamily="34" charset="0"/>
              </a:rPr>
              <a:t>MCEP NATIONAL PROJECTED INVESTMENT AND BASELINE JOBS </a:t>
            </a:r>
            <a:r>
              <a:rPr lang="en-ZA" sz="1600" b="1" dirty="0" smtClean="0">
                <a:solidFill>
                  <a:srgbClr val="499200"/>
                </a:solidFill>
                <a:latin typeface="Arial Black" pitchFamily="34" charset="0"/>
                <a:cs typeface="Arial" pitchFamily="34" charset="0"/>
              </a:rPr>
              <a:t>FOR </a:t>
            </a:r>
            <a:r>
              <a:rPr lang="en-ZA" sz="1600" b="1" dirty="0">
                <a:solidFill>
                  <a:srgbClr val="499200"/>
                </a:solidFill>
                <a:latin typeface="Arial Black" pitchFamily="34" charset="0"/>
                <a:cs typeface="Arial" pitchFamily="34" charset="0"/>
              </a:rPr>
              <a:t>2015/16</a:t>
            </a:r>
            <a:endParaRPr lang="en-ZA" sz="1600" dirty="0">
              <a:solidFill>
                <a:srgbClr val="499200"/>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DEFD05CB-38B3-42E3-B307-CE4967CA71FF}" type="slidenum">
              <a:rPr lang="en-US" smtClean="0">
                <a:solidFill>
                  <a:srgbClr val="000000"/>
                </a:solidFill>
              </a:rPr>
              <a:pPr>
                <a:defRPr/>
              </a:pPr>
              <a:t>9</a:t>
            </a:fld>
            <a:endParaRPr lang="en-US">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23397607"/>
              </p:ext>
            </p:extLst>
          </p:nvPr>
        </p:nvGraphicFramePr>
        <p:xfrm>
          <a:off x="1331640" y="1340768"/>
          <a:ext cx="5544616" cy="4060568"/>
        </p:xfrm>
        <a:graphic>
          <a:graphicData uri="http://schemas.openxmlformats.org/drawingml/2006/table">
            <a:tbl>
              <a:tblPr>
                <a:tableStyleId>{616DA210-FB5B-4158-B5E0-FEB733F419BA}</a:tableStyleId>
              </a:tblPr>
              <a:tblGrid>
                <a:gridCol w="1665124">
                  <a:extLst>
                    <a:ext uri="{9D8B030D-6E8A-4147-A177-3AD203B41FA5}">
                      <a16:colId xmlns:a16="http://schemas.microsoft.com/office/drawing/2014/main" val="20000"/>
                    </a:ext>
                  </a:extLst>
                </a:gridCol>
                <a:gridCol w="2254346">
                  <a:extLst>
                    <a:ext uri="{9D8B030D-6E8A-4147-A177-3AD203B41FA5}">
                      <a16:colId xmlns:a16="http://schemas.microsoft.com/office/drawing/2014/main" val="20001"/>
                    </a:ext>
                  </a:extLst>
                </a:gridCol>
                <a:gridCol w="1625146">
                  <a:extLst>
                    <a:ext uri="{9D8B030D-6E8A-4147-A177-3AD203B41FA5}">
                      <a16:colId xmlns:a16="http://schemas.microsoft.com/office/drawing/2014/main" val="20002"/>
                    </a:ext>
                  </a:extLst>
                </a:gridCol>
              </a:tblGrid>
              <a:tr h="342008">
                <a:tc>
                  <a:txBody>
                    <a:bodyPr/>
                    <a:lstStyle/>
                    <a:p>
                      <a:pPr algn="ctr" fontAlgn="b">
                        <a:lnSpc>
                          <a:spcPct val="100000"/>
                        </a:lnSpc>
                      </a:pPr>
                      <a:r>
                        <a:rPr lang="en-ZA" sz="1200" b="1" u="none" strike="noStrike" dirty="0" smtClean="0">
                          <a:effectLst/>
                          <a:latin typeface="Arial" pitchFamily="34" charset="0"/>
                          <a:cs typeface="Arial" pitchFamily="34" charset="0"/>
                        </a:rPr>
                        <a:t>Province</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ctr" fontAlgn="b">
                        <a:lnSpc>
                          <a:spcPct val="100000"/>
                        </a:lnSpc>
                      </a:pPr>
                      <a:r>
                        <a:rPr lang="en-ZA" sz="1200" b="1" u="none" strike="noStrike" dirty="0" smtClean="0">
                          <a:effectLst/>
                          <a:latin typeface="Arial" pitchFamily="34" charset="0"/>
                          <a:cs typeface="Arial" pitchFamily="34" charset="0"/>
                        </a:rPr>
                        <a:t>Projected Investment </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ctr" fontAlgn="b">
                        <a:lnSpc>
                          <a:spcPct val="100000"/>
                        </a:lnSpc>
                      </a:pPr>
                      <a:r>
                        <a:rPr lang="en-ZA" sz="1200" b="1" u="none" strike="noStrike" dirty="0" smtClean="0">
                          <a:effectLst/>
                          <a:latin typeface="Arial" pitchFamily="34" charset="0"/>
                          <a:cs typeface="Arial" pitchFamily="34" charset="0"/>
                        </a:rPr>
                        <a:t>Baseline</a:t>
                      </a:r>
                      <a:r>
                        <a:rPr lang="en-ZA" sz="1200" b="1" u="none" strike="noStrike" baseline="0" dirty="0" smtClean="0">
                          <a:effectLst/>
                          <a:latin typeface="Arial" pitchFamily="34" charset="0"/>
                          <a:cs typeface="Arial" pitchFamily="34" charset="0"/>
                        </a:rPr>
                        <a:t> </a:t>
                      </a:r>
                      <a:r>
                        <a:rPr lang="en-ZA" sz="1200" b="1" u="none" strike="noStrike" dirty="0" smtClean="0">
                          <a:effectLst/>
                          <a:latin typeface="Arial" pitchFamily="34" charset="0"/>
                          <a:cs typeface="Arial" pitchFamily="34" charset="0"/>
                        </a:rPr>
                        <a:t>Jobs</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extLst>
                  <a:ext uri="{0D108BD9-81ED-4DB2-BD59-A6C34878D82A}">
                    <a16:rowId xmlns:a16="http://schemas.microsoft.com/office/drawing/2014/main" val="10000"/>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Eastern Cape </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smtClean="0">
                          <a:effectLst/>
                          <a:latin typeface="Arial" pitchFamily="34" charset="0"/>
                          <a:cs typeface="Arial" pitchFamily="34" charset="0"/>
                        </a:rPr>
                        <a:t>R375 </a:t>
                      </a:r>
                      <a:r>
                        <a:rPr lang="en-ZA" sz="1200" u="none" strike="noStrike" dirty="0">
                          <a:effectLst/>
                          <a:latin typeface="Arial" pitchFamily="34" charset="0"/>
                          <a:cs typeface="Arial" pitchFamily="34" charset="0"/>
                        </a:rPr>
                        <a:t>805 </a:t>
                      </a:r>
                      <a:r>
                        <a:rPr lang="en-ZA" sz="1200" u="none" strike="noStrike" dirty="0" smtClean="0">
                          <a:effectLst/>
                          <a:latin typeface="Arial" pitchFamily="34" charset="0"/>
                          <a:cs typeface="Arial" pitchFamily="34" charset="0"/>
                        </a:rPr>
                        <a:t>539 </a:t>
                      </a:r>
                      <a:endParaRPr lang="en-ZA"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4 738 </a:t>
                      </a:r>
                      <a:r>
                        <a:rPr lang="en-ZA" sz="1200" u="none" strike="noStrike" dirty="0" smtClean="0">
                          <a:effectLst/>
                          <a:latin typeface="Arial" pitchFamily="34" charset="0"/>
                          <a:cs typeface="Arial" pitchFamily="34" charset="0"/>
                        </a:rPr>
                        <a:t> </a:t>
                      </a:r>
                      <a:endParaRPr lang="en-ZA" sz="1200" b="0"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val="10001"/>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Free</a:t>
                      </a:r>
                      <a:r>
                        <a:rPr lang="en-ZA" sz="1200" b="1" u="none" strike="noStrike" baseline="0" dirty="0" smtClean="0">
                          <a:effectLst/>
                          <a:latin typeface="Arial" pitchFamily="34" charset="0"/>
                          <a:cs typeface="Arial" pitchFamily="34" charset="0"/>
                        </a:rPr>
                        <a:t> State</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a:t>
                      </a:r>
                      <a:r>
                        <a:rPr lang="en-ZA" sz="1200" u="none" strike="noStrike" dirty="0" smtClean="0">
                          <a:effectLst/>
                          <a:latin typeface="Arial" pitchFamily="34" charset="0"/>
                          <a:cs typeface="Arial" pitchFamily="34" charset="0"/>
                        </a:rPr>
                        <a:t>R23 </a:t>
                      </a:r>
                      <a:r>
                        <a:rPr lang="en-ZA" sz="1200" u="none" strike="noStrike" dirty="0">
                          <a:effectLst/>
                          <a:latin typeface="Arial" pitchFamily="34" charset="0"/>
                          <a:cs typeface="Arial" pitchFamily="34" charset="0"/>
                        </a:rPr>
                        <a:t>752 </a:t>
                      </a:r>
                      <a:r>
                        <a:rPr lang="en-ZA" sz="1200" u="none" strike="noStrike" dirty="0" smtClean="0">
                          <a:effectLst/>
                          <a:latin typeface="Arial" pitchFamily="34" charset="0"/>
                          <a:cs typeface="Arial" pitchFamily="34" charset="0"/>
                        </a:rPr>
                        <a:t>449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23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extLst>
                  <a:ext uri="{0D108BD9-81ED-4DB2-BD59-A6C34878D82A}">
                    <a16:rowId xmlns:a16="http://schemas.microsoft.com/office/drawing/2014/main" val="10002"/>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Gauteng</a:t>
                      </a:r>
                      <a:r>
                        <a:rPr lang="en-ZA" sz="1200" b="1" u="none" strike="noStrike" baseline="0" dirty="0" smtClean="0">
                          <a:effectLst/>
                          <a:latin typeface="Arial" pitchFamily="34" charset="0"/>
                          <a:cs typeface="Arial" pitchFamily="34" charset="0"/>
                        </a:rPr>
                        <a:t> </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pt-BR" sz="1200" u="none" strike="noStrike" dirty="0">
                          <a:effectLst/>
                          <a:latin typeface="Arial" pitchFamily="34" charset="0"/>
                          <a:cs typeface="Arial" pitchFamily="34" charset="0"/>
                        </a:rPr>
                        <a:t> </a:t>
                      </a:r>
                      <a:r>
                        <a:rPr lang="pt-BR" sz="1200" u="none" strike="noStrike" dirty="0" smtClean="0">
                          <a:effectLst/>
                          <a:latin typeface="Arial" pitchFamily="34" charset="0"/>
                          <a:cs typeface="Arial" pitchFamily="34" charset="0"/>
                        </a:rPr>
                        <a:t>R5 </a:t>
                      </a:r>
                      <a:r>
                        <a:rPr lang="pt-BR" sz="1200" u="none" strike="noStrike" dirty="0">
                          <a:effectLst/>
                          <a:latin typeface="Arial" pitchFamily="34" charset="0"/>
                          <a:cs typeface="Arial" pitchFamily="34" charset="0"/>
                        </a:rPr>
                        <a:t>115 516 </a:t>
                      </a:r>
                      <a:r>
                        <a:rPr lang="pt-BR" sz="1200" u="none" strike="noStrike" dirty="0" smtClean="0">
                          <a:effectLst/>
                          <a:latin typeface="Arial" pitchFamily="34" charset="0"/>
                          <a:cs typeface="Arial" pitchFamily="34" charset="0"/>
                        </a:rPr>
                        <a:t>842 </a:t>
                      </a:r>
                      <a:endParaRPr lang="pt-BR"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37 067 </a:t>
                      </a:r>
                      <a:endParaRPr lang="en-ZA" sz="1200" b="0"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val="10003"/>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KwaZulu-Natal</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pt-BR" sz="1200" u="none" strike="noStrike" dirty="0">
                          <a:effectLst/>
                          <a:latin typeface="Arial" pitchFamily="34" charset="0"/>
                          <a:cs typeface="Arial" pitchFamily="34" charset="0"/>
                        </a:rPr>
                        <a:t> </a:t>
                      </a:r>
                      <a:r>
                        <a:rPr lang="pt-BR" sz="1200" u="none" strike="noStrike" dirty="0" smtClean="0">
                          <a:effectLst/>
                          <a:latin typeface="Arial" pitchFamily="34" charset="0"/>
                          <a:cs typeface="Arial" pitchFamily="34" charset="0"/>
                        </a:rPr>
                        <a:t>R1 </a:t>
                      </a:r>
                      <a:r>
                        <a:rPr lang="pt-BR" sz="1200" u="none" strike="noStrike" dirty="0">
                          <a:effectLst/>
                          <a:latin typeface="Arial" pitchFamily="34" charset="0"/>
                          <a:cs typeface="Arial" pitchFamily="34" charset="0"/>
                        </a:rPr>
                        <a:t>412 146 </a:t>
                      </a:r>
                      <a:r>
                        <a:rPr lang="pt-BR" sz="1200" u="none" strike="noStrike" dirty="0" smtClean="0">
                          <a:effectLst/>
                          <a:latin typeface="Arial" pitchFamily="34" charset="0"/>
                          <a:cs typeface="Arial" pitchFamily="34" charset="0"/>
                        </a:rPr>
                        <a:t>603 </a:t>
                      </a:r>
                      <a:endParaRPr lang="pt-BR"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3 715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extLst>
                  <a:ext uri="{0D108BD9-81ED-4DB2-BD59-A6C34878D82A}">
                    <a16:rowId xmlns:a16="http://schemas.microsoft.com/office/drawing/2014/main" val="10004"/>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Limpopo</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a:t>
                      </a:r>
                      <a:r>
                        <a:rPr lang="en-ZA" sz="1200" u="none" strike="noStrike" dirty="0" smtClean="0">
                          <a:effectLst/>
                          <a:latin typeface="Arial" pitchFamily="34" charset="0"/>
                          <a:cs typeface="Arial" pitchFamily="34" charset="0"/>
                        </a:rPr>
                        <a:t>R21 </a:t>
                      </a:r>
                      <a:r>
                        <a:rPr lang="en-ZA" sz="1200" u="none" strike="noStrike" dirty="0">
                          <a:effectLst/>
                          <a:latin typeface="Arial" pitchFamily="34" charset="0"/>
                          <a:cs typeface="Arial" pitchFamily="34" charset="0"/>
                        </a:rPr>
                        <a:t>342 </a:t>
                      </a:r>
                      <a:r>
                        <a:rPr lang="en-ZA" sz="1200" u="none" strike="noStrike" dirty="0" smtClean="0">
                          <a:effectLst/>
                          <a:latin typeface="Arial" pitchFamily="34" charset="0"/>
                          <a:cs typeface="Arial" pitchFamily="34" charset="0"/>
                        </a:rPr>
                        <a:t>637 </a:t>
                      </a:r>
                      <a:endParaRPr lang="en-ZA"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325 </a:t>
                      </a:r>
                      <a:endParaRPr lang="en-ZA" sz="1200" b="0"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val="10005"/>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Mpumalanga</a:t>
                      </a:r>
                      <a:r>
                        <a:rPr lang="en-ZA" sz="1200" b="1" u="none" strike="noStrike" baseline="0" dirty="0" smtClean="0">
                          <a:effectLst/>
                          <a:latin typeface="Arial" pitchFamily="34" charset="0"/>
                          <a:cs typeface="Arial" pitchFamily="34" charset="0"/>
                        </a:rPr>
                        <a:t> </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a:t>
                      </a:r>
                      <a:r>
                        <a:rPr lang="en-ZA" sz="1200" u="none" strike="noStrike" dirty="0" smtClean="0">
                          <a:effectLst/>
                          <a:latin typeface="Arial" pitchFamily="34" charset="0"/>
                          <a:cs typeface="Arial" pitchFamily="34" charset="0"/>
                        </a:rPr>
                        <a:t>R99 </a:t>
                      </a:r>
                      <a:r>
                        <a:rPr lang="en-ZA" sz="1200" u="none" strike="noStrike" dirty="0">
                          <a:effectLst/>
                          <a:latin typeface="Arial" pitchFamily="34" charset="0"/>
                          <a:cs typeface="Arial" pitchFamily="34" charset="0"/>
                        </a:rPr>
                        <a:t>636 </a:t>
                      </a:r>
                      <a:r>
                        <a:rPr lang="en-ZA" sz="1200" u="none" strike="noStrike" dirty="0" smtClean="0">
                          <a:effectLst/>
                          <a:latin typeface="Arial" pitchFamily="34" charset="0"/>
                          <a:cs typeface="Arial" pitchFamily="34" charset="0"/>
                        </a:rPr>
                        <a:t>715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974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extLst>
                  <a:ext uri="{0D108BD9-81ED-4DB2-BD59-A6C34878D82A}">
                    <a16:rowId xmlns:a16="http://schemas.microsoft.com/office/drawing/2014/main" val="10006"/>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Northern</a:t>
                      </a:r>
                      <a:r>
                        <a:rPr lang="en-ZA" sz="1200" b="1" u="none" strike="noStrike" baseline="0" dirty="0" smtClean="0">
                          <a:effectLst/>
                          <a:latin typeface="Arial" pitchFamily="34" charset="0"/>
                          <a:cs typeface="Arial" pitchFamily="34" charset="0"/>
                        </a:rPr>
                        <a:t> Cape</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a:t>
                      </a:r>
                      <a:r>
                        <a:rPr lang="en-ZA" sz="1200" u="none" strike="noStrike" dirty="0" smtClean="0">
                          <a:effectLst/>
                          <a:latin typeface="Arial" pitchFamily="34" charset="0"/>
                          <a:cs typeface="Arial" pitchFamily="34" charset="0"/>
                        </a:rPr>
                        <a:t>R25 </a:t>
                      </a:r>
                      <a:r>
                        <a:rPr lang="en-ZA" sz="1200" u="none" strike="noStrike" dirty="0">
                          <a:effectLst/>
                          <a:latin typeface="Arial" pitchFamily="34" charset="0"/>
                          <a:cs typeface="Arial" pitchFamily="34" charset="0"/>
                        </a:rPr>
                        <a:t>919 </a:t>
                      </a:r>
                      <a:r>
                        <a:rPr lang="en-ZA" sz="1200" u="none" strike="noStrike" dirty="0" smtClean="0">
                          <a:effectLst/>
                          <a:latin typeface="Arial" pitchFamily="34" charset="0"/>
                          <a:cs typeface="Arial" pitchFamily="34" charset="0"/>
                        </a:rPr>
                        <a:t>025 </a:t>
                      </a:r>
                      <a:endParaRPr lang="en-ZA"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181 </a:t>
                      </a:r>
                      <a:endParaRPr lang="en-ZA" sz="1200" b="0"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val="10007"/>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North West</a:t>
                      </a:r>
                      <a:endParaRPr lang="en-ZA" sz="12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a:t>
                      </a:r>
                      <a:r>
                        <a:rPr lang="en-ZA" sz="1200" u="none" strike="noStrike" dirty="0" smtClean="0">
                          <a:effectLst/>
                          <a:latin typeface="Arial" pitchFamily="34" charset="0"/>
                          <a:cs typeface="Arial" pitchFamily="34" charset="0"/>
                        </a:rPr>
                        <a:t>R40 </a:t>
                      </a:r>
                      <a:r>
                        <a:rPr lang="en-ZA" sz="1200" u="none" strike="noStrike" dirty="0">
                          <a:effectLst/>
                          <a:latin typeface="Arial" pitchFamily="34" charset="0"/>
                          <a:cs typeface="Arial" pitchFamily="34" charset="0"/>
                        </a:rPr>
                        <a:t>267 </a:t>
                      </a:r>
                      <a:r>
                        <a:rPr lang="en-ZA" sz="1200" u="none" strike="noStrike" dirty="0" smtClean="0">
                          <a:effectLst/>
                          <a:latin typeface="Arial" pitchFamily="34" charset="0"/>
                          <a:cs typeface="Arial" pitchFamily="34" charset="0"/>
                        </a:rPr>
                        <a:t>724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200" u="none" strike="noStrike" dirty="0">
                          <a:effectLst/>
                          <a:latin typeface="Arial" pitchFamily="34" charset="0"/>
                          <a:cs typeface="Arial" pitchFamily="34" charset="0"/>
                        </a:rPr>
                        <a:t>                                                   387 </a:t>
                      </a:r>
                      <a:endParaRPr lang="en-ZA" sz="1200" b="0"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extLst>
                  <a:ext uri="{0D108BD9-81ED-4DB2-BD59-A6C34878D82A}">
                    <a16:rowId xmlns:a16="http://schemas.microsoft.com/office/drawing/2014/main" val="10008"/>
                  </a:ext>
                </a:extLst>
              </a:tr>
              <a:tr h="347442">
                <a:tc>
                  <a:txBody>
                    <a:bodyPr/>
                    <a:lstStyle/>
                    <a:p>
                      <a:pPr algn="l" fontAlgn="b">
                        <a:lnSpc>
                          <a:spcPct val="100000"/>
                        </a:lnSpc>
                      </a:pPr>
                      <a:r>
                        <a:rPr lang="en-ZA" sz="1200" b="1" u="none" strike="noStrike" dirty="0" smtClean="0">
                          <a:effectLst/>
                          <a:latin typeface="Arial" pitchFamily="34" charset="0"/>
                          <a:cs typeface="Arial" pitchFamily="34" charset="0"/>
                        </a:rPr>
                        <a:t> Western Cape</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pt-BR" sz="1200" u="none" strike="noStrike" dirty="0">
                          <a:effectLst/>
                          <a:latin typeface="Arial" pitchFamily="34" charset="0"/>
                          <a:cs typeface="Arial" pitchFamily="34" charset="0"/>
                        </a:rPr>
                        <a:t> </a:t>
                      </a:r>
                      <a:r>
                        <a:rPr lang="pt-BR" sz="1200" u="none" strike="noStrike" dirty="0" smtClean="0">
                          <a:effectLst/>
                          <a:latin typeface="Arial" pitchFamily="34" charset="0"/>
                          <a:cs typeface="Arial" pitchFamily="34" charset="0"/>
                        </a:rPr>
                        <a:t>R2 </a:t>
                      </a:r>
                      <a:r>
                        <a:rPr lang="pt-BR" sz="1200" u="none" strike="noStrike" dirty="0">
                          <a:effectLst/>
                          <a:latin typeface="Arial" pitchFamily="34" charset="0"/>
                          <a:cs typeface="Arial" pitchFamily="34" charset="0"/>
                        </a:rPr>
                        <a:t>337 656 </a:t>
                      </a:r>
                      <a:r>
                        <a:rPr lang="pt-BR" sz="1200" u="none" strike="noStrike" dirty="0" smtClean="0">
                          <a:effectLst/>
                          <a:latin typeface="Arial" pitchFamily="34" charset="0"/>
                          <a:cs typeface="Arial" pitchFamily="34" charset="0"/>
                        </a:rPr>
                        <a:t>490 </a:t>
                      </a:r>
                      <a:endParaRPr lang="pt-BR"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lnSpc>
                          <a:spcPct val="100000"/>
                        </a:lnSpc>
                      </a:pPr>
                      <a:r>
                        <a:rPr lang="en-ZA" sz="1200" u="none" strike="noStrike" dirty="0">
                          <a:effectLst/>
                          <a:latin typeface="Arial" pitchFamily="34" charset="0"/>
                          <a:cs typeface="Arial" pitchFamily="34" charset="0"/>
                        </a:rPr>
                        <a:t>                                             11 110 </a:t>
                      </a:r>
                      <a:endParaRPr lang="en-ZA" sz="1200" b="0"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val="10009"/>
                  </a:ext>
                </a:extLst>
              </a:tr>
              <a:tr h="347442">
                <a:tc>
                  <a:txBody>
                    <a:bodyPr/>
                    <a:lstStyle/>
                    <a:p>
                      <a:pPr algn="l" fontAlgn="b">
                        <a:lnSpc>
                          <a:spcPct val="100000"/>
                        </a:lnSpc>
                      </a:pPr>
                      <a:r>
                        <a:rPr lang="en-ZA" sz="1400" b="1" u="none" strike="noStrike" dirty="0" smtClean="0">
                          <a:effectLst/>
                          <a:latin typeface="Arial" pitchFamily="34" charset="0"/>
                          <a:cs typeface="Arial" pitchFamily="34" charset="0"/>
                        </a:rPr>
                        <a:t>                    Total</a:t>
                      </a:r>
                      <a:endParaRPr lang="en-ZA" sz="14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pt-BR" sz="1400" b="1" u="none" strike="noStrike" dirty="0">
                          <a:effectLst/>
                          <a:latin typeface="Arial" pitchFamily="34" charset="0"/>
                          <a:cs typeface="Arial" pitchFamily="34" charset="0"/>
                        </a:rPr>
                        <a:t> </a:t>
                      </a:r>
                      <a:r>
                        <a:rPr lang="pt-BR" sz="1400" b="1" u="none" strike="noStrike" dirty="0" smtClean="0">
                          <a:effectLst/>
                          <a:latin typeface="Arial" pitchFamily="34" charset="0"/>
                          <a:cs typeface="Arial" pitchFamily="34" charset="0"/>
                        </a:rPr>
                        <a:t>R9 </a:t>
                      </a:r>
                      <a:r>
                        <a:rPr lang="pt-BR" sz="1400" b="1" u="none" strike="noStrike" dirty="0">
                          <a:effectLst/>
                          <a:latin typeface="Arial" pitchFamily="34" charset="0"/>
                          <a:cs typeface="Arial" pitchFamily="34" charset="0"/>
                        </a:rPr>
                        <a:t>452 044 </a:t>
                      </a:r>
                      <a:r>
                        <a:rPr lang="pt-BR" sz="1400" b="1" u="none" strike="noStrike" dirty="0" smtClean="0">
                          <a:effectLst/>
                          <a:latin typeface="Arial" pitchFamily="34" charset="0"/>
                          <a:cs typeface="Arial" pitchFamily="34" charset="0"/>
                        </a:rPr>
                        <a:t>024</a:t>
                      </a:r>
                      <a:endParaRPr lang="pt-BR" sz="14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tc>
                  <a:txBody>
                    <a:bodyPr/>
                    <a:lstStyle/>
                    <a:p>
                      <a:pPr algn="r" fontAlgn="b">
                        <a:lnSpc>
                          <a:spcPct val="100000"/>
                        </a:lnSpc>
                      </a:pPr>
                      <a:r>
                        <a:rPr lang="en-ZA" sz="1400" b="1" u="none" strike="noStrike" dirty="0">
                          <a:effectLst/>
                          <a:latin typeface="Arial" pitchFamily="34" charset="0"/>
                          <a:cs typeface="Arial" pitchFamily="34" charset="0"/>
                        </a:rPr>
                        <a:t>                                             58 520 </a:t>
                      </a:r>
                      <a:endParaRPr lang="en-ZA" sz="1400" b="1" i="0" u="none" strike="noStrike" dirty="0">
                        <a:solidFill>
                          <a:srgbClr val="000000"/>
                        </a:solidFill>
                        <a:effectLst/>
                        <a:latin typeface="Arial" pitchFamily="34" charset="0"/>
                        <a:cs typeface="Arial" pitchFamily="34" charset="0"/>
                      </a:endParaRPr>
                    </a:p>
                  </a:txBody>
                  <a:tcPr marL="0" marR="0" marT="0" marB="0" anchor="b">
                    <a:solidFill>
                      <a:srgbClr val="FFCC0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21206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2">
            <a:duotone>
              <a:schemeClr val="bg2">
                <a:shade val="45000"/>
                <a:satMod val="135000"/>
              </a:schemeClr>
              <a:prstClr val="white"/>
            </a:duotone>
          </a:blip>
          <a:stretch>
            <a:fillRect/>
          </a:stretch>
        </a:blip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49241</TotalTime>
  <Words>4893</Words>
  <Application>Microsoft Office PowerPoint</Application>
  <PresentationFormat>On-screen Show (4:3)</PresentationFormat>
  <Paragraphs>2469</Paragraphs>
  <Slides>69</Slides>
  <Notes>16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69</vt:i4>
      </vt:variant>
    </vt:vector>
  </HeadingPairs>
  <TitlesOfParts>
    <vt:vector size="80" baseType="lpstr">
      <vt:lpstr>Arial</vt:lpstr>
      <vt:lpstr>Arial Black</vt:lpstr>
      <vt:lpstr>Calibri</vt:lpstr>
      <vt:lpstr>Rockwell Condensed</vt:lpstr>
      <vt:lpstr>Symbol</vt:lpstr>
      <vt:lpstr>Times</vt:lpstr>
      <vt:lpstr>Times New Roman</vt:lpstr>
      <vt:lpstr>Blank Presentation</vt:lpstr>
      <vt:lpstr>4_Blank Presentation</vt:lpstr>
      <vt:lpstr>1_Blank Presentation</vt:lpstr>
      <vt:lpstr>Document</vt:lpstr>
      <vt:lpstr>PowerPoint Presentation</vt:lpstr>
      <vt:lpstr>PRINCIPLES WHICH GUIDE INCENTIVE DESIGN AND ADMINISTRATION</vt:lpstr>
      <vt:lpstr>INCENTIVE SCHEMES </vt:lpstr>
      <vt:lpstr>OVERALL IDAD INCENTIVE PERFORMANCE ACROSS THE CLUSTER  April 2015– March 2016</vt:lpstr>
      <vt:lpstr>PowerPoint Presentation</vt:lpstr>
      <vt:lpstr>PowerPoint Presentation</vt:lpstr>
      <vt:lpstr>MCEP PERFORMANCE IN THE WESTERN CAPE PROVINCE </vt:lpstr>
      <vt:lpstr>MCEP Provincial Approvals</vt:lpstr>
      <vt:lpstr>MCEP NATIONAL PROJECTED INVESTMENT AND BASELINE JOBS FOR 2015/16</vt:lpstr>
      <vt:lpstr>MCEP NUMBER AND VALUE OF APPROVALS PER SECTOR IN THE WESTERN CAPE FOR 2015/16</vt:lpstr>
      <vt:lpstr>PowerPoint Presentation</vt:lpstr>
      <vt:lpstr>EMIA NATIONAL PERFORMANCE FROM 2014/15 TO 2015/16</vt:lpstr>
      <vt:lpstr>Provincial EMIA approvals : 2014/15 &amp; 2015/16</vt:lpstr>
      <vt:lpstr>EMIA NATIONAL APPROVALS PER ENTITY TYPE </vt:lpstr>
      <vt:lpstr>EMIA VALUE AND NUMBER OF APPROVALS PER SECTOR IN THE WESTERN CAPE FOR 2015/16</vt:lpstr>
      <vt:lpstr>PowerPoint Presentation</vt:lpstr>
      <vt:lpstr>SSAS NATIONAL PERFORMANCE FROM 2014/15 TO 2015/16</vt:lpstr>
      <vt:lpstr>SSAS NUMBER OF ENTERPRISES APPROVED PER PROVINCE </vt:lpstr>
      <vt:lpstr>SSAS NATIONAL APPROVALS PER ENTITY TYPE </vt:lpstr>
      <vt:lpstr>SSAS NUMBER OF ENTERPRISES APPROVED PER SECTOR IN THE WESTERN CAPE FOR 2015/16</vt:lpstr>
      <vt:lpstr>APPROVALS IN THE MIC</vt:lpstr>
      <vt:lpstr>12I TAX ALLOWANCE INCENTIVE</vt:lpstr>
      <vt:lpstr>PowerPoint Presentation</vt:lpstr>
      <vt:lpstr>PowerPoint Presentation</vt:lpstr>
      <vt:lpstr>PowerPoint Presentation</vt:lpstr>
      <vt:lpstr>NATIONAL: 12I TAI TOP FIVE APPROVALS</vt:lpstr>
      <vt:lpstr>AUTOMOTIVE INVESTMENT SHCEME NATIONAL PERFORMANCE 2015/16</vt:lpstr>
      <vt:lpstr>AUTOMOTIVE INCENTIVE SCHEME 2014/15-2015/16 NATIONAL PERFORMANCE </vt:lpstr>
      <vt:lpstr>PowerPoint Presentation</vt:lpstr>
      <vt:lpstr>AQUACULTURE DEVELOPMENT ENHANCEMENT PROGRAMME (ADEP)</vt:lpstr>
      <vt:lpstr>PowerPoint Presentation</vt:lpstr>
      <vt:lpstr>PowerPoint Presentation</vt:lpstr>
      <vt:lpstr>PowerPoint Presentation</vt:lpstr>
      <vt:lpstr>NATIONAL: ADEP TOP TWO APPROVALS</vt:lpstr>
      <vt:lpstr>MANUFACTURING INVESTMENT PROGRAMME (MIP)</vt:lpstr>
      <vt:lpstr>PowerPoint Presentation</vt:lpstr>
      <vt:lpstr>PowerPoint Presentation</vt:lpstr>
      <vt:lpstr>NATIONAL: MIP TOP FIVE CLAIMS PAID</vt:lpstr>
      <vt:lpstr>APPROVALS IN THE SIC</vt:lpstr>
      <vt:lpstr>THE FILM AND TELEVISION PRODUCTION INCENTIVE SCHEME </vt:lpstr>
      <vt:lpstr>THE FILM AND TELEVISION PRODUCTION INCENTIVE GEOGRAPHICAL DISAGGREGATION</vt:lpstr>
      <vt:lpstr>THE FILM AND TELEVISION PRODUCTION INCENTIVE GEOGRAPHICAL DISAGGREGATION</vt:lpstr>
      <vt:lpstr>THE FILM AND TELEVISION PRODUCTION INCENTIVE NATIONAL APPROVALS PER FORMAT</vt:lpstr>
      <vt:lpstr>FILM AND TV NATIONAL DISBURSEMENTS AND ACTUAL JOBS </vt:lpstr>
      <vt:lpstr>NATIONAL FILM &amp; TV TOP FIVE APPROVALS</vt:lpstr>
      <vt:lpstr>BUSINESS PROCESS SERVICES (BPS) </vt:lpstr>
      <vt:lpstr>PowerPoint Presentation</vt:lpstr>
      <vt:lpstr>PowerPoint Presentation</vt:lpstr>
      <vt:lpstr>PowerPoint Presentation</vt:lpstr>
      <vt:lpstr>NATIONAL: BPS TOP 3 APPROVALS</vt:lpstr>
      <vt:lpstr>APPROVALS IN THE BPIIC (2015/16) BPIIC contributed 0.2% of total value of IDAD approvals</vt:lpstr>
      <vt:lpstr>ISP 2015/16 – OVERALL PERFORMANCE</vt:lpstr>
      <vt:lpstr>ISP PERFORMANCE: Projects Approved</vt:lpstr>
      <vt:lpstr>ISP PROVINCIAL APPROVALS: Grant Approved </vt:lpstr>
      <vt:lpstr>PowerPoint Presentation</vt:lpstr>
      <vt:lpstr>ISP PERFORMANCE: SMMEs actually supported per sector (2015/16)</vt:lpstr>
      <vt:lpstr>ISP PERFORMANCE: Actual Jobs and Investment (2015/16) </vt:lpstr>
      <vt:lpstr>SPII 2015/16 – OVERALL PERFORMANCE</vt:lpstr>
      <vt:lpstr>SPII PERFORMANCE: Projects Approved </vt:lpstr>
      <vt:lpstr>SPII PROVINCIAL APPROVALS: Grant Approved</vt:lpstr>
      <vt:lpstr>               BLACK INDUSTRIALIST SCHEME (BIS) Note: For the 2015/16 period, 5 BIS applications were received by the dti though not adjudicated, as processes were still being put in place. </vt:lpstr>
      <vt:lpstr>TECHNOLOGY AND HUMAN RESOURCES FOR INDUSTRY PROGRAMME(THRIP) Note: the dti received 150 applications during the open window period, December 2015 to February 2016, however the applications were not adjudicated as processes were still being put in place</vt:lpstr>
      <vt:lpstr>APPROVALS IN THE ISC (2015/16) ISC contributed 0.5% of total value of approvals</vt:lpstr>
      <vt:lpstr>CIP 2015/16 – OVERALL PERFORMANCE</vt:lpstr>
      <vt:lpstr>CIP PERFORMANCE: Projects and Grant Approved</vt:lpstr>
      <vt:lpstr>CIP PERFORMANCE: Projects &amp; Grant Approved per sector</vt:lpstr>
      <vt:lpstr>CIP PERFORMANCE: Jobs Supported </vt:lpstr>
      <vt:lpstr>CLUSTER DEVELOPMENT PROGRAMME (CDP)</vt:lpstr>
      <vt:lpstr>PowerPoint Presentation</vt:lpstr>
    </vt:vector>
  </TitlesOfParts>
  <Company>the dti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Singh</dc:creator>
  <cp:lastModifiedBy>Windows User</cp:lastModifiedBy>
  <cp:revision>1250</cp:revision>
  <cp:lastPrinted>2016-07-26T07:23:39Z</cp:lastPrinted>
  <dcterms:created xsi:type="dcterms:W3CDTF">2008-10-17T08:05:44Z</dcterms:created>
  <dcterms:modified xsi:type="dcterms:W3CDTF">2017-02-17T07:27:53Z</dcterms:modified>
</cp:coreProperties>
</file>